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5"/>
  </p:notesMasterIdLst>
  <p:sldIdLst>
    <p:sldId id="257" r:id="rId2"/>
    <p:sldId id="270" r:id="rId3"/>
    <p:sldId id="295" r:id="rId4"/>
    <p:sldId id="299" r:id="rId5"/>
    <p:sldId id="300" r:id="rId6"/>
    <p:sldId id="301" r:id="rId7"/>
    <p:sldId id="302" r:id="rId8"/>
    <p:sldId id="340" r:id="rId9"/>
    <p:sldId id="303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  <p:sldId id="371" r:id="rId39"/>
    <p:sldId id="370" r:id="rId40"/>
    <p:sldId id="372" r:id="rId41"/>
    <p:sldId id="373" r:id="rId42"/>
    <p:sldId id="374" r:id="rId43"/>
    <p:sldId id="375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F4F"/>
    <a:srgbClr val="6060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995" autoAdjust="0"/>
    <p:restoredTop sz="94660" autoAdjust="0"/>
  </p:normalViewPr>
  <p:slideViewPr>
    <p:cSldViewPr>
      <p:cViewPr>
        <p:scale>
          <a:sx n="100" d="100"/>
          <a:sy n="100" d="100"/>
        </p:scale>
        <p:origin x="-514" y="10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8AE07-6807-41F2-B239-6B095015CC1D}" type="datetimeFigureOut">
              <a:rPr lang="pt-PT" smtClean="0"/>
              <a:pPr/>
              <a:t>26-09-2012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2BBC2-DC05-40B6-BC5B-7C168F8EA8F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7ECE43E-6422-418E-B577-7BB3BC5863D1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1A50-001B-4EC5-8351-6D3B9AFC436F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2D60C4-DE44-42A7-A6AF-8432C2C24CA6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281B-D05E-4CB1-8471-F9D7488C4046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32BC-4C20-482E-89EE-911DA1886B6B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E59CE5-2655-4D11-8D08-A3052B2E57D9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F973A8C-4F64-494E-9FD9-8461773B49EC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69D1-16CC-4102-AB97-2F0BA27F91C4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C297-ECA4-456D-AA3B-A69A396EF576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6C3-E6CE-4148-9368-DA2B48F7EF4C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38DBBB-4935-4A69-8163-25DEAB81A77A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68FC55-9F00-47C7-98E6-246610BA4A74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799" y="2057400"/>
            <a:ext cx="7372149" cy="1357086"/>
          </a:xfrm>
        </p:spPr>
        <p:txBody>
          <a:bodyPr>
            <a:normAutofit/>
          </a:bodyPr>
          <a:lstStyle/>
          <a:p>
            <a:pPr marL="0" indent="17463"/>
            <a:r>
              <a:rPr lang="pt-PT" sz="2800" b="1" dirty="0" smtClean="0"/>
              <a:t>A Administração da Empresa Insolvente: </a:t>
            </a:r>
            <a:br>
              <a:rPr lang="pt-PT" sz="2800" b="1" dirty="0" smtClean="0"/>
            </a:br>
            <a:r>
              <a:rPr lang="pt-PT" sz="2800" b="1" dirty="0" smtClean="0"/>
              <a:t>Rutura ou Continuidade?</a:t>
            </a:r>
            <a:endParaRPr lang="pt-PT" sz="2800" dirty="0"/>
          </a:p>
        </p:txBody>
      </p:sp>
      <p:sp>
        <p:nvSpPr>
          <p:cNvPr id="6" name="Rectângulo 5"/>
          <p:cNvSpPr/>
          <p:nvPr/>
        </p:nvSpPr>
        <p:spPr>
          <a:xfrm>
            <a:off x="0" y="99060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914400" y="1905000"/>
            <a:ext cx="7696200" cy="1676400"/>
          </a:xfrm>
          <a:prstGeom prst="rect">
            <a:avLst/>
          </a:prstGeom>
          <a:noFill/>
          <a:ln w="1587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685800" y="1905000"/>
            <a:ext cx="235598" cy="1676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 algn="ctr"/>
            <a:endParaRPr lang="pt-PT"/>
          </a:p>
        </p:txBody>
      </p:sp>
      <p:sp>
        <p:nvSpPr>
          <p:cNvPr id="11" name="CaixaDeTexto 10"/>
          <p:cNvSpPr txBox="1"/>
          <p:nvPr/>
        </p:nvSpPr>
        <p:spPr>
          <a:xfrm>
            <a:off x="457200" y="6096000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Rui Pinto Duarte</a:t>
            </a:r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8" name="Picture 4" descr="C:\Users\RuiP\Desktop\Congresso Insolvênc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867400"/>
            <a:ext cx="2119313" cy="599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Código Comercial Português de 1833 (</a:t>
            </a:r>
            <a:r>
              <a:rPr lang="pt-PT" sz="2000" b="1" dirty="0" err="1" smtClean="0"/>
              <a:t>cont</a:t>
            </a:r>
            <a:r>
              <a:rPr lang="pt-PT" sz="2000" b="1" dirty="0" smtClean="0"/>
              <a:t>.)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b="1" dirty="0" smtClean="0"/>
              <a:t>«1205.</a:t>
            </a:r>
            <a:r>
              <a:rPr lang="pt-PT" sz="1600" dirty="0" smtClean="0"/>
              <a:t> Os administradores da quebra são os representantes da massa dos credores.»</a:t>
            </a:r>
          </a:p>
          <a:p>
            <a:pPr algn="just"/>
            <a:r>
              <a:rPr lang="pt-PT" sz="1600" b="1" dirty="0" smtClean="0"/>
              <a:t>«1207. </a:t>
            </a:r>
            <a:r>
              <a:rPr lang="pt-PT" sz="1600" dirty="0" smtClean="0"/>
              <a:t>Os administradores da quebra sem necessidade d’outro algum titulo mais do que o contracto d’união procederão á venda dos bens de raiz, e das mercadorias e bens moveis do quebrado, e liquidação de suas dividas </a:t>
            </a:r>
            <a:r>
              <a:rPr lang="pt-PT" sz="1600" dirty="0" err="1" smtClean="0"/>
              <a:t>activas</a:t>
            </a:r>
            <a:r>
              <a:rPr lang="pt-PT" sz="1600" dirty="0" smtClean="0"/>
              <a:t> e passivas: tudo debaixo da fiscalização do juiz </a:t>
            </a:r>
            <a:r>
              <a:rPr lang="pt-PT" sz="1600" dirty="0" err="1" smtClean="0"/>
              <a:t>commissario</a:t>
            </a:r>
            <a:r>
              <a:rPr lang="pt-PT" sz="1600" dirty="0" smtClean="0"/>
              <a:t>, e sem necessidade d’</a:t>
            </a:r>
            <a:r>
              <a:rPr lang="pt-PT" sz="1600" dirty="0" err="1" smtClean="0"/>
              <a:t>audiencia</a:t>
            </a:r>
            <a:r>
              <a:rPr lang="pt-PT" sz="1600" dirty="0" smtClean="0"/>
              <a:t> do falido.»</a:t>
            </a:r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Doutrina portuguesa do século XIX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baseline="30000" dirty="0" smtClean="0"/>
              <a:t> </a:t>
            </a:r>
            <a:r>
              <a:rPr lang="pt-PT" sz="1600" dirty="0" smtClean="0"/>
              <a:t>«O </a:t>
            </a:r>
            <a:r>
              <a:rPr lang="pt-PT" sz="1600" dirty="0" err="1" smtClean="0"/>
              <a:t>commerciante</a:t>
            </a:r>
            <a:r>
              <a:rPr lang="pt-PT" sz="1600" dirty="0" smtClean="0"/>
              <a:t>, que deixa de pagar a seus credores, tendo meios com que sem muita demora possa satisfazer-lhes, não deve dizer-se falido. (…) Nem é do interesse dos credores nem do </a:t>
            </a:r>
            <a:r>
              <a:rPr lang="pt-PT" sz="1600" dirty="0" err="1" smtClean="0"/>
              <a:t>commercio</a:t>
            </a:r>
            <a:r>
              <a:rPr lang="pt-PT" sz="1600" dirty="0" smtClean="0"/>
              <a:t> considerar falido um comerciante só porque não </a:t>
            </a:r>
            <a:r>
              <a:rPr lang="pt-PT" sz="1600" dirty="0" err="1" smtClean="0"/>
              <a:t>poude</a:t>
            </a:r>
            <a:r>
              <a:rPr lang="pt-PT" sz="1600" dirty="0" smtClean="0"/>
              <a:t> cumprir algumas de suas obrigações, tendo aliás meios para pagar dentro em pouco. Pela </a:t>
            </a:r>
            <a:r>
              <a:rPr lang="pt-PT" sz="1600" dirty="0" err="1" smtClean="0"/>
              <a:t>fallencia</a:t>
            </a:r>
            <a:r>
              <a:rPr lang="pt-PT" sz="1600" dirty="0" smtClean="0"/>
              <a:t> como que se quebra uma roda no </a:t>
            </a:r>
            <a:r>
              <a:rPr lang="pt-PT" sz="1600" dirty="0" err="1" smtClean="0"/>
              <a:t>gyro</a:t>
            </a:r>
            <a:r>
              <a:rPr lang="pt-PT" sz="1600" dirty="0" smtClean="0"/>
              <a:t> comercial, produzindo abalo, que de necessidade </a:t>
            </a:r>
            <a:r>
              <a:rPr lang="pt-PT" sz="1600" dirty="0" err="1" smtClean="0"/>
              <a:t>hade</a:t>
            </a:r>
            <a:r>
              <a:rPr lang="pt-PT" sz="1600" dirty="0" smtClean="0"/>
              <a:t> </a:t>
            </a:r>
            <a:r>
              <a:rPr lang="pt-PT" sz="1600" dirty="0" err="1" smtClean="0"/>
              <a:t>affectar</a:t>
            </a:r>
            <a:r>
              <a:rPr lang="pt-PT" sz="1600" dirty="0" smtClean="0"/>
              <a:t> mais ou menos o </a:t>
            </a:r>
            <a:r>
              <a:rPr lang="pt-PT" sz="1600" dirty="0" err="1" smtClean="0"/>
              <a:t>commercio</a:t>
            </a:r>
            <a:r>
              <a:rPr lang="pt-PT" sz="1600" dirty="0" smtClean="0"/>
              <a:t>. A declaração de </a:t>
            </a:r>
            <a:r>
              <a:rPr lang="pt-PT" sz="1600" dirty="0" err="1" smtClean="0"/>
              <a:t>fallencia</a:t>
            </a:r>
            <a:r>
              <a:rPr lang="pt-PT" sz="1600" dirty="0" smtClean="0"/>
              <a:t> </a:t>
            </a:r>
            <a:r>
              <a:rPr lang="pt-PT" sz="1600" dirty="0" err="1" smtClean="0"/>
              <a:t>influe</a:t>
            </a:r>
            <a:r>
              <a:rPr lang="pt-PT" sz="1600" dirty="0" smtClean="0"/>
              <a:t> no credito do comerciante, e o descredito </a:t>
            </a:r>
            <a:r>
              <a:rPr lang="pt-PT" sz="1600" dirty="0" err="1" smtClean="0"/>
              <a:t>d’este</a:t>
            </a:r>
            <a:r>
              <a:rPr lang="pt-PT" sz="1600" dirty="0" smtClean="0"/>
              <a:t> no interesse dos credores e do publico mercantil.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Doutrina portuguesa do século XIX (</a:t>
            </a:r>
            <a:r>
              <a:rPr lang="pt-PT" sz="2000" b="1" dirty="0" err="1" smtClean="0"/>
              <a:t>cont</a:t>
            </a:r>
            <a:r>
              <a:rPr lang="pt-PT" sz="2000" b="1" dirty="0" smtClean="0"/>
              <a:t>.)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Nas relações de credor e devedor, em que todos os </a:t>
            </a:r>
            <a:r>
              <a:rPr lang="pt-PT" sz="1600" dirty="0" err="1" smtClean="0"/>
              <a:t>commerciantes</a:t>
            </a:r>
            <a:r>
              <a:rPr lang="pt-PT" sz="1600" dirty="0" smtClean="0"/>
              <a:t>, mais ou menos, se acham uns para com outros, e na mutua </a:t>
            </a:r>
            <a:r>
              <a:rPr lang="pt-PT" sz="1600" dirty="0" err="1" smtClean="0"/>
              <a:t>dependencia</a:t>
            </a:r>
            <a:r>
              <a:rPr lang="pt-PT" sz="1600" dirty="0" smtClean="0"/>
              <a:t> em que este estado os </a:t>
            </a:r>
            <a:r>
              <a:rPr lang="pt-PT" sz="1600" dirty="0" err="1" smtClean="0"/>
              <a:t>constitue</a:t>
            </a:r>
            <a:r>
              <a:rPr lang="pt-PT" sz="1600" dirty="0" smtClean="0"/>
              <a:t>, a declaração oficial de </a:t>
            </a:r>
            <a:r>
              <a:rPr lang="pt-PT" sz="1600" dirty="0" err="1" smtClean="0"/>
              <a:t>fallencia</a:t>
            </a:r>
            <a:r>
              <a:rPr lang="pt-PT" sz="1600" dirty="0" smtClean="0"/>
              <a:t> é sempre um abalo, que demora o </a:t>
            </a:r>
            <a:r>
              <a:rPr lang="pt-PT" sz="1600" dirty="0" err="1" smtClean="0"/>
              <a:t>gyro</a:t>
            </a:r>
            <a:r>
              <a:rPr lang="pt-PT" sz="1600" dirty="0" smtClean="0"/>
              <a:t> do </a:t>
            </a:r>
            <a:r>
              <a:rPr lang="pt-PT" sz="1600" dirty="0" err="1" smtClean="0"/>
              <a:t>commercio</a:t>
            </a:r>
            <a:r>
              <a:rPr lang="pt-PT" sz="1600" dirty="0" smtClean="0"/>
              <a:t>, põe de sobre aviso o publico, suspende </a:t>
            </a:r>
            <a:r>
              <a:rPr lang="pt-PT" sz="1600" dirty="0" err="1" smtClean="0"/>
              <a:t>transacções</a:t>
            </a:r>
            <a:r>
              <a:rPr lang="pt-PT" sz="1600" dirty="0" smtClean="0"/>
              <a:t> principiadas, e afugenta </a:t>
            </a:r>
            <a:r>
              <a:rPr lang="pt-PT" sz="1600" dirty="0" err="1" smtClean="0"/>
              <a:t>capitáes</a:t>
            </a:r>
            <a:r>
              <a:rPr lang="pt-PT" sz="1600" dirty="0" smtClean="0"/>
              <a:t>. A precipitação pode trazer funestos </a:t>
            </a:r>
            <a:r>
              <a:rPr lang="pt-PT" sz="1600" dirty="0" err="1" smtClean="0"/>
              <a:t>effeitos</a:t>
            </a:r>
            <a:r>
              <a:rPr lang="pt-PT" sz="1600" dirty="0" smtClean="0"/>
              <a:t>. A </a:t>
            </a:r>
            <a:r>
              <a:rPr lang="pt-PT" sz="1600" dirty="0" err="1" smtClean="0"/>
              <a:t>prudencia</a:t>
            </a:r>
            <a:r>
              <a:rPr lang="pt-PT" sz="1600" dirty="0" smtClean="0"/>
              <a:t> dos credores e o seu próprio interesse são o melhor conselheiro em crises d’esta natureza. (…) Apressar a declaração da quebra é muitas vezes </a:t>
            </a:r>
            <a:r>
              <a:rPr lang="pt-PT" sz="1600" dirty="0" err="1" smtClean="0"/>
              <a:t>aggravar</a:t>
            </a:r>
            <a:r>
              <a:rPr lang="pt-PT" sz="1600" dirty="0" smtClean="0"/>
              <a:t> o mal.» (Diogo Forjaz de Sampaio,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Annotações</a:t>
            </a:r>
            <a:r>
              <a:rPr lang="pt-PT" sz="1600" i="1" dirty="0" smtClean="0"/>
              <a:t> ou </a:t>
            </a:r>
            <a:r>
              <a:rPr lang="pt-PT" sz="1600" i="1" dirty="0" err="1" smtClean="0"/>
              <a:t>Synthese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Annotado</a:t>
            </a:r>
            <a:r>
              <a:rPr lang="pt-PT" sz="1600" i="1" dirty="0" smtClean="0"/>
              <a:t> do </a:t>
            </a:r>
            <a:r>
              <a:rPr lang="pt-PT" sz="1600" i="1" dirty="0" err="1" smtClean="0"/>
              <a:t>Codigo</a:t>
            </a:r>
            <a:r>
              <a:rPr lang="pt-PT" sz="1600" i="1" dirty="0" smtClean="0"/>
              <a:t> do </a:t>
            </a:r>
            <a:r>
              <a:rPr lang="pt-PT" sz="1600" i="1" dirty="0" err="1" smtClean="0"/>
              <a:t>Commercio</a:t>
            </a:r>
            <a:r>
              <a:rPr lang="pt-PT" sz="1600" i="1" dirty="0" smtClean="0"/>
              <a:t>,</a:t>
            </a:r>
            <a:r>
              <a:rPr lang="pt-PT" sz="1600" dirty="0" smtClean="0"/>
              <a:t> tomo II, nova edição, Coimbra, Imprensa da Universidade, 1875, pp. 308 e 309)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Lei de 22 de junho de 1867 sobre sociedades anónimas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b="1" dirty="0" smtClean="0"/>
              <a:t>«</a:t>
            </a:r>
            <a:r>
              <a:rPr lang="pt-PT" sz="1600" dirty="0" smtClean="0"/>
              <a:t>Artigo 43.º</a:t>
            </a:r>
            <a:r>
              <a:rPr lang="pt-PT" sz="1600" b="1" dirty="0" smtClean="0"/>
              <a:t> </a:t>
            </a:r>
            <a:r>
              <a:rPr lang="pt-PT" sz="1600" dirty="0" smtClean="0"/>
              <a:t>- As</a:t>
            </a:r>
            <a:r>
              <a:rPr lang="pt-PT" sz="1600" b="1" dirty="0" smtClean="0"/>
              <a:t> </a:t>
            </a:r>
            <a:r>
              <a:rPr lang="pt-PT" sz="1600" dirty="0" smtClean="0"/>
              <a:t>sociedades </a:t>
            </a:r>
            <a:r>
              <a:rPr lang="pt-PT" sz="1600" dirty="0" err="1" smtClean="0"/>
              <a:t>anonymas</a:t>
            </a:r>
            <a:r>
              <a:rPr lang="pt-PT" sz="1600" dirty="0" smtClean="0"/>
              <a:t>, quando sem justa e legitima causa houver cessação de pagamentos, podem ser declaradas em estado de </a:t>
            </a:r>
            <a:r>
              <a:rPr lang="pt-PT" sz="1600" dirty="0" err="1" smtClean="0"/>
              <a:t>fallencia</a:t>
            </a:r>
            <a:r>
              <a:rPr lang="pt-PT" sz="1600" dirty="0" smtClean="0"/>
              <a:t>, a requerimento d’um ou mais credores.</a:t>
            </a:r>
          </a:p>
          <a:p>
            <a:pPr algn="just"/>
            <a:r>
              <a:rPr lang="pt-PT" sz="1600" dirty="0" smtClean="0"/>
              <a:t>§ 1.º - A liquidação do </a:t>
            </a:r>
            <a:r>
              <a:rPr lang="pt-PT" sz="1600" dirty="0" err="1" smtClean="0"/>
              <a:t>activo</a:t>
            </a:r>
            <a:r>
              <a:rPr lang="pt-PT" sz="1600" dirty="0" smtClean="0"/>
              <a:t> e passivo d’estas sociedades, no estado de </a:t>
            </a:r>
            <a:r>
              <a:rPr lang="pt-PT" sz="1600" dirty="0" err="1" smtClean="0"/>
              <a:t>fallencia</a:t>
            </a:r>
            <a:r>
              <a:rPr lang="pt-PT" sz="1600" dirty="0" smtClean="0"/>
              <a:t>, será feita nos termos da secção X d’esta lei, com a </a:t>
            </a:r>
            <a:r>
              <a:rPr lang="pt-PT" sz="1600" dirty="0" err="1" smtClean="0"/>
              <a:t>excepção</a:t>
            </a:r>
            <a:r>
              <a:rPr lang="pt-PT" sz="1600" dirty="0" smtClean="0"/>
              <a:t> de que </a:t>
            </a:r>
            <a:r>
              <a:rPr lang="pt-PT" sz="1600" b="1" dirty="0" smtClean="0"/>
              <a:t>os liquidatários serão nomeados em numero </a:t>
            </a:r>
            <a:r>
              <a:rPr lang="pt-PT" sz="1600" b="1" dirty="0" err="1" smtClean="0"/>
              <a:t>egual</a:t>
            </a:r>
            <a:r>
              <a:rPr lang="pt-PT" sz="1600" b="1" dirty="0" smtClean="0"/>
              <a:t> pelas mesmas sociedades e pelos credores</a:t>
            </a:r>
            <a:r>
              <a:rPr lang="pt-PT" sz="1600" dirty="0" smtClean="0"/>
              <a:t>.</a:t>
            </a:r>
          </a:p>
          <a:p>
            <a:pPr algn="just"/>
            <a:r>
              <a:rPr lang="pt-PT" sz="1600" dirty="0" smtClean="0"/>
              <a:t>§ 2.º - Á concordata, contracto de união e </a:t>
            </a:r>
            <a:r>
              <a:rPr lang="pt-PT" sz="1600" dirty="0" err="1" smtClean="0"/>
              <a:t>moratoria</a:t>
            </a:r>
            <a:r>
              <a:rPr lang="pt-PT" sz="1600" dirty="0" smtClean="0"/>
              <a:t>, serão aplicadas as disposições do código do </a:t>
            </a:r>
            <a:r>
              <a:rPr lang="pt-PT" sz="1600" dirty="0" err="1" smtClean="0"/>
              <a:t>commercio</a:t>
            </a:r>
            <a:r>
              <a:rPr lang="pt-PT" sz="1600" dirty="0" smtClean="0"/>
              <a:t>.»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Código Comercial Português de 1888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«</a:t>
            </a:r>
            <a:r>
              <a:rPr lang="pt-PT" sz="1600" dirty="0" err="1" smtClean="0"/>
              <a:t>Art</a:t>
            </a:r>
            <a:r>
              <a:rPr lang="pt-PT" sz="1600" dirty="0" smtClean="0"/>
              <a:t>. 701.º Da administração dos bens do falido e da liquidação e </a:t>
            </a:r>
            <a:r>
              <a:rPr lang="pt-PT" sz="1600" dirty="0" err="1" smtClean="0"/>
              <a:t>gerencia</a:t>
            </a:r>
            <a:r>
              <a:rPr lang="pt-PT" sz="1600" dirty="0" smtClean="0"/>
              <a:t> do seu comércio deverá o tribunal encarregar </a:t>
            </a:r>
            <a:r>
              <a:rPr lang="pt-PT" sz="1600" dirty="0" err="1" smtClean="0"/>
              <a:t>pessôa</a:t>
            </a:r>
            <a:r>
              <a:rPr lang="pt-PT" sz="1600" dirty="0" smtClean="0"/>
              <a:t> idónea, logo que declare a quebra.</a:t>
            </a:r>
          </a:p>
          <a:p>
            <a:pPr algn="just"/>
            <a:r>
              <a:rPr lang="pt-PT" sz="1600" dirty="0" smtClean="0"/>
              <a:t>§ único. O administrador </a:t>
            </a:r>
            <a:r>
              <a:rPr lang="pt-PT" sz="1600" dirty="0" err="1" smtClean="0"/>
              <a:t>póde</a:t>
            </a:r>
            <a:r>
              <a:rPr lang="pt-PT" sz="1600" dirty="0" smtClean="0"/>
              <a:t> praticar todos os </a:t>
            </a:r>
            <a:r>
              <a:rPr lang="pt-PT" sz="1600" dirty="0" err="1" smtClean="0"/>
              <a:t>actos</a:t>
            </a:r>
            <a:r>
              <a:rPr lang="pt-PT" sz="1600" dirty="0" smtClean="0"/>
              <a:t> de administração geral, ficando, porém, sempre dependente da expressa resolução do tribunal a concessão de quaisquer poderes </a:t>
            </a:r>
            <a:r>
              <a:rPr lang="pt-PT" sz="1600" dirty="0" err="1" smtClean="0"/>
              <a:t>especiaes</a:t>
            </a:r>
            <a:r>
              <a:rPr lang="pt-PT" sz="1600" dirty="0" smtClean="0"/>
              <a:t>.»</a:t>
            </a:r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Código Comercial Português de 1888 (</a:t>
            </a:r>
            <a:r>
              <a:rPr lang="pt-PT" sz="2000" b="1" dirty="0" err="1" smtClean="0"/>
              <a:t>cont</a:t>
            </a:r>
            <a:r>
              <a:rPr lang="pt-PT" sz="2000" b="1" dirty="0" smtClean="0"/>
              <a:t>.)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«</a:t>
            </a:r>
            <a:r>
              <a:rPr lang="pt-PT" sz="1600" dirty="0" err="1" smtClean="0"/>
              <a:t>Art</a:t>
            </a:r>
            <a:r>
              <a:rPr lang="pt-PT" sz="1600" dirty="0" smtClean="0"/>
              <a:t>. 700.º A declaração da quebra </a:t>
            </a:r>
            <a:r>
              <a:rPr lang="pt-PT" sz="1600" dirty="0" err="1" smtClean="0"/>
              <a:t>opéra</a:t>
            </a:r>
            <a:r>
              <a:rPr lang="pt-PT" sz="1600" dirty="0" smtClean="0"/>
              <a:t> imediatamente a interdição civil do falido pelo que respeita aos seus bens havidos ou por haver.</a:t>
            </a:r>
          </a:p>
          <a:p>
            <a:pPr algn="just"/>
            <a:r>
              <a:rPr lang="pt-PT" sz="1600" dirty="0" smtClean="0"/>
              <a:t>§ 1.º A incapacidade do falido é suprida pelo administrador e curadores </a:t>
            </a:r>
            <a:r>
              <a:rPr lang="pt-PT" sz="1600" dirty="0" err="1" smtClean="0"/>
              <a:t>fiscaes</a:t>
            </a:r>
            <a:r>
              <a:rPr lang="pt-PT" sz="1600" dirty="0" smtClean="0"/>
              <a:t>, que o ficam representando em </a:t>
            </a:r>
            <a:r>
              <a:rPr lang="pt-PT" sz="1600" dirty="0" err="1" smtClean="0"/>
              <a:t>juizo</a:t>
            </a:r>
            <a:r>
              <a:rPr lang="pt-PT" sz="1600" dirty="0" smtClean="0"/>
              <a:t> e </a:t>
            </a:r>
            <a:r>
              <a:rPr lang="pt-PT" sz="1600" dirty="0" err="1" smtClean="0"/>
              <a:t>fóra</a:t>
            </a:r>
            <a:r>
              <a:rPr lang="pt-PT" sz="1600" dirty="0" smtClean="0"/>
              <a:t> </a:t>
            </a:r>
            <a:r>
              <a:rPr lang="pt-PT" sz="1600" dirty="0" err="1" smtClean="0"/>
              <a:t>dêle</a:t>
            </a:r>
            <a:r>
              <a:rPr lang="pt-PT" sz="1600" dirty="0" smtClean="0"/>
              <a:t> para todos os efeitos, </a:t>
            </a:r>
            <a:r>
              <a:rPr lang="pt-PT" sz="1600" dirty="0" err="1" smtClean="0"/>
              <a:t>excepto</a:t>
            </a:r>
            <a:r>
              <a:rPr lang="pt-PT" sz="1600" dirty="0" smtClean="0"/>
              <a:t> quanto ao exercício dos seus direitos exclusivamente </a:t>
            </a:r>
            <a:r>
              <a:rPr lang="pt-PT" sz="1600" dirty="0" err="1" smtClean="0"/>
              <a:t>pessoaes</a:t>
            </a:r>
            <a:r>
              <a:rPr lang="pt-PT" sz="1600" dirty="0" smtClean="0"/>
              <a:t> ou estranhos á </a:t>
            </a:r>
            <a:r>
              <a:rPr lang="pt-PT" sz="1600" dirty="0" err="1" smtClean="0"/>
              <a:t>falencia</a:t>
            </a:r>
            <a:r>
              <a:rPr lang="pt-PT" sz="1600" dirty="0" smtClean="0"/>
              <a:t>.</a:t>
            </a:r>
          </a:p>
          <a:p>
            <a:pPr algn="just"/>
            <a:r>
              <a:rPr lang="pt-PT" sz="1600" dirty="0" smtClean="0"/>
              <a:t>§ 2.º Conjuntamente com o administrador e curadores </a:t>
            </a:r>
            <a:r>
              <a:rPr lang="pt-PT" sz="1600" dirty="0" err="1" smtClean="0"/>
              <a:t>físcaes</a:t>
            </a:r>
            <a:r>
              <a:rPr lang="pt-PT" sz="1600" dirty="0" smtClean="0"/>
              <a:t> deverá ser sempre demandado o falido, o qual, além disso, tem direito a ser ouvido em todas as alienações voluntárias, </a:t>
            </a:r>
            <a:r>
              <a:rPr lang="pt-PT" sz="1600" dirty="0" err="1" smtClean="0"/>
              <a:t>transacções</a:t>
            </a:r>
            <a:r>
              <a:rPr lang="pt-PT" sz="1600" dirty="0" smtClean="0"/>
              <a:t> e acordos que hajam de ser feitos.»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Código Comercial Português de 1888 (</a:t>
            </a:r>
            <a:r>
              <a:rPr lang="pt-PT" sz="2000" b="1" dirty="0" err="1" smtClean="0"/>
              <a:t>cont</a:t>
            </a:r>
            <a:r>
              <a:rPr lang="pt-PT" sz="2000" b="1" dirty="0" smtClean="0"/>
              <a:t>.)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«</a:t>
            </a:r>
            <a:r>
              <a:rPr lang="pt-PT" sz="1600" dirty="0" err="1" smtClean="0"/>
              <a:t>Art</a:t>
            </a:r>
            <a:r>
              <a:rPr lang="pt-PT" sz="1600" dirty="0" smtClean="0"/>
              <a:t>. 730.º </a:t>
            </a:r>
            <a:r>
              <a:rPr lang="pt-PT" sz="1600" i="1" dirty="0" smtClean="0"/>
              <a:t>Antes da declaração da quebra, ou depois, e em qualquer estado dela, podem conceder </a:t>
            </a:r>
            <a:r>
              <a:rPr lang="pt-PT" sz="1600" i="1" dirty="0" err="1" smtClean="0"/>
              <a:t>moratoria</a:t>
            </a:r>
            <a:r>
              <a:rPr lang="pt-PT" sz="1600" i="1" dirty="0" smtClean="0"/>
              <a:t> ou fazer outra qualquer concordata com o devedor os legítimos </a:t>
            </a:r>
            <a:r>
              <a:rPr lang="pt-PT" sz="1600" i="1" dirty="0" err="1" smtClean="0"/>
              <a:t>crèdores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dêle</a:t>
            </a:r>
            <a:r>
              <a:rPr lang="pt-PT" sz="1600" dirty="0" smtClean="0"/>
              <a:t>, em número não inferior a dois terços dos não privilegiados nem preferentes, representando dois terços, pelo menos, da totalidade dos créditos também não privilegiados nem preferentes.»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 Código Comercial de 1888 ao </a:t>
            </a:r>
            <a:r>
              <a:rPr lang="pt-PT" sz="2000" b="1" dirty="0" err="1" smtClean="0"/>
              <a:t>Dec.-Lei</a:t>
            </a:r>
            <a:r>
              <a:rPr lang="pt-PT" sz="2000" b="1" dirty="0" smtClean="0"/>
              <a:t> 177/86, de 2 de julho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O essencial das regras de 1888, na parte que nos interessa, manteve-se até 1986, sendo o seu conteúdo reproduzido no Código das Falências de 1899, no Código de Processo Comercial de 1905, no Código de Falências de 1935 e no CPC de 1939, seja no seu texto primitivo, seja nos textos saídos das reconfigurações de 1961 e de 1967. 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Em todos esses diplomas, existia a concordata (em sentido amplo, abrangendo a moratória), quer como meio preventivo quer meio suspensivo da falência, possibilitando sempre que a administração da empresa se mantivesse nas mãos do comerciante em dificuldades.</a:t>
            </a:r>
          </a:p>
          <a:p>
            <a:pPr algn="just"/>
            <a:endParaRPr lang="pt-PT" sz="1600" dirty="0" smtClean="0"/>
          </a:p>
          <a:p>
            <a:pPr algn="just"/>
            <a:r>
              <a:rPr lang="pt-PT" sz="1400" dirty="0" smtClean="0"/>
              <a:t>[Entre 1888 e 1986, as duas inovações de maior vulto na área dos regimes </a:t>
            </a:r>
            <a:r>
              <a:rPr lang="pt-PT" sz="1400" dirty="0" err="1" smtClean="0"/>
              <a:t>insolvenciais</a:t>
            </a:r>
            <a:r>
              <a:rPr lang="pt-PT" sz="1400" dirty="0" smtClean="0"/>
              <a:t> terão sido o acordo de credores (criado pela Lei das Sociedades por Quotas de 1901, depois recolhido no Código de Processo Comercial de 1905, de onde passou para o Código das Falências, tendo deste passado para o CPC) e a insolvência dos não comerciantes (criada pelo Decreto 21.758, de 22 de outubro de 1932, depois recolhida no CPC), mas tais figuras não interessam ao tema tratado nesta intervenção]</a:t>
            </a:r>
            <a:endParaRPr lang="pt-PT" sz="14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 Código Comercial de 1888 ao </a:t>
            </a:r>
            <a:r>
              <a:rPr lang="pt-PT" sz="2000" b="1" dirty="0" err="1" smtClean="0"/>
              <a:t>Dec.-Lei</a:t>
            </a:r>
            <a:r>
              <a:rPr lang="pt-PT" sz="2000" b="1" dirty="0" smtClean="0"/>
              <a:t> 177/86, de 2 de julho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4038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i="1" dirty="0" smtClean="0"/>
              <a:t>Extrato do preâmbulo do Código de Falências de 1935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«Já se acentuou que o regime de falência do comerciante é dominado pela ideia de obter o menor prejuízo para aqueles que pelo desastre são atingidos e que a escolha do caminho a seguir pertence aos que a força das circunstâncias obrigou a associarem-se, mas não inteiramente, a eles. O Estado tem igualmente o direito de intervir. A associação dos interessados funciona, é certo, como uma sociedade, como se aqueles constituíssem um grupo de comproprietários, mas, como é imposta a todos os seus membros, agindo e tomando deliberações sem o acordo de todos, é de exigir, por isso, que as deliberações sejam justas e convenientes. Mas nem só esta razão justifica a intervenção do Estado na concordata. Há também que contar com o interesse do público, ao qual não pode ser indiferente a causa do desastre e as condições em que o restabelecimento de uma empresa em falência se vai fazer. Nem todos os comerciantes atingidos pela falência merecem ser amparados, e o amparo àqueles que o não merecem não convém à economia pública.»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 Código Comercial de 1888 ao </a:t>
            </a:r>
            <a:r>
              <a:rPr lang="pt-PT" sz="2000" b="1" dirty="0" err="1" smtClean="0"/>
              <a:t>Dec.-Lei</a:t>
            </a:r>
            <a:r>
              <a:rPr lang="pt-PT" sz="2000" b="1" dirty="0" smtClean="0"/>
              <a:t> 177/86, de 2 de julho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4038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i="1" dirty="0" smtClean="0"/>
              <a:t>Extrato do Manual de Direito das Falências de Pedro de Sousa Macedo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«Um dos primeiros problemas que se pode pôr no exercício da administração, por vezes exigindo uma rápida resolução, é o da continuação da </a:t>
            </a:r>
            <a:r>
              <a:rPr lang="pt-PT" sz="1600" dirty="0" err="1" smtClean="0"/>
              <a:t>actividade</a:t>
            </a:r>
            <a:r>
              <a:rPr lang="pt-PT" sz="1600" dirty="0" smtClean="0"/>
              <a:t> da empresa. Pode assim acontecer porque a laboração é lucrativa. Nesta hipótese a solução mais conveniente residirá no arrendamento. Mas há casos em que o arrendamento não é viável por ser deficitária a exploração. Porém, a suspensão da </a:t>
            </a:r>
            <a:r>
              <a:rPr lang="pt-PT" sz="1600" dirty="0" err="1" smtClean="0"/>
              <a:t>actividade</a:t>
            </a:r>
            <a:r>
              <a:rPr lang="pt-PT" sz="1600" dirty="0" smtClean="0"/>
              <a:t> da empresa importará grave prejuízo por ter como consequência a perda de licenças de fabrico, contratos de fornecimento, concessões ou outras vantagens similares.</a:t>
            </a:r>
          </a:p>
          <a:p>
            <a:pPr algn="just"/>
            <a:r>
              <a:rPr lang="pt-PT" sz="1600" dirty="0" smtClean="0"/>
              <a:t>Encontramo-nos, assim, perante o problema já estudado da continuação do comércio. » (vol. II, Coimbra, Almedina, 1968, pp. 280 e 281)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1700" i="1" u="sng" dirty="0" smtClean="0"/>
              <a:t>Tema</a:t>
            </a:r>
            <a:r>
              <a:rPr lang="pt-PT" sz="1700" u="sng" dirty="0" smtClean="0"/>
              <a:t>: «Administração pelo devedor como via para a recuperação» - </a:t>
            </a:r>
            <a:r>
              <a:rPr lang="pt-PT" sz="1700" i="1" u="sng" dirty="0" smtClean="0"/>
              <a:t>da empresa</a:t>
            </a:r>
            <a:r>
              <a:rPr lang="pt-PT" sz="1700" u="sng" dirty="0" smtClean="0"/>
              <a:t>.</a:t>
            </a:r>
          </a:p>
          <a:p>
            <a:pPr>
              <a:buNone/>
            </a:pPr>
            <a:endParaRPr lang="pt-PT" sz="1900" dirty="0" smtClean="0"/>
          </a:p>
          <a:p>
            <a:pPr marL="0" indent="0" algn="just">
              <a:buNone/>
            </a:pPr>
            <a:r>
              <a:rPr lang="pt-PT" sz="1600" dirty="0" smtClean="0"/>
              <a:t>À luz da terminologia do CIRE, o tema consistirá no regime da administração pelo próprio devedor da empresa declarada insolvente, constante do título X de tal Código.</a:t>
            </a:r>
          </a:p>
          <a:p>
            <a:pPr>
              <a:buNone/>
            </a:pPr>
            <a:endParaRPr lang="pt-PT" sz="1600" dirty="0" smtClean="0"/>
          </a:p>
          <a:p>
            <a:pPr marL="0" indent="0" algn="just">
              <a:buNone/>
            </a:pPr>
            <a:r>
              <a:rPr lang="pt-PT" sz="1600" dirty="0" smtClean="0"/>
              <a:t>Entendido em sentido mais amplo – como aqui farei -, o tema consiste nos problemas inerentes à possibilidade de, no quadro dos regimes </a:t>
            </a:r>
            <a:r>
              <a:rPr lang="pt-PT" sz="1600" dirty="0" err="1" smtClean="0"/>
              <a:t>falenciais</a:t>
            </a:r>
            <a:r>
              <a:rPr lang="pt-PT" sz="1600" dirty="0" smtClean="0"/>
              <a:t> e </a:t>
            </a:r>
            <a:r>
              <a:rPr lang="pt-PT" sz="1600" dirty="0" err="1" smtClean="0"/>
              <a:t>parafalenciais</a:t>
            </a:r>
            <a:r>
              <a:rPr lang="pt-PT" sz="1600" dirty="0" smtClean="0"/>
              <a:t>, a gestão das empresas ser mantida nas mãos (ou melhor, nas cabeças…) de quem a vinha exercendo.</a:t>
            </a:r>
          </a:p>
          <a:p>
            <a:pPr>
              <a:buNone/>
            </a:pPr>
            <a:endParaRPr lang="pt-PT" sz="2000" dirty="0" smtClean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pt-PT" sz="2400" b="1" i="1" dirty="0" smtClean="0"/>
              <a:t>1.1. Introdução: o tema</a:t>
            </a:r>
            <a:endParaRPr lang="pt-PT" sz="24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 Código Comercial de 1888 ao </a:t>
            </a:r>
            <a:r>
              <a:rPr lang="pt-PT" sz="2000" b="1" dirty="0" err="1" smtClean="0"/>
              <a:t>Dec.-Lei</a:t>
            </a:r>
            <a:r>
              <a:rPr lang="pt-PT" sz="2000" b="1" dirty="0" smtClean="0"/>
              <a:t> 177/86, de 2 de julho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4038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O 25 de Abril de 1974 trouxe vários regimes - quer de natureza administrativa, quer de natureza contratual - de intervenção em empresas em dificuldades, alguns dos quais permitiam que a gestão das empresas continuasse a ser feita pelos mesmos gestores. 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 Código Comercial de 1888 ao </a:t>
            </a:r>
            <a:r>
              <a:rPr lang="pt-PT" sz="2000" b="1" dirty="0" err="1" smtClean="0"/>
              <a:t>Dec.-Lei</a:t>
            </a:r>
            <a:r>
              <a:rPr lang="pt-PT" sz="2000" b="1" dirty="0" smtClean="0"/>
              <a:t> 177/86, de 2 de julho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4038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i="1" dirty="0" smtClean="0"/>
              <a:t>Extrato de discurso de Mário Raposo, Ministro da Justiça, em 26.11.1980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«(…) Não creio que, por falta de coordenação de </a:t>
            </a:r>
            <a:r>
              <a:rPr lang="pt-PT" sz="1600" dirty="0" err="1" smtClean="0"/>
              <a:t>actuações</a:t>
            </a:r>
            <a:r>
              <a:rPr lang="pt-PT" sz="1600" dirty="0" smtClean="0"/>
              <a:t>, continue sem se </a:t>
            </a:r>
            <a:r>
              <a:rPr lang="pt-PT" sz="1600" dirty="0" err="1" smtClean="0"/>
              <a:t>efectivar</a:t>
            </a:r>
            <a:r>
              <a:rPr lang="pt-PT" sz="1600" dirty="0" smtClean="0"/>
              <a:t> o “despiste” de graves anomalias do nosso ordenamento jurídico, ou por omissão ou por declarada e incompatível senectude.</a:t>
            </a:r>
          </a:p>
          <a:p>
            <a:pPr algn="just"/>
            <a:r>
              <a:rPr lang="pt-PT" sz="1600" dirty="0" smtClean="0"/>
              <a:t>A título de rápida </a:t>
            </a:r>
            <a:r>
              <a:rPr lang="pt-PT" sz="1600" i="1" dirty="0" smtClean="0"/>
              <a:t>amostragem</a:t>
            </a:r>
            <a:r>
              <a:rPr lang="pt-PT" sz="1600" dirty="0" smtClean="0"/>
              <a:t> apontarei dois exemplos.</a:t>
            </a:r>
          </a:p>
          <a:p>
            <a:pPr algn="just"/>
            <a:r>
              <a:rPr lang="pt-PT" sz="1600" dirty="0" smtClean="0"/>
              <a:t>(…)</a:t>
            </a:r>
          </a:p>
          <a:p>
            <a:pPr algn="just"/>
            <a:r>
              <a:rPr lang="pt-PT" sz="1600" dirty="0" smtClean="0"/>
              <a:t>O outro exemplo – este agora não de </a:t>
            </a:r>
            <a:r>
              <a:rPr lang="pt-PT" sz="1600" i="1" dirty="0" smtClean="0"/>
              <a:t>omissão</a:t>
            </a:r>
            <a:r>
              <a:rPr lang="pt-PT" sz="1600" dirty="0" smtClean="0"/>
              <a:t> mas de </a:t>
            </a:r>
            <a:r>
              <a:rPr lang="pt-PT" sz="1600" i="1" dirty="0" smtClean="0"/>
              <a:t>incomportável senectude</a:t>
            </a:r>
            <a:r>
              <a:rPr lang="pt-PT" sz="1600" dirty="0" smtClean="0"/>
              <a:t> do nosso sistema jurídico – estará no </a:t>
            </a:r>
            <a:r>
              <a:rPr lang="pt-PT" sz="1600" i="1" dirty="0" smtClean="0"/>
              <a:t>direito das falências</a:t>
            </a:r>
            <a:r>
              <a:rPr lang="pt-PT" sz="1600" dirty="0" smtClean="0"/>
              <a:t>. Tal como entre nós está figurado, o instituto falimentar é uma forma expedita e quase </a:t>
            </a:r>
            <a:r>
              <a:rPr lang="pt-PT" sz="1600" i="1" dirty="0" smtClean="0"/>
              <a:t>fatal</a:t>
            </a:r>
            <a:r>
              <a:rPr lang="pt-PT" sz="1600" dirty="0" smtClean="0"/>
              <a:t> de destruir empresas (mesmo aquelas que merecessem ser conservadas, vencida que fosse a sua situação de crise), de prejudicar os credores, a começar pelos próprios empregados, e de </a:t>
            </a:r>
            <a:r>
              <a:rPr lang="pt-PT" sz="1600" dirty="0" err="1" smtClean="0"/>
              <a:t>afectar</a:t>
            </a:r>
            <a:r>
              <a:rPr lang="pt-PT" sz="1600" dirty="0" smtClean="0"/>
              <a:t> o </a:t>
            </a:r>
            <a:r>
              <a:rPr lang="pt-PT" sz="1600" dirty="0" err="1" smtClean="0"/>
              <a:t>correcto</a:t>
            </a:r>
            <a:r>
              <a:rPr lang="pt-PT" sz="1600" dirty="0" smtClean="0"/>
              <a:t> funcionamento do mercado e o interesse da economia. Não poderão ser escamoteadas as dificuldades de percurso na renovação do instituto, o que não se deverá, por certo, é nem sequer se encetar o percurso, por ele não ser agradável de percorrer.» 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 Código Comercial de 1888 ao </a:t>
            </a:r>
            <a:r>
              <a:rPr lang="pt-PT" sz="2000" b="1" dirty="0" err="1" smtClean="0"/>
              <a:t>Dec.-Lei</a:t>
            </a:r>
            <a:r>
              <a:rPr lang="pt-PT" sz="2000" b="1" dirty="0" smtClean="0"/>
              <a:t> 177/86, de 2 de julho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i="1" dirty="0" smtClean="0"/>
              <a:t>Extrato do verbete Falência da Polis, da autoria de V. G. Lobo Xavier (inícios de década de 1980)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«Na medida em que a F. atinja o titular de uma empresa, compreende-se que haja particular necessidade de encarar o instituto não somente como instrumento de preparação dos credores mas também pelo prisma da sua repercussão na economia geral. Sob este </a:t>
            </a:r>
            <a:r>
              <a:rPr lang="pt-PT" sz="1600" dirty="0" err="1" smtClean="0"/>
              <a:t>aspecto</a:t>
            </a:r>
            <a:r>
              <a:rPr lang="pt-PT" sz="1600" dirty="0" smtClean="0"/>
              <a:t>, a F. foi até há pouco entendida apenas como meio de sanear a vida económica através da eliminação de comerciantes desonestos, negligentes ou incapazes. Mais modernamente passou a atender-se à incidência da quebra nos variados interesses (</a:t>
            </a:r>
            <a:r>
              <a:rPr lang="pt-PT" sz="1600" i="1" dirty="0" err="1" smtClean="0"/>
              <a:t>maxime</a:t>
            </a:r>
            <a:r>
              <a:rPr lang="pt-PT" sz="1600" dirty="0" smtClean="0"/>
              <a:t> dos trabalhadores e da economia nacional), distintos do interesse dos credores, que se ligam à subsistência da empresa em causa, preconizando-se a conciliação de uns e de outros. Nesta linha, a reforma francesa de 1967 veio acentuar fortemente a componente </a:t>
            </a:r>
            <a:r>
              <a:rPr lang="pt-PT" sz="1600" dirty="0" err="1" smtClean="0"/>
              <a:t>publicística</a:t>
            </a:r>
            <a:r>
              <a:rPr lang="pt-PT" sz="1600" dirty="0" smtClean="0"/>
              <a:t> do instituto, permitindo, em certos termos, que os tribunais decidam, neste domínio, na base de um juízo sobre a viabilidade económica da empresa. Também em Portugal diplomas recentes têm atendido ao interesse da subsistência da empresa, obstando, nesta </a:t>
            </a:r>
            <a:r>
              <a:rPr lang="pt-PT" sz="1600" dirty="0" err="1" smtClean="0"/>
              <a:t>perspectiva</a:t>
            </a:r>
            <a:r>
              <a:rPr lang="pt-PT" sz="1600" dirty="0" smtClean="0"/>
              <a:t>, à declaração de F. – embora tão-só para empresas em condições muito especiais -, com eventual sacrifício dos próprios interesses dos credores.» </a:t>
            </a:r>
            <a:r>
              <a:rPr lang="pt-PT" sz="1300" dirty="0" smtClean="0"/>
              <a:t>(</a:t>
            </a:r>
            <a:r>
              <a:rPr lang="pt-PT" sz="1300" i="1" dirty="0" smtClean="0"/>
              <a:t>Polis Enciclopédia Verbo da Sociedade e do Estado</a:t>
            </a:r>
            <a:r>
              <a:rPr lang="pt-PT" sz="1300" dirty="0" smtClean="0"/>
              <a:t> [1.ª ed], vol. II, Lisboa/São Paulo, Editorial Verbo, 1984, p. 1363)</a:t>
            </a:r>
            <a:endParaRPr lang="pt-PT" sz="13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O </a:t>
            </a:r>
            <a:r>
              <a:rPr lang="pt-PT" sz="2000" b="1" dirty="0" err="1" smtClean="0"/>
              <a:t>Dec.-Lei</a:t>
            </a:r>
            <a:r>
              <a:rPr lang="pt-PT" sz="2000" b="1" dirty="0" smtClean="0"/>
              <a:t> 177/86, de 2 de julho,</a:t>
            </a:r>
            <a:r>
              <a:rPr lang="pt-PT" sz="2000" dirty="0" smtClean="0"/>
              <a:t> </a:t>
            </a:r>
            <a:r>
              <a:rPr lang="pt-PT" sz="2000" b="1" dirty="0" smtClean="0"/>
              <a:t>que criou um processo de recuperação de empresas em situação de falência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514600"/>
            <a:ext cx="8229600" cy="41148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algn="just"/>
            <a:r>
              <a:rPr lang="pt-PT" sz="1700" i="1" dirty="0" smtClean="0"/>
              <a:t>Extrato do preâmbulo </a:t>
            </a:r>
          </a:p>
          <a:p>
            <a:pPr algn="just"/>
            <a:r>
              <a:rPr lang="pt-PT" sz="1700" dirty="0" smtClean="0"/>
              <a:t> </a:t>
            </a:r>
          </a:p>
          <a:p>
            <a:pPr algn="just"/>
            <a:r>
              <a:rPr lang="pt-PT" sz="1700" dirty="0" smtClean="0"/>
              <a:t>«(…)Está demonstrado o artificialismo de soluções que convolem para uma tabelar intervenção estatal a possível recuperação de empresas.</a:t>
            </a:r>
          </a:p>
          <a:p>
            <a:pPr algn="just"/>
            <a:r>
              <a:rPr lang="pt-PT" sz="1700" dirty="0" smtClean="0"/>
              <a:t>(…)</a:t>
            </a:r>
          </a:p>
          <a:p>
            <a:pPr algn="just"/>
            <a:r>
              <a:rPr lang="pt-PT" sz="1700" dirty="0" smtClean="0"/>
              <a:t>Acresce que, noutra </a:t>
            </a:r>
            <a:r>
              <a:rPr lang="pt-PT" sz="1700" dirty="0" err="1" smtClean="0"/>
              <a:t>perspectiva</a:t>
            </a:r>
            <a:r>
              <a:rPr lang="pt-PT" sz="1700" dirty="0" smtClean="0"/>
              <a:t>, não menos significativa, a empresa não constitui apenas o instrumento jurídico da </a:t>
            </a:r>
            <a:r>
              <a:rPr lang="pt-PT" sz="1700" dirty="0" err="1" smtClean="0"/>
              <a:t>actividade</a:t>
            </a:r>
            <a:r>
              <a:rPr lang="pt-PT" sz="1700" dirty="0" smtClean="0"/>
              <a:t> lucrativa dos sócios, nem uma fonte abastecedora da remuneração dos trabalhadores; isto muito embora qualquer dessas vertentes seja justificadamente fundamental. Ela é, também, com maior ou menor preponderância, uma peça do equipamento produtivo nacional e um decisivo elemento quer da economia regional quer da vida local. Por assim ser, a eliminação judicial da empresa representa, as mais das vezes, quando evitável, uma verdadeira agressão ao equilíbrio social, de que o Estado não se poderá desinteressar.</a:t>
            </a:r>
          </a:p>
          <a:p>
            <a:pPr algn="just"/>
            <a:r>
              <a:rPr lang="pt-PT" sz="1700" dirty="0" smtClean="0"/>
              <a:t>(…)</a:t>
            </a:r>
          </a:p>
          <a:p>
            <a:pPr algn="just"/>
            <a:r>
              <a:rPr lang="pt-PT" sz="1700" dirty="0" smtClean="0"/>
              <a:t>Daí a pertinência da introdução, no ordenamento jurídico português, com carácter sistematizado e coerente, de um direito pré-falimentar, </a:t>
            </a:r>
            <a:r>
              <a:rPr lang="pt-PT" sz="1700" dirty="0" err="1" smtClean="0"/>
              <a:t>intencionalizado</a:t>
            </a:r>
            <a:r>
              <a:rPr lang="pt-PT" sz="1700" dirty="0" smtClean="0"/>
              <a:t> à recuperação da empresa e à adequada </a:t>
            </a:r>
            <a:r>
              <a:rPr lang="pt-PT" sz="1700" dirty="0" err="1" smtClean="0"/>
              <a:t>protecção</a:t>
            </a:r>
            <a:r>
              <a:rPr lang="pt-PT" sz="1700" dirty="0" smtClean="0"/>
              <a:t> dos credores; com isto se tutelam, obviamente, os interesses dos trabalhadores (…)»</a:t>
            </a:r>
          </a:p>
          <a:p>
            <a:endParaRPr lang="pt-PT" sz="2000" dirty="0" smtClean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O </a:t>
            </a:r>
            <a:r>
              <a:rPr lang="pt-PT" sz="2000" b="1" dirty="0" err="1" smtClean="0"/>
              <a:t>Dec.-Lei</a:t>
            </a:r>
            <a:r>
              <a:rPr lang="pt-PT" sz="2000" b="1" dirty="0" smtClean="0"/>
              <a:t> 177/86, de 2 de julho,</a:t>
            </a:r>
            <a:r>
              <a:rPr lang="pt-PT" sz="2000" dirty="0" smtClean="0"/>
              <a:t> </a:t>
            </a:r>
            <a:r>
              <a:rPr lang="pt-PT" sz="2000" b="1" dirty="0" smtClean="0"/>
              <a:t>que criou um processo de recuperação de empresas em situação de falência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514600"/>
            <a:ext cx="82296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As modalidades do processo de recuperação nele previstas eram as tradicionais concordata e acordo de credores (na fase preventiva), a que se somava a gestão controlada.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Quer o acordo de credores quer a gestão controlada implicavam tendencialmente, mas não necessariamente, o afastamento dos anteriores gestores: o acordo de credores porque implicava a constituição de uma nova sociedade (</a:t>
            </a:r>
            <a:r>
              <a:rPr lang="pt-PT" sz="1600" dirty="0" err="1" smtClean="0"/>
              <a:t>arts</a:t>
            </a:r>
            <a:r>
              <a:rPr lang="pt-PT" sz="1600" dirty="0" smtClean="0"/>
              <a:t>. 26 e </a:t>
            </a:r>
            <a:r>
              <a:rPr lang="pt-PT" sz="1600" dirty="0" err="1" smtClean="0"/>
              <a:t>ss</a:t>
            </a:r>
            <a:r>
              <a:rPr lang="pt-PT" sz="1600" dirty="0" smtClean="0"/>
              <a:t>.) e a gestão controlada porque implicava uma nova administração (</a:t>
            </a:r>
            <a:r>
              <a:rPr lang="pt-PT" sz="1600" dirty="0" err="1" smtClean="0"/>
              <a:t>arts</a:t>
            </a:r>
            <a:r>
              <a:rPr lang="pt-PT" sz="1600" dirty="0" smtClean="0"/>
              <a:t>. 3.º, n.º 2, alínea m), e 33, n.º</a:t>
            </a:r>
            <a:r>
              <a:rPr lang="pt-PT" sz="1600" baseline="30000" dirty="0" smtClean="0"/>
              <a:t>s</a:t>
            </a:r>
            <a:r>
              <a:rPr lang="pt-PT" sz="1600" dirty="0" smtClean="0"/>
              <a:t> 1 e 2).</a:t>
            </a:r>
          </a:p>
          <a:p>
            <a:endParaRPr lang="pt-PT" sz="2000" dirty="0" smtClean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O CPEREF</a:t>
            </a:r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41148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algn="just"/>
            <a:r>
              <a:rPr lang="pt-PT" sz="2000" i="1" dirty="0" smtClean="0"/>
              <a:t>Extrato do preâmbulo do </a:t>
            </a:r>
            <a:r>
              <a:rPr lang="pt-PT" sz="2000" i="1" dirty="0" err="1" smtClean="0"/>
              <a:t>Dec</a:t>
            </a:r>
            <a:r>
              <a:rPr lang="pt-PT" sz="2000" i="1" dirty="0" smtClean="0"/>
              <a:t>-Lei 132/93, de 23 de abril, que aprovou o Código dos Processos Especiais de Recuperação da Empresa e de Falência</a:t>
            </a:r>
          </a:p>
          <a:p>
            <a:pPr algn="just"/>
            <a:r>
              <a:rPr lang="pt-PT" sz="2000" dirty="0" smtClean="0"/>
              <a:t> </a:t>
            </a:r>
          </a:p>
          <a:p>
            <a:pPr algn="just"/>
            <a:r>
              <a:rPr lang="pt-PT" sz="2000" dirty="0" smtClean="0"/>
              <a:t>«Esta imperiosa necessidade de distinguir, a propósito de cada empresa cuja insolvência seja reconhecida em juízo, entre as que podem e as que não podem, na prática, ser consideradas economicamente viáveis, obrigou o legislador a aproximar o processo especial de falências, onde fatalmente </a:t>
            </a:r>
            <a:r>
              <a:rPr lang="pt-PT" sz="2000" dirty="0" err="1" smtClean="0"/>
              <a:t>hão-de</a:t>
            </a:r>
            <a:r>
              <a:rPr lang="pt-PT" sz="2000" dirty="0" smtClean="0"/>
              <a:t> cair as devedoras que nenhuma expectativa séria de salvação oferecem aos seus credores.</a:t>
            </a:r>
          </a:p>
          <a:p>
            <a:pPr algn="just"/>
            <a:r>
              <a:rPr lang="pt-PT" sz="2000" dirty="0" smtClean="0"/>
              <a:t>E, além da aproximação entre os dois processos especiais, estreitamente ligados entre si pela função capital de cada um deles, sentiu-se ainda a necessidade de rever alguns dos pontos mais importantes do </a:t>
            </a:r>
            <a:r>
              <a:rPr lang="pt-PT" sz="2000" dirty="0" err="1" smtClean="0"/>
              <a:t>actual</a:t>
            </a:r>
            <a:r>
              <a:rPr lang="pt-PT" sz="2000" dirty="0" smtClean="0"/>
              <a:t> processo de falência, à luz das realidades da política económica comunitária.</a:t>
            </a:r>
          </a:p>
          <a:p>
            <a:pPr algn="just"/>
            <a:r>
              <a:rPr lang="pt-PT" sz="2000" dirty="0" smtClean="0"/>
              <a:t>Esses são, de facto, os dois </a:t>
            </a:r>
            <a:r>
              <a:rPr lang="pt-PT" sz="2000" dirty="0" err="1" smtClean="0"/>
              <a:t>objectivos</a:t>
            </a:r>
            <a:r>
              <a:rPr lang="pt-PT" sz="2000" dirty="0" smtClean="0"/>
              <a:t> fundamentais do diploma legislativo no qual se consagra a nova disciplina dos dois processos especiais estreitamente ligados entre si.</a:t>
            </a:r>
          </a:p>
          <a:p>
            <a:pPr algn="just"/>
            <a:r>
              <a:rPr lang="pt-PT" sz="2000" dirty="0" smtClean="0"/>
              <a:t>(…)</a:t>
            </a:r>
          </a:p>
          <a:p>
            <a:pPr algn="just"/>
            <a:r>
              <a:rPr lang="pt-PT" sz="2000" dirty="0" smtClean="0"/>
              <a:t>Assim se explica, aliás, que, não contente com a reunião no mesmo diploma dos dois processos funcionalmente afins e com a fácil circulação estabelecida entre uma e outra das providências executivas, o presente diploma afirme, em termos categóricos, a prioridade do regime de recuperação sobre o processo de falência conducente à extinção definitiva da empresa devedora.»</a:t>
            </a:r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O Procedimento da Conciliação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i="1" dirty="0" smtClean="0"/>
              <a:t>Extrato do preâmbulo do </a:t>
            </a:r>
            <a:r>
              <a:rPr lang="pt-PT" sz="1600" i="1" dirty="0" err="1" smtClean="0"/>
              <a:t>Dec.-Lei</a:t>
            </a:r>
            <a:r>
              <a:rPr lang="pt-PT" sz="1600" i="1" dirty="0" smtClean="0"/>
              <a:t> 316/98, de 20 de outubro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«A experiência tem mostrado que, em número significativo de casos, o consenso entre os interessados na recuperação de empresas em dificuldades pode alcançar-se pela intervenção mediadora de uma entidade pública.</a:t>
            </a:r>
          </a:p>
          <a:p>
            <a:pPr algn="just"/>
            <a:r>
              <a:rPr lang="pt-PT" sz="1600" dirty="0" smtClean="0"/>
              <a:t>O presente diploma proporciona esse tipo de intervenção, atribuindo-a ao Instituto de Apoio às Pequenas e Médias Empresas e ao Investimento (IAPMEI), que para o efeito se mostra particularmente vocacionado.</a:t>
            </a:r>
          </a:p>
          <a:p>
            <a:pPr algn="just"/>
            <a:r>
              <a:rPr lang="pt-PT" sz="1600" dirty="0" smtClean="0"/>
              <a:t>Cria-se um procedimento de conciliação, simples e flexível, em que se reserva, intencionalmente, ao IAPMEI o papel de condução de diligências extrajudiciais, sempre no respeito da vontade dos participantes, recusando-lhe quaisquer poderes sancionatórios ou coercivos.</a:t>
            </a:r>
          </a:p>
          <a:p>
            <a:pPr algn="just"/>
            <a:r>
              <a:rPr lang="pt-PT" sz="1600" dirty="0" smtClean="0"/>
              <a:t>Dispõe-se ainda sobre a coordenação entre o procedimento de conciliação e o processo judicial de recuperação da empresa que se encontre pendente.»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Era conatural ao PEC a manutenção dos gestores da empresa em dificuldades.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1828800"/>
            <a:ext cx="82296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Ao impor, sob influência da </a:t>
            </a:r>
            <a:r>
              <a:rPr lang="pt-PT" sz="1600" i="1" dirty="0" err="1" smtClean="0"/>
              <a:t>Insolvenzordnung</a:t>
            </a:r>
            <a:r>
              <a:rPr lang="pt-PT" sz="1600" i="1" dirty="0" smtClean="0"/>
              <a:t> </a:t>
            </a:r>
            <a:r>
              <a:rPr lang="pt-PT" sz="1600" dirty="0" smtClean="0"/>
              <a:t>de 1994, a declaração de insolvência como passo necessário e prévio a qualquer medida de liquidação consensual ou de recuperação, </a:t>
            </a:r>
            <a:r>
              <a:rPr lang="pt-PT" sz="1600" i="1" dirty="0" smtClean="0"/>
              <a:t>o CIRE rompeu com o CPEREF e alterou também os quadros tradicionais, nomeadamente a possibilidade de concordata preventiva</a:t>
            </a:r>
            <a:r>
              <a:rPr lang="pt-PT" sz="1600" dirty="0" smtClean="0"/>
              <a:t>.</a:t>
            </a:r>
          </a:p>
          <a:p>
            <a:pPr algn="just"/>
            <a:r>
              <a:rPr lang="pt-PT" sz="1600" dirty="0" smtClean="0"/>
              <a:t> </a:t>
            </a:r>
          </a:p>
          <a:p>
            <a:pPr algn="just"/>
            <a:r>
              <a:rPr lang="pt-PT" sz="1600" dirty="0" smtClean="0"/>
              <a:t>No entanto, ainda seguindo o modelo alemão, a imposição da declaração de insolvência como passo necessário e prévio a qualquer medida de liquidação consensual ou de recuperação foi acompanhada de admissão de administração de empresa pelo insolvente e da regulação pormenorizada dessa possibilidade – sendo de sublinhar que, nessa parte, a lei alemã, por sua vez, se inspirou na figura do </a:t>
            </a:r>
            <a:r>
              <a:rPr lang="pt-PT" sz="1600" i="1" dirty="0" err="1" smtClean="0"/>
              <a:t>debtor</a:t>
            </a:r>
            <a:r>
              <a:rPr lang="pt-PT" sz="1600" i="1" dirty="0" smtClean="0"/>
              <a:t> in </a:t>
            </a:r>
            <a:r>
              <a:rPr lang="pt-PT" sz="1600" i="1" dirty="0" err="1" smtClean="0"/>
              <a:t>possession</a:t>
            </a:r>
            <a:r>
              <a:rPr lang="pt-PT" sz="1600" i="1" dirty="0" smtClean="0"/>
              <a:t> </a:t>
            </a:r>
            <a:r>
              <a:rPr lang="pt-PT" sz="1600" dirty="0" smtClean="0"/>
              <a:t>prevista no </a:t>
            </a:r>
            <a:r>
              <a:rPr lang="pt-PT" sz="1600" i="1" dirty="0" err="1" smtClean="0"/>
              <a:t>chapter</a:t>
            </a:r>
            <a:r>
              <a:rPr lang="pt-PT" sz="1600" dirty="0" smtClean="0"/>
              <a:t> 11 do </a:t>
            </a:r>
            <a:r>
              <a:rPr lang="pt-PT" sz="1600" i="1" dirty="0" err="1" smtClean="0"/>
              <a:t>Bankruptcy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Act</a:t>
            </a:r>
            <a:r>
              <a:rPr lang="pt-PT" sz="1600" dirty="0" smtClean="0"/>
              <a:t> norte-americano a partir da reforma de 1978.  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762000" y="1752601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Pressupostos da atribuição da administração ao insolvente (</a:t>
            </a:r>
            <a:r>
              <a:rPr lang="pt-PT" sz="2000" b="1" dirty="0" err="1" smtClean="0"/>
              <a:t>art</a:t>
            </a:r>
            <a:r>
              <a:rPr lang="pt-PT" sz="2000" b="1" dirty="0" smtClean="0"/>
              <a:t>. 224)</a:t>
            </a:r>
            <a:r>
              <a:rPr lang="pt-PT" sz="2000" dirty="0" smtClean="0"/>
              <a:t> [Inspirado no primitivo § 270 (2) da </a:t>
            </a:r>
            <a:r>
              <a:rPr lang="pt-PT" sz="2000" i="1" dirty="0" err="1" smtClean="0"/>
              <a:t>Insolvenzordnung</a:t>
            </a:r>
            <a:r>
              <a:rPr lang="pt-PT" sz="2000" dirty="0" smtClean="0"/>
              <a:t>]</a:t>
            </a:r>
            <a:endParaRPr lang="pt-PT" sz="20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14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200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PT" sz="1700" dirty="0" smtClean="0"/>
              <a:t>Requerimento do devedor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224, n.º 2, alínea a) </a:t>
            </a:r>
          </a:p>
          <a:p>
            <a:pPr algn="just">
              <a:buNone/>
            </a:pPr>
            <a:r>
              <a:rPr lang="pt-PT" sz="1700" dirty="0" smtClean="0"/>
              <a:t>e</a:t>
            </a:r>
          </a:p>
          <a:p>
            <a:pPr algn="just"/>
            <a:r>
              <a:rPr lang="pt-PT" sz="1700" dirty="0" smtClean="0"/>
              <a:t>- Apresentação de plano de insolvência que preveja a continuação da exploração da empresa pelo insolvente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224, n.º 2, alínea b)</a:t>
            </a:r>
          </a:p>
          <a:p>
            <a:pPr algn="just">
              <a:buNone/>
            </a:pPr>
            <a:r>
              <a:rPr lang="pt-PT" sz="1700" dirty="0" smtClean="0"/>
              <a:t>e</a:t>
            </a:r>
          </a:p>
          <a:p>
            <a:pPr algn="just"/>
            <a:r>
              <a:rPr lang="pt-PT" sz="1700" dirty="0" smtClean="0"/>
              <a:t>- Ausência de receio de desvantagens para os credores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224, n.º 2, alínea c)</a:t>
            </a:r>
          </a:p>
          <a:p>
            <a:pPr algn="just">
              <a:buNone/>
            </a:pPr>
            <a:r>
              <a:rPr lang="pt-PT" sz="1700" dirty="0" smtClean="0"/>
              <a:t>e</a:t>
            </a:r>
          </a:p>
          <a:p>
            <a:pPr algn="just"/>
            <a:r>
              <a:rPr lang="pt-PT" sz="1700" dirty="0" smtClean="0"/>
              <a:t>- Acordo do requerente da insolvência, quando o requerente não seja o devedor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224, n.º 2, alínea d)</a:t>
            </a:r>
          </a:p>
          <a:p>
            <a:pPr algn="just">
              <a:buNone/>
            </a:pPr>
            <a:r>
              <a:rPr lang="pt-PT" sz="1700" b="1" dirty="0" smtClean="0"/>
              <a:t>ou</a:t>
            </a:r>
          </a:p>
          <a:p>
            <a:pPr algn="just"/>
            <a:r>
              <a:rPr lang="pt-PT" sz="1700" dirty="0" smtClean="0"/>
              <a:t>- Requerimento do devedor e deliberação dos credores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224, n.º 3)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pPr>
              <a:buNone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Ato de atribuição da administração ao insolvente (</a:t>
            </a:r>
            <a:r>
              <a:rPr lang="pt-PT" sz="2000" b="1" dirty="0" err="1" smtClean="0"/>
              <a:t>art</a:t>
            </a:r>
            <a:r>
              <a:rPr lang="pt-PT" sz="2000" b="1" dirty="0" smtClean="0"/>
              <a:t>. 224, n.º</a:t>
            </a:r>
            <a:r>
              <a:rPr lang="pt-PT" sz="2000" b="1" baseline="30000" dirty="0" smtClean="0"/>
              <a:t>s</a:t>
            </a:r>
            <a:r>
              <a:rPr lang="pt-PT" sz="2000" b="1" dirty="0" smtClean="0"/>
              <a:t> 1 e 3)</a:t>
            </a:r>
            <a:r>
              <a:rPr lang="pt-PT" sz="2000" dirty="0" smtClean="0"/>
              <a:t> [Inspirado nos primitivos § 270 (1) e § 271 da </a:t>
            </a:r>
            <a:r>
              <a:rPr lang="pt-PT" sz="2000" i="1" dirty="0" err="1" smtClean="0"/>
              <a:t>Insolvenzordnung</a:t>
            </a:r>
            <a:r>
              <a:rPr lang="pt-PT" sz="2000" dirty="0" smtClean="0"/>
              <a:t>]</a:t>
            </a:r>
            <a:endParaRPr lang="pt-PT" sz="20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1242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Autoria: sempre juiz ou credores no caso do n.º 3</a:t>
            </a:r>
            <a:r>
              <a:rPr lang="pt-PT" sz="1800" b="1" dirty="0" smtClean="0"/>
              <a:t>?</a:t>
            </a:r>
            <a:r>
              <a:rPr lang="pt-PT" sz="1600" dirty="0" smtClean="0"/>
              <a:t> A meu ver a lógica sistémica, incluindo o paralelismo com </a:t>
            </a:r>
            <a:r>
              <a:rPr lang="pt-PT" sz="1600" dirty="0" err="1" smtClean="0"/>
              <a:t>art</a:t>
            </a:r>
            <a:r>
              <a:rPr lang="pt-PT" sz="1600" dirty="0" smtClean="0"/>
              <a:t>. 228, n.º 1, alínea b), apontam no sentido de ser sempre necessário ato do juiz;</a:t>
            </a:r>
          </a:p>
          <a:p>
            <a:pPr algn="just"/>
            <a:r>
              <a:rPr lang="pt-PT" sz="1600" dirty="0" smtClean="0"/>
              <a:t>Momento: o da sentença declaratória ou o de posterior deliberação da assembleia de credores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pt-PT" sz="2400" b="1" i="1" dirty="0" smtClean="0"/>
              <a:t>1.2. Introdução: antiguidade do problema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43400"/>
          </a:xfrm>
        </p:spPr>
        <p:txBody>
          <a:bodyPr>
            <a:normAutofit/>
          </a:bodyPr>
          <a:lstStyle/>
          <a:p>
            <a:pPr marL="0" indent="0" algn="just" defTabSz="271463">
              <a:buNone/>
            </a:pPr>
            <a:r>
              <a:rPr lang="pt-PT" sz="1600" dirty="0" smtClean="0"/>
              <a:t>Não foi o CIRE (nem o </a:t>
            </a:r>
            <a:r>
              <a:rPr lang="pt-PT" sz="1600" i="1" dirty="0" err="1" smtClean="0"/>
              <a:t>Bankruptcy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Reform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Act</a:t>
            </a:r>
            <a:r>
              <a:rPr lang="pt-PT" sz="1600" dirty="0" smtClean="0"/>
              <a:t> norte-americano de 1978, nem a </a:t>
            </a:r>
            <a:r>
              <a:rPr lang="pt-PT" sz="1600" i="1" dirty="0" err="1" smtClean="0"/>
              <a:t>Insolvenzordnung</a:t>
            </a:r>
            <a:r>
              <a:rPr lang="pt-PT" sz="1600" i="1" dirty="0" smtClean="0"/>
              <a:t> </a:t>
            </a:r>
            <a:r>
              <a:rPr lang="pt-PT" sz="1600" dirty="0" smtClean="0"/>
              <a:t>alemã de 1994) que criou a possibilidade de uma empresa abrangida por regras </a:t>
            </a:r>
            <a:r>
              <a:rPr lang="pt-PT" sz="1600" dirty="0" err="1" smtClean="0"/>
              <a:t>falenciais</a:t>
            </a:r>
            <a:r>
              <a:rPr lang="pt-PT" sz="1600" dirty="0" smtClean="0"/>
              <a:t> e </a:t>
            </a:r>
            <a:r>
              <a:rPr lang="pt-PT" sz="1600" dirty="0" err="1" smtClean="0"/>
              <a:t>parafalenciais</a:t>
            </a:r>
            <a:r>
              <a:rPr lang="pt-PT" sz="1600" dirty="0" smtClean="0"/>
              <a:t> continuar a ser gerida por quem o vinha fazendo. Tal possibilidade é tão antiga quanto as concordatas preventivas e teve várias outras manifestações desde o século XIX.</a:t>
            </a:r>
          </a:p>
          <a:p>
            <a:pPr marL="271463" indent="0" algn="just" defTabSz="271463">
              <a:buNone/>
            </a:pPr>
            <a:endParaRPr lang="pt-PT" sz="1600" dirty="0" smtClean="0"/>
          </a:p>
          <a:p>
            <a:pPr marL="0" indent="0" algn="just" defTabSz="271463">
              <a:buNone/>
            </a:pPr>
            <a:r>
              <a:rPr lang="pt-PT" sz="1600" dirty="0" smtClean="0"/>
              <a:t>O CIRE e a </a:t>
            </a:r>
            <a:r>
              <a:rPr lang="pt-PT" sz="1600" i="1" dirty="0" err="1" smtClean="0"/>
              <a:t>Insolvenzordnung</a:t>
            </a:r>
            <a:r>
              <a:rPr lang="pt-PT" sz="1600" dirty="0" smtClean="0"/>
              <a:t>, em que o mesmo se inspirou no respeitante às regras sobre a administração pelo próprio devedor da empresa declarada, apenas adaptaram o que vinha de trás a um sistema em que o processo </a:t>
            </a:r>
            <a:r>
              <a:rPr lang="pt-PT" sz="1600" dirty="0" err="1" smtClean="0"/>
              <a:t>falencial</a:t>
            </a:r>
            <a:r>
              <a:rPr lang="pt-PT" sz="1600" dirty="0" smtClean="0"/>
              <a:t> começa pela declaração de insolvência.</a:t>
            </a:r>
          </a:p>
          <a:p>
            <a:pPr marL="0" indent="17463" algn="just">
              <a:buNone/>
            </a:pPr>
            <a:endParaRPr lang="pt-PT" sz="2000" dirty="0" smtClean="0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CaixaDeTexto 10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Efeitos do ato de atribuição da administração ao insolvente (</a:t>
            </a:r>
            <a:r>
              <a:rPr lang="pt-PT" sz="2000" b="1" dirty="0" err="1" smtClean="0"/>
              <a:t>art</a:t>
            </a:r>
            <a:r>
              <a:rPr lang="pt-PT" sz="2000" b="1" dirty="0" smtClean="0"/>
              <a:t>. 225)</a:t>
            </a:r>
            <a:endParaRPr lang="pt-PT" sz="20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2766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Não liquidação (</a:t>
            </a:r>
            <a:r>
              <a:rPr lang="pt-PT" sz="1600" dirty="0" err="1" smtClean="0"/>
              <a:t>art</a:t>
            </a:r>
            <a:r>
              <a:rPr lang="pt-PT" sz="1600" dirty="0" smtClean="0"/>
              <a:t>. 225)</a:t>
            </a:r>
          </a:p>
          <a:p>
            <a:pPr algn="just"/>
            <a:r>
              <a:rPr lang="pt-PT" sz="1600" dirty="0" smtClean="0"/>
              <a:t>Eventual devolução de poderes de administração retirados pela sentença declaratória da insolvência (caso a atribuição da administração ao insolvente não tenha sido feita na sentença de declaração da insolvência)</a:t>
            </a:r>
          </a:p>
          <a:p>
            <a:pPr algn="just"/>
            <a:r>
              <a:rPr lang="pt-PT" sz="1600" dirty="0" smtClean="0"/>
              <a:t>Eventual «</a:t>
            </a:r>
            <a:r>
              <a:rPr lang="pt-PT" sz="1600" dirty="0" err="1" smtClean="0"/>
              <a:t>desapreensão</a:t>
            </a:r>
            <a:r>
              <a:rPr lang="pt-PT" sz="1600" dirty="0" smtClean="0"/>
              <a:t>» de bens (caso a atribuição da administração ao insolvente não tenha sido feita na sentença de declaração da insolvência e apreensão já tenha tido lugar)</a:t>
            </a:r>
          </a:p>
          <a:p>
            <a:pPr algn="just"/>
            <a:r>
              <a:rPr lang="pt-PT" sz="1600" dirty="0" smtClean="0"/>
              <a:t>Eventual «</a:t>
            </a:r>
            <a:r>
              <a:rPr lang="pt-PT" sz="1600" dirty="0" err="1" smtClean="0"/>
              <a:t>desapreensão</a:t>
            </a:r>
            <a:r>
              <a:rPr lang="pt-PT" sz="1600" smtClean="0"/>
              <a:t>» </a:t>
            </a:r>
            <a:r>
              <a:rPr lang="pt-PT" sz="1600" dirty="0" smtClean="0"/>
              <a:t>dos elementos da contabilidade (caso a atribuição da administração ao insolvente não tenha sido feita na sentença de declaração da insolvência e apreensão já tenha tido </a:t>
            </a:r>
            <a:r>
              <a:rPr lang="pt-PT" sz="1600" smtClean="0"/>
              <a:t>lugar)</a:t>
            </a:r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762000" y="1752601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Poderes do insolvente administrador</a:t>
            </a:r>
            <a:endParaRPr lang="pt-PT" sz="20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1242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Regra principal: os poderes de administração do devedor mantêm-se como se a insolvência não tivesse sido declarada</a:t>
            </a:r>
          </a:p>
          <a:p>
            <a:pPr algn="just"/>
            <a:r>
              <a:rPr lang="pt-PT" sz="1600" dirty="0" smtClean="0"/>
              <a:t>Limitações à regra principal: as resultantes dos poderes do administrador da insolvência (a seguir referidos)</a:t>
            </a:r>
          </a:p>
          <a:p>
            <a:pPr algn="just"/>
            <a:r>
              <a:rPr lang="pt-PT" sz="1600" dirty="0" smtClean="0"/>
              <a:t>Problema suscitado pelo </a:t>
            </a:r>
            <a:r>
              <a:rPr lang="pt-PT" sz="1600" dirty="0" err="1" smtClean="0"/>
              <a:t>art</a:t>
            </a:r>
            <a:r>
              <a:rPr lang="pt-PT" sz="1600" dirty="0" smtClean="0"/>
              <a:t>. 226, n.º 5: aparentemente o capítulo III do título IV não atribui quaisquer poderes ao administrador da insolvência!</a:t>
            </a:r>
          </a:p>
          <a:p>
            <a:pPr>
              <a:buNone/>
            </a:pPr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Poderes do administrador da insolvência em caso de</a:t>
            </a:r>
            <a:endParaRPr lang="pt-PT" sz="2000" dirty="0" smtClean="0"/>
          </a:p>
          <a:p>
            <a:pPr algn="just"/>
            <a:r>
              <a:rPr lang="pt-PT" sz="2000" b="1" dirty="0" smtClean="0"/>
              <a:t>atribuição da administração ao insolvente (</a:t>
            </a:r>
            <a:r>
              <a:rPr lang="pt-PT" sz="2000" b="1" dirty="0" err="1" smtClean="0"/>
              <a:t>art</a:t>
            </a:r>
            <a:r>
              <a:rPr lang="pt-PT" sz="2000" b="1" dirty="0" smtClean="0"/>
              <a:t>. 226)</a:t>
            </a:r>
            <a:r>
              <a:rPr lang="pt-PT" sz="2000" dirty="0" smtClean="0"/>
              <a:t> [Inspirado nos primitivos § 275 e 277 da </a:t>
            </a:r>
            <a:r>
              <a:rPr lang="pt-PT" sz="2000" i="1" dirty="0" err="1" smtClean="0"/>
              <a:t>Insolvenzordnung</a:t>
            </a:r>
            <a:r>
              <a:rPr lang="pt-PT" sz="2000" dirty="0" smtClean="0"/>
              <a:t>]</a:t>
            </a:r>
            <a:endParaRPr lang="pt-PT" sz="20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429000"/>
          </a:xfrm>
        </p:spPr>
        <p:txBody>
          <a:bodyPr>
            <a:normAutofit/>
          </a:bodyPr>
          <a:lstStyle/>
          <a:p>
            <a:pPr algn="just"/>
            <a:r>
              <a:rPr lang="pt-PT" sz="1700" dirty="0" smtClean="0"/>
              <a:t>Fiscalizar a administração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226, n.º 1)</a:t>
            </a:r>
          </a:p>
          <a:p>
            <a:pPr algn="just"/>
            <a:r>
              <a:rPr lang="pt-PT" sz="1700" dirty="0" smtClean="0"/>
              <a:t>Propor a cessação da administração pelo insolvente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226, n.º 1)</a:t>
            </a:r>
          </a:p>
          <a:p>
            <a:pPr algn="just"/>
            <a:r>
              <a:rPr lang="pt-PT" sz="1700" dirty="0" smtClean="0"/>
              <a:t>Tomar a seu cargo recebimentos e pagamentos em dinheiro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226, n.º 3)</a:t>
            </a:r>
          </a:p>
          <a:p>
            <a:pPr algn="just"/>
            <a:r>
              <a:rPr lang="pt-PT" sz="1700" dirty="0" smtClean="0"/>
              <a:t>Aprovar previamente atos de administração extraordinária pelo insolvente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226, n.º 2, alínea b)</a:t>
            </a:r>
          </a:p>
          <a:p>
            <a:pPr algn="just"/>
            <a:r>
              <a:rPr lang="pt-PT" sz="1700" dirty="0" smtClean="0"/>
              <a:t>Aprovar previamente outros atos do insolvente que o juiz o determine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226, n.º 4)</a:t>
            </a:r>
          </a:p>
          <a:p>
            <a:pPr algn="just"/>
            <a:r>
              <a:rPr lang="pt-PT" sz="1700" dirty="0" smtClean="0"/>
              <a:t>Opor-se à  prática de atos de gestão corrente pelo insolvente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226, n.º 2, alínea a)</a:t>
            </a:r>
          </a:p>
          <a:p>
            <a:pPr algn="just"/>
            <a:r>
              <a:rPr lang="pt-PT" sz="1700" dirty="0" smtClean="0"/>
              <a:t>Instrumentais, </a:t>
            </a:r>
            <a:r>
              <a:rPr lang="pt-PT" sz="1700" i="1" dirty="0" smtClean="0"/>
              <a:t>v.g.</a:t>
            </a:r>
            <a:r>
              <a:rPr lang="pt-PT" sz="1700" dirty="0" smtClean="0"/>
              <a:t> examinar elementos da contabilidade (</a:t>
            </a:r>
            <a:r>
              <a:rPr lang="pt-PT" sz="1700" dirty="0" err="1" smtClean="0"/>
              <a:t>art</a:t>
            </a:r>
            <a:r>
              <a:rPr lang="pt-PT" sz="1700" dirty="0" smtClean="0"/>
              <a:t>. 227, n.º 7)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0"/>
            <a:ext cx="7772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Remuneração (</a:t>
            </a:r>
            <a:r>
              <a:rPr lang="pt-PT" sz="2000" b="1" dirty="0" err="1" smtClean="0"/>
              <a:t>art</a:t>
            </a:r>
            <a:r>
              <a:rPr lang="pt-PT" sz="2000" b="1" dirty="0" smtClean="0"/>
              <a:t>. 227) </a:t>
            </a:r>
            <a:r>
              <a:rPr lang="pt-PT" sz="2000" dirty="0" smtClean="0"/>
              <a:t>[</a:t>
            </a:r>
            <a:r>
              <a:rPr lang="pt-PT" sz="1600" dirty="0" smtClean="0"/>
              <a:t>Inspirado no primitivo § 278 da </a:t>
            </a:r>
            <a:r>
              <a:rPr lang="pt-PT" sz="1600" i="1" dirty="0" err="1" smtClean="0"/>
              <a:t>Insolvenzordnung</a:t>
            </a:r>
            <a:r>
              <a:rPr lang="pt-PT" sz="1600" dirty="0" smtClean="0"/>
              <a:t>, sendo, porém, de referir que a lei alemã mandava e manda aplicar aos titulares do órgão de administração das pessoas coletivas a regra estabelecida para as pessoas singulares, com a necessária adaptação]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3429000"/>
            <a:ext cx="8229600" cy="32766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Insolvente pessoa coletiva (</a:t>
            </a:r>
            <a:r>
              <a:rPr lang="pt-PT" sz="1600" dirty="0" err="1" smtClean="0"/>
              <a:t>art</a:t>
            </a:r>
            <a:r>
              <a:rPr lang="pt-PT" sz="1600" dirty="0" smtClean="0"/>
              <a:t>. 227, n.º 1)</a:t>
            </a:r>
          </a:p>
          <a:p>
            <a:pPr algn="just"/>
            <a:r>
              <a:rPr lang="pt-PT" sz="1600" dirty="0" smtClean="0"/>
              <a:t>Insolvente pessoa singular (</a:t>
            </a:r>
            <a:r>
              <a:rPr lang="pt-PT" sz="1600" dirty="0" err="1" smtClean="0"/>
              <a:t>art</a:t>
            </a:r>
            <a:r>
              <a:rPr lang="pt-PT" sz="1600" dirty="0" smtClean="0"/>
              <a:t>. 227, n.º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762000" y="1752601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Pressupostos da cessação da administração pelo insolvente (</a:t>
            </a:r>
            <a:r>
              <a:rPr lang="pt-PT" sz="2000" b="1" dirty="0" err="1" smtClean="0"/>
              <a:t>art</a:t>
            </a:r>
            <a:r>
              <a:rPr lang="pt-PT" sz="2000" b="1" dirty="0" smtClean="0"/>
              <a:t>. 228)</a:t>
            </a:r>
            <a:r>
              <a:rPr lang="pt-PT" sz="2000" dirty="0" smtClean="0"/>
              <a:t> [Inspirado no primitivo § 272 da </a:t>
            </a:r>
            <a:r>
              <a:rPr lang="pt-PT" sz="2000" i="1" dirty="0" err="1" smtClean="0"/>
              <a:t>Insolvenzordnung</a:t>
            </a:r>
            <a:r>
              <a:rPr lang="pt-PT" sz="2000" dirty="0" smtClean="0"/>
              <a:t>]</a:t>
            </a:r>
            <a:endParaRPr lang="pt-PT" sz="20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352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PT" sz="1900" dirty="0" smtClean="0"/>
              <a:t>Requerimento do insolvente (</a:t>
            </a:r>
            <a:r>
              <a:rPr lang="pt-PT" sz="1900" dirty="0" err="1" smtClean="0"/>
              <a:t>art</a:t>
            </a:r>
            <a:r>
              <a:rPr lang="pt-PT" sz="1900" dirty="0" smtClean="0"/>
              <a:t>. 228, n.º 1, alínea a) </a:t>
            </a:r>
          </a:p>
          <a:p>
            <a:pPr algn="just">
              <a:buNone/>
            </a:pPr>
            <a:r>
              <a:rPr lang="pt-PT" sz="1900" dirty="0" smtClean="0"/>
              <a:t>ou</a:t>
            </a:r>
          </a:p>
          <a:p>
            <a:pPr algn="just"/>
            <a:r>
              <a:rPr lang="pt-PT" sz="1900" dirty="0" smtClean="0"/>
              <a:t>Deliberação da assembleia de credores (</a:t>
            </a:r>
            <a:r>
              <a:rPr lang="pt-PT" sz="1900" dirty="0" err="1" smtClean="0"/>
              <a:t>art</a:t>
            </a:r>
            <a:r>
              <a:rPr lang="pt-PT" sz="1900" dirty="0" smtClean="0"/>
              <a:t>. 228, n.º 1, alínea b)</a:t>
            </a:r>
          </a:p>
          <a:p>
            <a:pPr algn="just">
              <a:buNone/>
            </a:pPr>
            <a:r>
              <a:rPr lang="pt-PT" sz="1900" dirty="0" smtClean="0"/>
              <a:t>ou</a:t>
            </a:r>
          </a:p>
          <a:p>
            <a:pPr algn="just"/>
            <a:r>
              <a:rPr lang="pt-PT" sz="1900" dirty="0" smtClean="0"/>
              <a:t>A pessoa singular titular da empresa ser «afetada» pela qualificação da insolvência como culposa (</a:t>
            </a:r>
            <a:r>
              <a:rPr lang="pt-PT" sz="1900" dirty="0" err="1" smtClean="0"/>
              <a:t>art</a:t>
            </a:r>
            <a:r>
              <a:rPr lang="pt-PT" sz="1900" dirty="0" smtClean="0"/>
              <a:t>. 228, n.º 1, alínea c)</a:t>
            </a:r>
          </a:p>
          <a:p>
            <a:pPr algn="just">
              <a:buNone/>
            </a:pPr>
            <a:r>
              <a:rPr lang="pt-PT" sz="1900" dirty="0" smtClean="0"/>
              <a:t>ou</a:t>
            </a:r>
          </a:p>
          <a:p>
            <a:pPr algn="just"/>
            <a:r>
              <a:rPr lang="pt-PT" sz="1900" dirty="0" smtClean="0"/>
              <a:t>Receio de desvantagens para os credores suscitado por credor (</a:t>
            </a:r>
            <a:r>
              <a:rPr lang="pt-PT" sz="1900" dirty="0" err="1" smtClean="0"/>
              <a:t>art</a:t>
            </a:r>
            <a:r>
              <a:rPr lang="pt-PT" sz="1900" dirty="0" smtClean="0"/>
              <a:t>. 228, n.º 1, alínea d)</a:t>
            </a:r>
          </a:p>
          <a:p>
            <a:pPr algn="just">
              <a:buNone/>
            </a:pPr>
            <a:r>
              <a:rPr lang="pt-PT" sz="1900" dirty="0" smtClean="0"/>
              <a:t>ou</a:t>
            </a:r>
          </a:p>
          <a:p>
            <a:pPr algn="just"/>
            <a:r>
              <a:rPr lang="pt-PT" sz="1900" dirty="0" smtClean="0"/>
              <a:t>Não apresentação do plano da insolvência ou não admissão, aprovação ou homologação do mesmo (</a:t>
            </a:r>
            <a:r>
              <a:rPr lang="pt-PT" sz="1900" dirty="0" err="1" smtClean="0"/>
              <a:t>art</a:t>
            </a:r>
            <a:r>
              <a:rPr lang="pt-PT" sz="1900" dirty="0" smtClean="0"/>
              <a:t>. 228, n.º 1, alínea e)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pPr>
              <a:buNone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762000" y="1752601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Ato determinante da cessação da administração pelo insolvente (</a:t>
            </a:r>
            <a:r>
              <a:rPr lang="pt-PT" sz="2000" b="1" dirty="0" err="1" smtClean="0"/>
              <a:t>art</a:t>
            </a:r>
            <a:r>
              <a:rPr lang="pt-PT" sz="2000" b="1" dirty="0" smtClean="0"/>
              <a:t>. 228, n.º 1, proémio)</a:t>
            </a:r>
            <a:r>
              <a:rPr lang="pt-PT" sz="2000" dirty="0" smtClean="0"/>
              <a:t> [Inspirado no primitivo § 272 da </a:t>
            </a:r>
            <a:r>
              <a:rPr lang="pt-PT" sz="2000" i="1" dirty="0" err="1" smtClean="0"/>
              <a:t>Insolvenzordnung</a:t>
            </a:r>
            <a:r>
              <a:rPr lang="pt-PT" sz="2000" dirty="0" smtClean="0"/>
              <a:t>]</a:t>
            </a:r>
            <a:endParaRPr lang="pt-PT" sz="20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571875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Decisão do juiz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Efeitos da cessação da administração pelo insolvente (</a:t>
            </a:r>
            <a:r>
              <a:rPr lang="pt-PT" sz="2000" b="1" dirty="0" err="1" smtClean="0"/>
              <a:t>art</a:t>
            </a:r>
            <a:r>
              <a:rPr lang="pt-PT" sz="2000" b="1" dirty="0" smtClean="0"/>
              <a:t>. 228, n.º 2)</a:t>
            </a:r>
            <a:endParaRPr lang="pt-PT" sz="20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3. O CIRE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3528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Apreensão dos bens </a:t>
            </a:r>
          </a:p>
          <a:p>
            <a:pPr algn="just"/>
            <a:r>
              <a:rPr lang="pt-PT" sz="1600" dirty="0" smtClean="0"/>
              <a:t>Prosseguimento do processo de insolvência</a:t>
            </a:r>
          </a:p>
          <a:p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1905000"/>
            <a:ext cx="8229600" cy="3962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algn="just"/>
            <a:r>
              <a:rPr lang="en-US" sz="1600" dirty="0" smtClean="0"/>
              <a:t>O </a:t>
            </a:r>
            <a:r>
              <a:rPr lang="en-US" sz="1600" i="1" dirty="0" smtClean="0"/>
              <a:t>Portugal Memorandum of Understanding on Specific Economic Policy Conditionality</a:t>
            </a:r>
            <a:r>
              <a:rPr lang="en-US" sz="1600" dirty="0" smtClean="0"/>
              <a:t> </a:t>
            </a:r>
            <a:endParaRPr lang="pt-PT" sz="1600" dirty="0" smtClean="0"/>
          </a:p>
          <a:p>
            <a:pPr algn="just"/>
            <a:r>
              <a:rPr lang="en-US" sz="1600" b="1" dirty="0" smtClean="0"/>
              <a:t> </a:t>
            </a:r>
            <a:endParaRPr lang="pt-PT" sz="1600" dirty="0" smtClean="0"/>
          </a:p>
          <a:p>
            <a:pPr algn="just"/>
            <a:r>
              <a:rPr lang="en-US" sz="1600" dirty="0" smtClean="0"/>
              <a:t>«</a:t>
            </a:r>
            <a:r>
              <a:rPr lang="en-US" sz="1600" i="1" dirty="0" smtClean="0"/>
              <a:t>Corporate and household debt restructuring framework</a:t>
            </a:r>
            <a:endParaRPr lang="pt-PT" sz="1600" dirty="0" smtClean="0"/>
          </a:p>
          <a:p>
            <a:pPr algn="just"/>
            <a:r>
              <a:rPr lang="en-US" sz="1600" dirty="0" smtClean="0"/>
              <a:t>2.17. To better facilitate effective rescue of viable firms, the Insolvency Law will be amended by </a:t>
            </a:r>
            <a:r>
              <a:rPr lang="en-US" sz="1600" b="1" dirty="0" smtClean="0"/>
              <a:t>end November 2011</a:t>
            </a:r>
            <a:r>
              <a:rPr lang="en-US" sz="1600" dirty="0" smtClean="0"/>
              <a:t> with technical assistance from the IMF, to, inter alia, introduce fast track court approval procedures for restructuring plans.</a:t>
            </a:r>
            <a:endParaRPr lang="pt-PT" sz="1600" dirty="0" smtClean="0"/>
          </a:p>
          <a:p>
            <a:pPr algn="just"/>
            <a:r>
              <a:rPr lang="en-US" sz="1600" dirty="0" smtClean="0"/>
              <a:t>2.18. General principles on voluntary out of court restructuring in line with international best practices will be issued by </a:t>
            </a:r>
            <a:r>
              <a:rPr lang="en-US" sz="1600" b="1" dirty="0" smtClean="0"/>
              <a:t>end-September 2011.</a:t>
            </a:r>
            <a:endParaRPr lang="pt-PT" sz="1600" dirty="0" smtClean="0"/>
          </a:p>
          <a:p>
            <a:pPr algn="just"/>
            <a:r>
              <a:rPr lang="en-US" sz="1600" dirty="0" smtClean="0"/>
              <a:t>2.19. The authorities will also take necessary actions to authorize the tax and social security administrations to use a wider range of restructuring tools based on clearly defined criteria in cases where other creditors also agree to restructure their claims, and review the tax law with a view to removing impediments to voluntary debt restructuring.</a:t>
            </a:r>
            <a:endParaRPr lang="pt-PT" sz="1600" dirty="0" smtClean="0"/>
          </a:p>
          <a:p>
            <a:pPr algn="just"/>
            <a:r>
              <a:rPr lang="en-US" sz="1600" dirty="0" smtClean="0"/>
              <a:t>2.20. (…)</a:t>
            </a:r>
            <a:endParaRPr lang="pt-PT" sz="1600" dirty="0" smtClean="0"/>
          </a:p>
          <a:p>
            <a:pPr algn="just"/>
            <a:r>
              <a:rPr lang="en-US" sz="1600" dirty="0" smtClean="0"/>
              <a:t>2.21. The authorities will launch a campaign to raise public and stakeholders awareness of the restructuring tools available for early rescue of viable firms through, e.g. training and new information means.»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4. Os acontecimentos de 2011/2012 e as leis recentes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4. Os acontecimentos de 2011/2012 e as leis recentes</a:t>
            </a:r>
            <a:endParaRPr lang="pt-PT" sz="2400" b="1" dirty="0"/>
          </a:p>
        </p:txBody>
      </p:sp>
      <p:sp>
        <p:nvSpPr>
          <p:cNvPr id="6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229600" cy="3124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PT" sz="1900" dirty="0" smtClean="0"/>
              <a:t>A Resolução do Conselho de Ministros 43/2011, de 29 de setembro: o seu sentido principal foi o de vincar a importância dos procedimentos extrajudiciais de recuperação de empresas; </a:t>
            </a:r>
          </a:p>
          <a:p>
            <a:pPr algn="just"/>
            <a:r>
              <a:rPr lang="pt-PT" sz="1900" dirty="0" smtClean="0"/>
              <a:t>A Resolução do Conselho de Ministros 11/2012, de 19 de janeiro: o «Programa Revitalizar».</a:t>
            </a:r>
          </a:p>
          <a:p>
            <a:pPr algn="just"/>
            <a:r>
              <a:rPr lang="pt-PT" sz="1900" dirty="0" smtClean="0"/>
              <a:t>As alterações ao CIRE levadas a efeito pela lei 16/2012, de 20 de abril: o «processo especial de revitalização» («PER») </a:t>
            </a:r>
          </a:p>
          <a:p>
            <a:pPr algn="just"/>
            <a:r>
              <a:rPr lang="pt-PT" sz="1900" dirty="0" smtClean="0"/>
              <a:t>As alterações ao procedimento extrajudicial de conciliação levadas a efeito pelo </a:t>
            </a:r>
            <a:r>
              <a:rPr lang="pt-PT" sz="1900" dirty="0" err="1" smtClean="0"/>
              <a:t>Dec.-Lei</a:t>
            </a:r>
            <a:r>
              <a:rPr lang="pt-PT" sz="1900" dirty="0" smtClean="0"/>
              <a:t> 178/2012, de 3 de agosto: manutenção das suas linhas gerais, sob um nome novo («Sistema de Recuperação de Empresas por Via Extrajudicial – SIREVE»).</a:t>
            </a:r>
          </a:p>
          <a:p>
            <a:pPr algn="just"/>
            <a:r>
              <a:rPr lang="pt-PT" sz="1900" dirty="0" smtClean="0"/>
              <a:t>O PER e o SIREVE têm em comum o primado da recuperação sobre a falência e, no que respeita ao tema central desta intervenção, a manutenção tendencial dos gestores das empresas em dificuldades (ainda que com </a:t>
            </a:r>
            <a:r>
              <a:rPr lang="pt-PT" sz="1900" smtClean="0"/>
              <a:t>poderes diminuídos).</a:t>
            </a:r>
            <a:endParaRPr lang="pt-PT" sz="1900" dirty="0" smtClean="0"/>
          </a:p>
          <a:p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85800" y="1721584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Uma curiosidade: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press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release</a:t>
            </a:r>
            <a:r>
              <a:rPr lang="pt-PT" sz="2000" b="1" dirty="0" smtClean="0"/>
              <a:t> do Ministério da Justiça alemão, que anunciou a publicação da </a:t>
            </a:r>
            <a:r>
              <a:rPr lang="pt-PT" sz="2000" b="1" i="1" dirty="0" err="1" smtClean="0"/>
              <a:t>Gesetz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zur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weiteren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Erleichterung</a:t>
            </a:r>
            <a:r>
              <a:rPr lang="pt-PT" sz="2000" b="1" i="1" dirty="0" smtClean="0"/>
              <a:t> der </a:t>
            </a:r>
            <a:r>
              <a:rPr lang="pt-PT" sz="2000" b="1" i="1" dirty="0" err="1" smtClean="0"/>
              <a:t>Sanierung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von</a:t>
            </a:r>
            <a:r>
              <a:rPr lang="pt-PT" sz="2000" b="1" i="1" dirty="0" smtClean="0"/>
              <a:t> </a:t>
            </a:r>
            <a:r>
              <a:rPr lang="pt-PT" sz="2000" b="1" i="1" dirty="0" err="1" smtClean="0"/>
              <a:t>Unternehmen</a:t>
            </a:r>
            <a:r>
              <a:rPr lang="pt-PT" sz="2000" b="1" dirty="0" smtClean="0"/>
              <a:t> (lei para a facilitação da recuperação das empresas) de 7 de dezembro de 2011, publicada a 13 do mesmo mês e em vigor desde 1 de março de 2012: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3429000"/>
            <a:ext cx="8229600" cy="2895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«Com a lei hoje aprovada, a recuperação de empresas torna-se mais fácil e mais efetiva. Mais do que nunca, o direito da insolvência será no futuro dirigido para a recuperação de empresas, em vez de para a sua liquidação.</a:t>
            </a:r>
          </a:p>
          <a:p>
            <a:pPr algn="just"/>
            <a:r>
              <a:rPr lang="pt-PT" sz="1600" dirty="0" smtClean="0"/>
              <a:t>A lei visa dar um sinal de mudança para uma nova “cultura da insolvência”, a qual oferece às empresas capazes de sobreviver uma possibilidade de recuperação, mais forte do que antes. Até agora, a insolvência estava frequentemente ligada a derrotas pessoais e a fracassos económicos. No futuro, o processo de insolvência será mais previsível e mais efetivo para todos os interessados e oferecerá espaço para a continuidade das empresas recuperáveis e para a conservação dos postos de trabalho.» </a:t>
            </a:r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4. Os acontecimentos de 2011/2012 e as leis recentes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</a:t>
            </a:r>
            <a:endParaRPr lang="pt-PT" sz="24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85800" y="17526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dirty="0" smtClean="0"/>
              <a:t>Code de Commerce</a:t>
            </a:r>
            <a:r>
              <a:rPr lang="fr-FR" sz="2000" b="1" dirty="0" smtClean="0"/>
              <a:t> de 1807 (</a:t>
            </a:r>
            <a:r>
              <a:rPr lang="fr-FR" sz="2000" b="1" dirty="0" err="1" smtClean="0"/>
              <a:t>versão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primitiva</a:t>
            </a:r>
            <a:r>
              <a:rPr lang="fr-FR" sz="2000" b="1" dirty="0" smtClean="0"/>
              <a:t>)</a:t>
            </a:r>
            <a:endParaRPr lang="pt-PT" sz="2000" dirty="0"/>
          </a:p>
        </p:txBody>
      </p:sp>
      <p:sp>
        <p:nvSpPr>
          <p:cNvPr id="12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429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fr-FR" sz="1600" b="1" dirty="0" smtClean="0"/>
              <a:t>«442.</a:t>
            </a:r>
            <a:r>
              <a:rPr lang="fr-FR" sz="1600" dirty="0" smtClean="0"/>
              <a:t> Le failli, à compter du jour de la faillite, est dessaisi, de plein droit, de l’administration de tous ces biens.»</a:t>
            </a:r>
            <a:endParaRPr lang="pt-PT" sz="1600" dirty="0" smtClean="0"/>
          </a:p>
          <a:p>
            <a:pPr algn="just"/>
            <a:r>
              <a:rPr lang="fr-FR" sz="1600" b="1" dirty="0" smtClean="0"/>
              <a:t>«455.</a:t>
            </a:r>
            <a:r>
              <a:rPr lang="fr-FR" sz="1600" dirty="0" smtClean="0"/>
              <a:t> Le tribunal de commerce ordonnera en même temps, ou le </a:t>
            </a:r>
            <a:r>
              <a:rPr lang="fr-FR" sz="1600" dirty="0" err="1" smtClean="0"/>
              <a:t>depôt</a:t>
            </a:r>
            <a:r>
              <a:rPr lang="fr-FR" sz="1600" dirty="0" smtClean="0"/>
              <a:t> de la personne du failli dans la maison d’arrêt pour dettes, ou la garde de sa personne par un officier de police ou de justice, ou par un gendarme.»</a:t>
            </a:r>
            <a:endParaRPr lang="pt-PT" sz="1600" dirty="0" smtClean="0"/>
          </a:p>
          <a:p>
            <a:pPr algn="just"/>
            <a:r>
              <a:rPr lang="fr-FR" sz="1600" b="1" dirty="0" smtClean="0"/>
              <a:t>«519.</a:t>
            </a:r>
            <a:r>
              <a:rPr lang="fr-FR" sz="1600" dirty="0" smtClean="0"/>
              <a:t> Il ne pourra être consenti de </a:t>
            </a:r>
            <a:r>
              <a:rPr lang="fr-FR" sz="1600" b="1" dirty="0" smtClean="0"/>
              <a:t>traité entre les créanciers </a:t>
            </a:r>
            <a:r>
              <a:rPr lang="fr-FR" sz="1600" b="1" dirty="0" err="1" smtClean="0"/>
              <a:t>délibérans</a:t>
            </a:r>
            <a:r>
              <a:rPr lang="fr-FR" sz="1600" b="1" dirty="0" smtClean="0"/>
              <a:t> et le débiteur failli</a:t>
            </a:r>
            <a:r>
              <a:rPr lang="fr-FR" sz="1600" dirty="0" smtClean="0"/>
              <a:t>, qu’après l’accomplissement des formalités ci-dessus prescrites. </a:t>
            </a:r>
            <a:r>
              <a:rPr lang="pt-PT" sz="1600" dirty="0" smtClean="0"/>
              <a:t>(…)»</a:t>
            </a:r>
            <a:endParaRPr lang="pt-PT" sz="1600" dirty="0"/>
          </a:p>
        </p:txBody>
      </p:sp>
      <p:sp>
        <p:nvSpPr>
          <p:cNvPr id="14" name="Marcador de Posição do Número do Diapositivo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5. Considerações de política legislativa (I)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305800" cy="457200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t-PT" sz="1700" dirty="0" smtClean="0"/>
          </a:p>
          <a:p>
            <a:pPr algn="just"/>
            <a:r>
              <a:rPr lang="pt-PT" sz="1700" dirty="0" smtClean="0"/>
              <a:t>O caminho percorrido – </a:t>
            </a:r>
            <a:r>
              <a:rPr lang="pt-PT" sz="1700" i="1" dirty="0" smtClean="0"/>
              <a:t>mais pelas leis do que pela prática </a:t>
            </a:r>
            <a:r>
              <a:rPr lang="pt-PT" sz="1700" dirty="0" smtClean="0"/>
              <a:t>- desde o início do século XIX foi grande, mas é preciso ir mais longe. </a:t>
            </a:r>
          </a:p>
          <a:p>
            <a:pPr algn="just"/>
            <a:r>
              <a:rPr lang="pt-PT" sz="1700" dirty="0" smtClean="0"/>
              <a:t>Não há razões que justifiquem presumir que as dificuldades das empresas se devem a gestão de má qualidade e muito menos a gestão ilícita;</a:t>
            </a:r>
          </a:p>
          <a:p>
            <a:pPr algn="just"/>
            <a:r>
              <a:rPr lang="pt-PT" sz="1700" dirty="0" smtClean="0"/>
              <a:t>A cessação abrupta de funções pelos gestores de empresas em dificuldades agrava a situação dessas empresas;</a:t>
            </a:r>
          </a:p>
          <a:p>
            <a:pPr algn="just"/>
            <a:r>
              <a:rPr lang="pt-PT" sz="1700" dirty="0" smtClean="0"/>
              <a:t>Não se justifica confiar a gestão das empresas aos administradores de insolvência antes de estarem esgotadas as possibilidades de entendimento entre elas e os seus credores, nem antes de os administradores de insolvência estarem preparados para assumir a gestão da empresa em causa;</a:t>
            </a:r>
          </a:p>
          <a:p>
            <a:pPr algn="just"/>
            <a:r>
              <a:rPr lang="pt-PT" sz="1700" dirty="0" smtClean="0"/>
              <a:t>É necessário estimular as empresas em dificuldades a dialogarem com os seus credores muito mais precocemente do que o que é tradicional e continua a suceder (o diálogo deve ser estabelecido logo que se antevê a </a:t>
            </a:r>
            <a:r>
              <a:rPr lang="pt-PT" sz="1700" i="1" dirty="0" smtClean="0"/>
              <a:t>possibilidade</a:t>
            </a:r>
            <a:r>
              <a:rPr lang="pt-PT" sz="1700" dirty="0" smtClean="0"/>
              <a:t> de incumprimento);  </a:t>
            </a:r>
          </a:p>
          <a:p>
            <a:pPr algn="just"/>
            <a:r>
              <a:rPr lang="pt-PT" sz="1700" dirty="0" smtClean="0"/>
              <a:t>Esse diálogo deve ser feito preferencialmente fora dos tribunais (</a:t>
            </a:r>
            <a:r>
              <a:rPr lang="pt-PT" sz="1700" dirty="0" err="1" smtClean="0"/>
              <a:t>SIREVEs</a:t>
            </a:r>
            <a:r>
              <a:rPr lang="pt-PT" sz="1700" dirty="0" smtClean="0"/>
              <a:t> são preferíveis a </a:t>
            </a:r>
            <a:r>
              <a:rPr lang="pt-PT" sz="1700" dirty="0" err="1" smtClean="0"/>
              <a:t>PERs</a:t>
            </a:r>
            <a:r>
              <a:rPr lang="pt-PT" sz="1700" dirty="0" smtClean="0"/>
              <a:t>);</a:t>
            </a:r>
          </a:p>
          <a:p>
            <a:pPr algn="just"/>
            <a:r>
              <a:rPr lang="pt-PT" sz="1700" dirty="0" smtClean="0"/>
              <a:t>Seria útil fomentar que técnicos de várias especialidades e entidades de vária natureza se dedicassem ao papel de facilitadores do diálogo entre empresas em dificuldades e credores;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5. Considerações de política legislativa (I) (cont.)</a:t>
            </a:r>
            <a:endParaRPr lang="pt-PT" sz="2400" b="1" dirty="0"/>
          </a:p>
        </p:txBody>
      </p:sp>
      <p:sp>
        <p:nvSpPr>
          <p:cNvPr id="6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Entre esses facilitadores podem estar os administradores de insolvência;</a:t>
            </a:r>
          </a:p>
          <a:p>
            <a:pPr algn="just"/>
            <a:r>
              <a:rPr lang="pt-PT" sz="1600" dirty="0" smtClean="0"/>
              <a:t>Há que reintroduzir a proibição de arresto e de medidas afins contra empresas (fora do quadro da insolvência);</a:t>
            </a:r>
          </a:p>
          <a:p>
            <a:pPr algn="just"/>
            <a:r>
              <a:rPr lang="pt-PT" sz="1600" dirty="0" smtClean="0"/>
              <a:t>Seria útil que fosse claramente definido quais as entidades públicas com competência para acordar a modificação de créditos públicos no âmbito de processos de recuperação ou de insolvência;</a:t>
            </a:r>
          </a:p>
          <a:p>
            <a:pPr algn="just"/>
            <a:r>
              <a:rPr lang="pt-PT" sz="1600" dirty="0" smtClean="0"/>
              <a:t>Seria também útil que os bancos divulgassem quais os seus departamentos competência para acordar a modificação dos seus créditos no âmbito de processos de recuperação ou de insolvência;</a:t>
            </a:r>
          </a:p>
          <a:p>
            <a:pPr algn="just"/>
            <a:r>
              <a:rPr lang="pt-PT" sz="1600" dirty="0" smtClean="0"/>
              <a:t>A reversão contra os potenciais responsáveis subsidiários das execuções por créditos fiscais e parafiscais posteriores à apresentação à insolvência ou à recuperação não deve ser automática, devendo depender de um juízo substancial sobre a conduta desses potenciais responsáveis.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5. Considerações de política legislativa (II)</a:t>
            </a:r>
            <a:endParaRPr lang="pt-PT" sz="2400" b="1" dirty="0"/>
          </a:p>
        </p:txBody>
      </p:sp>
      <p:sp>
        <p:nvSpPr>
          <p:cNvPr id="6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Aos gestores das sociedades envolvidas em processos </a:t>
            </a:r>
            <a:r>
              <a:rPr lang="pt-PT" sz="1600" dirty="0" err="1" smtClean="0"/>
              <a:t>falenciais</a:t>
            </a:r>
            <a:r>
              <a:rPr lang="pt-PT" sz="1600" dirty="0" smtClean="0"/>
              <a:t> ou </a:t>
            </a:r>
            <a:r>
              <a:rPr lang="pt-PT" sz="1600" dirty="0" err="1" smtClean="0"/>
              <a:t>parafalenciais</a:t>
            </a:r>
            <a:r>
              <a:rPr lang="pt-PT" sz="1600" dirty="0" smtClean="0"/>
              <a:t> não deve ser aplicado o </a:t>
            </a:r>
            <a:r>
              <a:rPr lang="pt-PT" sz="1600" dirty="0" err="1" smtClean="0"/>
              <a:t>art</a:t>
            </a:r>
            <a:r>
              <a:rPr lang="pt-PT" sz="1600" dirty="0" smtClean="0"/>
              <a:t>. 64 do Código das Sociedades Comerciais, mas uma outra norma que dê mais peso aos deveres para com os credores (e menos aos interesses dos sócios); </a:t>
            </a:r>
          </a:p>
          <a:p>
            <a:pPr algn="just"/>
            <a:r>
              <a:rPr lang="pt-PT" sz="1600" dirty="0" smtClean="0"/>
              <a:t>A pendência de um certo número de execuções, movidas por exequente diversos, contra uma empresa deve obrigar à apresentação à insolvência ou à recuperação;</a:t>
            </a:r>
          </a:p>
          <a:p>
            <a:pPr algn="just"/>
            <a:r>
              <a:rPr lang="pt-PT" sz="1600" dirty="0" smtClean="0"/>
              <a:t>As empresas que incorrem na previsão do </a:t>
            </a:r>
            <a:r>
              <a:rPr lang="pt-PT" sz="1600" dirty="0" err="1" smtClean="0"/>
              <a:t>art</a:t>
            </a:r>
            <a:r>
              <a:rPr lang="pt-PT" sz="1600" dirty="0" smtClean="0"/>
              <a:t>. 35 do CSC devem ser obrigadas, em alternativa à aprovação de algumas das medidas previstas no n.º 3 desse artigo, a aprovar em assembleia geral a justificação da desnecessidade de tais medidas.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1752600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dirty="0" smtClean="0"/>
              <a:t>As alterações feitas ao CIRE pela lei 16/2012, de 20 de abril, e a substituição do PEC pelo SIREVE, operada pelo </a:t>
            </a:r>
            <a:r>
              <a:rPr lang="pt-PT" sz="1600" dirty="0" err="1" smtClean="0"/>
              <a:t>Dec.-Lei</a:t>
            </a:r>
            <a:r>
              <a:rPr lang="pt-PT" sz="1600" dirty="0" smtClean="0"/>
              <a:t> 178/2012, de 3 de agosto, têm aspetos positivos, mas são insuficientes. Ao que acresce que o decisivo é alterar a prática: uma empresa que admite dificuldades e quer dialogar com os credores não deve ser vista como tendo necessariamente de «ir à falência», nem como tendo necessariamente de mudar de gestores.</a:t>
            </a:r>
            <a:endParaRPr lang="pt-PT" sz="1600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5. Considerações de política legislativa (III)</a:t>
            </a:r>
            <a:endParaRPr lang="pt-P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685800" y="1752601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Doutrina francesa do século XIX</a:t>
            </a:r>
            <a:endParaRPr lang="pt-PT" sz="2000" dirty="0" smtClean="0"/>
          </a:p>
          <a:p>
            <a:pPr lvl="0"/>
            <a:endParaRPr lang="pt-PT" b="1" dirty="0" smtClean="0"/>
          </a:p>
          <a:p>
            <a:endParaRPr lang="pt-PT" dirty="0"/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457200" y="2286000"/>
            <a:ext cx="82296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fr-FR" sz="1600" dirty="0" smtClean="0"/>
              <a:t>«Toutefois, le dessaisissement ne suspend que momentanément l’exercice du droit de propriété et laisse ce droit reposer sur la tête du failli: - d’où la conséquence que, </a:t>
            </a:r>
            <a:r>
              <a:rPr lang="fr-FR" sz="1600" b="1" dirty="0" smtClean="0"/>
              <a:t>si le failli vient plus tard à être remis à la tête de ses affaires par un concordat, ainsi que nous l’expliquerons, le failli reprend l’exercice de son droit de propriété</a:t>
            </a:r>
            <a:r>
              <a:rPr lang="fr-FR" sz="1600" dirty="0" smtClean="0"/>
              <a:t>,</a:t>
            </a:r>
            <a:r>
              <a:rPr lang="fr-FR" sz="1600" i="1" dirty="0" smtClean="0"/>
              <a:t> </a:t>
            </a:r>
            <a:r>
              <a:rPr lang="fr-FR" sz="1600" dirty="0" smtClean="0"/>
              <a:t>sans qu’un nouveau jugement soit nécessaire pour le réintégrer dans cette propriété.</a:t>
            </a:r>
            <a:endParaRPr lang="pt-PT" sz="1600" dirty="0" smtClean="0"/>
          </a:p>
          <a:p>
            <a:pPr algn="just"/>
            <a:r>
              <a:rPr lang="fr-FR" sz="1600" dirty="0" smtClean="0"/>
              <a:t>(…)</a:t>
            </a:r>
            <a:endParaRPr lang="pt-PT" sz="1600" dirty="0" smtClean="0"/>
          </a:p>
          <a:p>
            <a:pPr algn="just"/>
            <a:r>
              <a:rPr lang="fr-FR" sz="1600" dirty="0" smtClean="0"/>
              <a:t>Outre les effets particuliers qui résultent des stipulations faites dans le concordat, il y a un </a:t>
            </a:r>
            <a:r>
              <a:rPr lang="fr-FR" sz="1600" b="1" dirty="0" smtClean="0"/>
              <a:t>effet général qui est la conséquence de l’homologation de ce traité: le dessaisissement produit par le jugement déclaratif cesse et le failli reprend l’administration de sa fortune</a:t>
            </a:r>
            <a:r>
              <a:rPr lang="fr-FR" sz="1600" dirty="0" smtClean="0"/>
              <a:t>»</a:t>
            </a:r>
            <a:r>
              <a:rPr lang="fr-FR" sz="1600" cap="small" dirty="0" smtClean="0"/>
              <a:t> (H–F. Rivière</a:t>
            </a:r>
            <a:r>
              <a:rPr lang="fr-FR" sz="1600" dirty="0" smtClean="0"/>
              <a:t>, </a:t>
            </a:r>
            <a:r>
              <a:rPr lang="fr-FR" sz="1600" i="1" dirty="0" smtClean="0"/>
              <a:t>Répétitions Écrites sur le Code de Commerce</a:t>
            </a:r>
            <a:r>
              <a:rPr lang="fr-FR" sz="1600" dirty="0" smtClean="0"/>
              <a:t>, Paris, A. </a:t>
            </a:r>
            <a:r>
              <a:rPr lang="fr-FR" sz="1600" dirty="0" err="1" smtClean="0"/>
              <a:t>Marescq</a:t>
            </a:r>
            <a:r>
              <a:rPr lang="fr-FR" sz="1600" dirty="0" smtClean="0"/>
              <a:t> Ainé, </a:t>
            </a:r>
            <a:r>
              <a:rPr lang="fr-FR" sz="1600" dirty="0" err="1" smtClean="0"/>
              <a:t>Libraire-Éditeur</a:t>
            </a:r>
            <a:r>
              <a:rPr lang="fr-FR" sz="1600" dirty="0" smtClean="0"/>
              <a:t>, 1875, pp. 686 e 746).</a:t>
            </a:r>
            <a:endParaRPr lang="pt-PT" sz="1600" dirty="0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8315"/>
            <a:ext cx="7772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Principais passos posteriores da evolução do direito francês relevantes para o nosso tema </a:t>
            </a:r>
            <a:endParaRPr lang="pt-PT" b="1" dirty="0" smtClean="0"/>
          </a:p>
          <a:p>
            <a:endParaRPr lang="pt-PT" dirty="0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</a:t>
            </a:r>
            <a:endParaRPr lang="pt-PT" sz="2400" b="1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2766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Lei de 4 de março de 1889 que, mantendo a </a:t>
            </a:r>
            <a:r>
              <a:rPr lang="pt-PT" sz="1600" i="1" dirty="0" err="1" smtClean="0"/>
              <a:t>faillite</a:t>
            </a:r>
            <a:r>
              <a:rPr lang="pt-PT" sz="1600" dirty="0" smtClean="0"/>
              <a:t>, criou o processo de </a:t>
            </a:r>
            <a:r>
              <a:rPr lang="pt-PT" sz="1600" i="1" dirty="0" err="1" smtClean="0"/>
              <a:t>liquidation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judiciaire</a:t>
            </a:r>
            <a:r>
              <a:rPr lang="pt-PT" sz="1600" dirty="0" smtClean="0"/>
              <a:t>, destinado aos devedores «</a:t>
            </a:r>
            <a:r>
              <a:rPr lang="pt-PT" sz="1600" dirty="0" err="1" smtClean="0"/>
              <a:t>malheurex</a:t>
            </a:r>
            <a:r>
              <a:rPr lang="pt-PT" sz="1600" dirty="0" smtClean="0"/>
              <a:t> </a:t>
            </a:r>
            <a:r>
              <a:rPr lang="pt-PT" sz="1600" dirty="0" err="1" smtClean="0"/>
              <a:t>et</a:t>
            </a:r>
            <a:r>
              <a:rPr lang="pt-PT" sz="1600" dirty="0" smtClean="0"/>
              <a:t> de </a:t>
            </a:r>
            <a:r>
              <a:rPr lang="pt-PT" sz="1600" dirty="0" err="1" smtClean="0"/>
              <a:t>bonne</a:t>
            </a:r>
            <a:r>
              <a:rPr lang="pt-PT" sz="1600" dirty="0" smtClean="0"/>
              <a:t> foi», que, no quadro em causa, conservavam a administração do seu património, com a assistência de um liquidatário; </a:t>
            </a:r>
          </a:p>
          <a:p>
            <a:pPr algn="just"/>
            <a:r>
              <a:rPr lang="pt-PT" sz="1600" dirty="0" smtClean="0"/>
              <a:t>Decreto 55-583 de 20 de maio de 1955, que procedeu à reforma dos regimes da </a:t>
            </a:r>
            <a:r>
              <a:rPr lang="pt-PT" sz="1600" i="1" dirty="0" err="1" smtClean="0"/>
              <a:t>faillite</a:t>
            </a:r>
            <a:r>
              <a:rPr lang="pt-PT" sz="1600" dirty="0" smtClean="0"/>
              <a:t> e da </a:t>
            </a:r>
            <a:r>
              <a:rPr lang="pt-PT" sz="1600" i="1" dirty="0" err="1" smtClean="0"/>
              <a:t>liquidation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judiciaire</a:t>
            </a:r>
            <a:r>
              <a:rPr lang="pt-PT" sz="1600" dirty="0" smtClean="0"/>
              <a:t>, agravando o caráter repressivo daquele e transformando o desta no sentido de favorecer a manutenção das empresas – o que levou a redenominá-lo de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règlement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judiciaire</a:t>
            </a:r>
            <a:r>
              <a:rPr lang="pt-PT" sz="1600" dirty="0" smtClean="0"/>
              <a:t>;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pPr>
              <a:buNone/>
            </a:pPr>
            <a:endParaRPr lang="pt-PT" sz="2000" dirty="0" smtClean="0"/>
          </a:p>
        </p:txBody>
      </p:sp>
      <p:sp>
        <p:nvSpPr>
          <p:cNvPr id="10" name="CaixaDeTexto 9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</a:t>
            </a:r>
            <a:endParaRPr lang="pt-PT" sz="24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5800" y="1752601"/>
            <a:ext cx="7772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Principais passos posteriores da evolução do direito francês relevantes para o nosso tema (cont.)</a:t>
            </a:r>
            <a:endParaRPr lang="pt-PT" b="1" dirty="0" smtClean="0"/>
          </a:p>
          <a:p>
            <a:endParaRPr lang="pt-PT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2004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Lei 67-563 de 13 de julho de 1967, que aprofundou o sentido da reforma de 1955, fazendo assentar a opção entre a </a:t>
            </a:r>
            <a:r>
              <a:rPr lang="pt-PT" sz="1600" i="1" dirty="0" err="1" smtClean="0"/>
              <a:t>liquidation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des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biens</a:t>
            </a:r>
            <a:r>
              <a:rPr lang="pt-PT" sz="1600" dirty="0" smtClean="0"/>
              <a:t> (nome que atribuiu à </a:t>
            </a:r>
            <a:r>
              <a:rPr lang="pt-PT" sz="1600" i="1" dirty="0" err="1" smtClean="0"/>
              <a:t>faillite</a:t>
            </a:r>
            <a:r>
              <a:rPr lang="pt-PT" sz="1600" dirty="0" smtClean="0"/>
              <a:t>) e o </a:t>
            </a:r>
            <a:r>
              <a:rPr lang="pt-PT" sz="1600" i="1" dirty="0" err="1" smtClean="0"/>
              <a:t>règlement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judiciaire</a:t>
            </a:r>
            <a:r>
              <a:rPr lang="pt-PT" sz="1600" dirty="0" smtClean="0"/>
              <a:t> exclusivamente na recuperabilidade da empresa;</a:t>
            </a:r>
          </a:p>
          <a:p>
            <a:pPr algn="just"/>
            <a:r>
              <a:rPr lang="pt-PT" sz="1600" dirty="0" err="1" smtClean="0"/>
              <a:t>Ordonnance</a:t>
            </a:r>
            <a:r>
              <a:rPr lang="pt-PT" sz="1600" dirty="0" smtClean="0"/>
              <a:t> 67-820 de 23 de setembro de 1967, que instituiu a </a:t>
            </a:r>
            <a:r>
              <a:rPr lang="pt-PT" sz="1600" i="1" dirty="0" err="1" smtClean="0"/>
              <a:t>suspension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provisoire</a:t>
            </a:r>
            <a:r>
              <a:rPr lang="pt-PT" sz="1600" i="1" dirty="0" smtClean="0"/>
              <a:t> de </a:t>
            </a:r>
            <a:r>
              <a:rPr lang="pt-PT" sz="1600" i="1" dirty="0" err="1" smtClean="0"/>
              <a:t>poursuites</a:t>
            </a:r>
            <a:r>
              <a:rPr lang="pt-PT" sz="1600" dirty="0" smtClean="0"/>
              <a:t>, procedimento também destinado a facilitar a recuperação das empresas;</a:t>
            </a:r>
          </a:p>
          <a:p>
            <a:pPr algn="just"/>
            <a:r>
              <a:rPr lang="pt-PT" sz="1600" dirty="0" smtClean="0"/>
              <a:t>Lei 84-148 de 1 de março de 1984, que criou um processo de </a:t>
            </a:r>
            <a:r>
              <a:rPr lang="pt-PT" sz="1600" i="1" dirty="0" err="1" smtClean="0"/>
              <a:t>prévention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et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règlement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amiable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des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difficultés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des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entreprises</a:t>
            </a:r>
            <a:r>
              <a:rPr lang="pt-PT" sz="1600" dirty="0" smtClean="0"/>
              <a:t>, com uma forte dimensão extrajudicial ;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pPr>
              <a:buNone/>
            </a:pPr>
            <a:endParaRPr lang="pt-PT" sz="20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</a:t>
            </a:r>
            <a:endParaRPr lang="pt-PT" sz="24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5800" y="1752601"/>
            <a:ext cx="7772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Principais passos posteriores da evolução do direito francês relevantes para o nosso tema (cont.)</a:t>
            </a:r>
            <a:endParaRPr lang="pt-PT" b="1" dirty="0" smtClean="0"/>
          </a:p>
          <a:p>
            <a:endParaRPr lang="pt-PT" dirty="0"/>
          </a:p>
        </p:txBody>
      </p:sp>
      <p:sp>
        <p:nvSpPr>
          <p:cNvPr id="7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124200"/>
          </a:xfrm>
        </p:spPr>
        <p:txBody>
          <a:bodyPr>
            <a:normAutofit/>
          </a:bodyPr>
          <a:lstStyle/>
          <a:p>
            <a:pPr algn="just"/>
            <a:r>
              <a:rPr lang="pt-PT" sz="1600" dirty="0" smtClean="0"/>
              <a:t>Lei 85-98 de 25 de janeiro de 1985, que agregou num processo único, denominado </a:t>
            </a:r>
            <a:r>
              <a:rPr lang="pt-PT" sz="1600" i="1" dirty="0" err="1" smtClean="0"/>
              <a:t>redressement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judiciaire</a:t>
            </a:r>
            <a:r>
              <a:rPr lang="pt-PT" sz="1600" dirty="0" smtClean="0"/>
              <a:t>, a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liquidation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des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biens</a:t>
            </a:r>
            <a:r>
              <a:rPr lang="pt-PT" sz="1600" dirty="0" smtClean="0"/>
              <a:t>,</a:t>
            </a:r>
            <a:r>
              <a:rPr lang="pt-PT" sz="1600" i="1" dirty="0" smtClean="0"/>
              <a:t> </a:t>
            </a:r>
            <a:r>
              <a:rPr lang="pt-PT" sz="1600" dirty="0" smtClean="0"/>
              <a:t>o </a:t>
            </a:r>
            <a:r>
              <a:rPr lang="pt-PT" sz="1600" i="1" dirty="0" err="1" smtClean="0"/>
              <a:t>règlement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judiciaire</a:t>
            </a:r>
            <a:r>
              <a:rPr lang="pt-PT" sz="1600" dirty="0" smtClean="0"/>
              <a:t> e a </a:t>
            </a:r>
            <a:r>
              <a:rPr lang="pt-PT" sz="1600" i="1" dirty="0" err="1" smtClean="0"/>
              <a:t>suspension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provisoire</a:t>
            </a:r>
            <a:r>
              <a:rPr lang="pt-PT" sz="1600" i="1" dirty="0" smtClean="0"/>
              <a:t> de </a:t>
            </a:r>
            <a:r>
              <a:rPr lang="pt-PT" sz="1600" i="1" dirty="0" err="1" smtClean="0"/>
              <a:t>poursuites</a:t>
            </a:r>
            <a:r>
              <a:rPr lang="pt-PT" sz="1600" dirty="0" smtClean="0"/>
              <a:t>, num modelo que veio a inspirar o nosso CPEREF;</a:t>
            </a:r>
          </a:p>
          <a:p>
            <a:pPr algn="just"/>
            <a:r>
              <a:rPr lang="pt-PT" sz="1600" dirty="0" smtClean="0"/>
              <a:t>Lei 2005-845, de 28 de julho de 2005, que criou um </a:t>
            </a:r>
            <a:r>
              <a:rPr lang="pt-PT" sz="1600" i="1" dirty="0" err="1" smtClean="0"/>
              <a:t>procédure</a:t>
            </a:r>
            <a:r>
              <a:rPr lang="pt-PT" sz="1600" i="1" dirty="0" smtClean="0"/>
              <a:t> de </a:t>
            </a:r>
            <a:r>
              <a:rPr lang="pt-PT" sz="1600" i="1" dirty="0" err="1" smtClean="0"/>
              <a:t>sauvegarde</a:t>
            </a:r>
            <a:r>
              <a:rPr lang="pt-PT" sz="1600" dirty="0" smtClean="0"/>
              <a:t>, substituiu o </a:t>
            </a:r>
            <a:r>
              <a:rPr lang="pt-PT" sz="1600" i="1" dirty="0" err="1" smtClean="0"/>
              <a:t>règlement</a:t>
            </a:r>
            <a:r>
              <a:rPr lang="pt-PT" sz="1600" i="1" dirty="0" smtClean="0"/>
              <a:t> </a:t>
            </a:r>
            <a:r>
              <a:rPr lang="pt-PT" sz="1600" i="1" dirty="0" err="1" smtClean="0"/>
              <a:t>amiable</a:t>
            </a:r>
            <a:r>
              <a:rPr lang="pt-PT" sz="1600" dirty="0" smtClean="0"/>
              <a:t> por um procedimento de conciliação e criou um mecanismo de liquidação simplificado, sendo de sublinhar que o </a:t>
            </a:r>
            <a:r>
              <a:rPr lang="pt-PT" sz="1600" i="1" dirty="0" err="1" smtClean="0"/>
              <a:t>procédure</a:t>
            </a:r>
            <a:r>
              <a:rPr lang="pt-PT" sz="1600" i="1" dirty="0" smtClean="0"/>
              <a:t> de </a:t>
            </a:r>
            <a:r>
              <a:rPr lang="pt-PT" sz="1600" i="1" dirty="0" err="1" smtClean="0"/>
              <a:t>sauvegarde</a:t>
            </a:r>
            <a:r>
              <a:rPr lang="pt-PT" sz="1600" dirty="0" smtClean="0"/>
              <a:t> se destina a ser desencadeado antes da rutura financeira e não acarreta a alteração da administração da empresa, pois o administrador a cuja nomeação há lugar tem apenas funções de acompanhamento e supervisão. 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pPr>
              <a:buNone/>
            </a:pPr>
            <a:endParaRPr lang="pt-PT" sz="20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85800" y="175260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 smtClean="0"/>
              <a:t>Código Comercial Português de 1833</a:t>
            </a:r>
            <a:endParaRPr lang="pt-PT" sz="2000" dirty="0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457200" y="2286000"/>
            <a:ext cx="83058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just"/>
            <a:r>
              <a:rPr lang="pt-PT" sz="1600" b="1" dirty="0" smtClean="0"/>
              <a:t>«1121.</a:t>
            </a:r>
            <a:r>
              <a:rPr lang="pt-PT" sz="1600" dirty="0" smtClean="0"/>
              <a:t> Diz-se negociante quebrado </a:t>
            </a:r>
            <a:r>
              <a:rPr lang="pt-PT" sz="1600" dirty="0" err="1" smtClean="0"/>
              <a:t>aquelle</a:t>
            </a:r>
            <a:r>
              <a:rPr lang="pt-PT" sz="1600" dirty="0" smtClean="0"/>
              <a:t> que por vicio da fortuna ou seu, ou parte da fortuna e parte seu se acha </a:t>
            </a:r>
            <a:r>
              <a:rPr lang="pt-PT" sz="1600" dirty="0" err="1" smtClean="0"/>
              <a:t>inhabil</a:t>
            </a:r>
            <a:r>
              <a:rPr lang="pt-PT" sz="1600" dirty="0" smtClean="0"/>
              <a:t> para satisfazer a seus pagamentos, </a:t>
            </a:r>
            <a:r>
              <a:rPr lang="pt-PT" sz="1600" b="1" dirty="0" smtClean="0"/>
              <a:t>e abandona o </a:t>
            </a:r>
            <a:r>
              <a:rPr lang="pt-PT" sz="1600" b="1" dirty="0" err="1" smtClean="0"/>
              <a:t>commercio</a:t>
            </a:r>
            <a:r>
              <a:rPr lang="pt-PT" sz="1600" dirty="0" smtClean="0"/>
              <a:t>.»</a:t>
            </a:r>
          </a:p>
          <a:p>
            <a:pPr algn="just"/>
            <a:r>
              <a:rPr lang="pt-PT" sz="1600" b="1" dirty="0" smtClean="0"/>
              <a:t>«1132.</a:t>
            </a:r>
            <a:r>
              <a:rPr lang="pt-PT" sz="1600" dirty="0" smtClean="0"/>
              <a:t> O falido fica </a:t>
            </a:r>
            <a:r>
              <a:rPr lang="pt-PT" sz="1600" dirty="0" err="1" smtClean="0"/>
              <a:t>inhibido</a:t>
            </a:r>
            <a:r>
              <a:rPr lang="pt-PT" sz="1600" dirty="0" smtClean="0"/>
              <a:t> </a:t>
            </a:r>
            <a:r>
              <a:rPr lang="pt-PT" sz="1600" i="1" dirty="0" smtClean="0"/>
              <a:t>pleno jure</a:t>
            </a:r>
            <a:r>
              <a:rPr lang="pt-PT" sz="1600" dirty="0" smtClean="0"/>
              <a:t> da disposição de seus bens desde o dia, em que se proferir a sentença da abertura da quebra.»</a:t>
            </a:r>
          </a:p>
          <a:p>
            <a:pPr algn="just"/>
            <a:r>
              <a:rPr lang="pt-PT" sz="1600" b="1" dirty="0" smtClean="0"/>
              <a:t>«1202.</a:t>
            </a:r>
            <a:r>
              <a:rPr lang="pt-PT" sz="1600" dirty="0" smtClean="0"/>
              <a:t> Não havendo concordata os credores presentes à </a:t>
            </a:r>
            <a:r>
              <a:rPr lang="pt-PT" sz="1600" dirty="0" err="1" smtClean="0"/>
              <a:t>assemblea</a:t>
            </a:r>
            <a:r>
              <a:rPr lang="pt-PT" sz="1600" dirty="0" smtClean="0"/>
              <a:t> formarão á pluralidade individual de votos um </a:t>
            </a:r>
            <a:r>
              <a:rPr lang="pt-PT" sz="1600" i="1" dirty="0" smtClean="0"/>
              <a:t>contracto d’união</a:t>
            </a:r>
            <a:r>
              <a:rPr lang="pt-PT" sz="1600" dirty="0" smtClean="0"/>
              <a:t>: e nomearão um ou mais administradores encarregados de liquidar a massa nos termos da secção seguinte, e a quem o curador fiscal dará conta da sua gestão na presença do juiz </a:t>
            </a:r>
            <a:r>
              <a:rPr lang="pt-PT" sz="1600" dirty="0" err="1" smtClean="0"/>
              <a:t>commissario</a:t>
            </a:r>
            <a:r>
              <a:rPr lang="pt-PT" sz="1600" dirty="0" smtClean="0"/>
              <a:t>.»</a:t>
            </a:r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745C66F-FC7B-4C52-931F-EAABACA1CBD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lvl="0" algn="ctr"/>
            <a:r>
              <a:rPr lang="pt-PT" sz="2400" b="1" i="1" dirty="0" smtClean="0"/>
              <a:t>2. Etapas de uma evolução (Portugal)</a:t>
            </a:r>
            <a:endParaRPr lang="pt-PT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" y="6306235"/>
            <a:ext cx="3886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dirty="0" smtClean="0"/>
              <a:t>Rui Pinto Duarte</a:t>
            </a:r>
            <a:endParaRPr lang="pt-P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Personalizado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0000"/>
      </a:accent1>
      <a:accent2>
        <a:srgbClr val="FF0000"/>
      </a:accent2>
      <a:accent3>
        <a:srgbClr val="A5AB81"/>
      </a:accent3>
      <a:accent4>
        <a:srgbClr val="930A0A"/>
      </a:accent4>
      <a:accent5>
        <a:srgbClr val="7BA79D"/>
      </a:accent5>
      <a:accent6>
        <a:srgbClr val="968C8C"/>
      </a:accent6>
      <a:hlink>
        <a:srgbClr val="FF0000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4296</Words>
  <Application>Microsoft Office PowerPoint</Application>
  <PresentationFormat>Apresentação no Ecrã (4:3)</PresentationFormat>
  <Paragraphs>334</Paragraphs>
  <Slides>43</Slides>
  <Notes>40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43</vt:i4>
      </vt:variant>
    </vt:vector>
  </HeadingPairs>
  <TitlesOfParts>
    <vt:vector size="44" baseType="lpstr">
      <vt:lpstr>Mediano</vt:lpstr>
      <vt:lpstr>A Administração da Empresa Insolvente:  Rutura ou Continuidade?</vt:lpstr>
      <vt:lpstr>1.1. Introdução: o tema</vt:lpstr>
      <vt:lpstr>1.2. Introdução: antiguidade do problema</vt:lpstr>
      <vt:lpstr>2. Etapas de uma evolução</vt:lpstr>
      <vt:lpstr>2. Etapas de uma evolução</vt:lpstr>
      <vt:lpstr>2. Etapas de uma evolução</vt:lpstr>
      <vt:lpstr>2. Etapas de uma evolução</vt:lpstr>
      <vt:lpstr>2. Etapas de uma evolução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2. Etapas de uma evolução (Portugal)</vt:lpstr>
      <vt:lpstr>3. O CIRE</vt:lpstr>
      <vt:lpstr>3. O CIRE</vt:lpstr>
      <vt:lpstr>3. O CIRE</vt:lpstr>
      <vt:lpstr>3. O CIRE</vt:lpstr>
      <vt:lpstr>3. O CIRE</vt:lpstr>
      <vt:lpstr>3. O CIRE</vt:lpstr>
      <vt:lpstr>3. O CIRE</vt:lpstr>
      <vt:lpstr>3. O CIRE</vt:lpstr>
      <vt:lpstr>3. O CIRE</vt:lpstr>
      <vt:lpstr>3. O CIRE</vt:lpstr>
      <vt:lpstr>4. Os acontecimentos de 2011/2012 e as leis recentes</vt:lpstr>
      <vt:lpstr>4. Os acontecimentos de 2011/2012 e as leis recentes</vt:lpstr>
      <vt:lpstr>4. Os acontecimentos de 2011/2012 e as leis recentes</vt:lpstr>
      <vt:lpstr>5. Considerações de política legislativa (I)</vt:lpstr>
      <vt:lpstr>5. Considerações de política legislativa (I) (cont.)</vt:lpstr>
      <vt:lpstr>5. Considerações de política legislativa (II)</vt:lpstr>
      <vt:lpstr>5. Considerações de política legislativa (III)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Geral</dc:creator>
  <cp:lastModifiedBy>Rui Pinto Duarte</cp:lastModifiedBy>
  <cp:revision>50</cp:revision>
  <dcterms:created xsi:type="dcterms:W3CDTF">2012-02-24T18:54:41Z</dcterms:created>
  <dcterms:modified xsi:type="dcterms:W3CDTF">2012-09-26T07:44:11Z</dcterms:modified>
</cp:coreProperties>
</file>