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9"/>
  </p:notesMasterIdLst>
  <p:sldIdLst>
    <p:sldId id="257" r:id="rId2"/>
    <p:sldId id="361" r:id="rId3"/>
    <p:sldId id="358" r:id="rId4"/>
    <p:sldId id="270" r:id="rId5"/>
    <p:sldId id="295" r:id="rId6"/>
    <p:sldId id="356" r:id="rId7"/>
    <p:sldId id="299" r:id="rId8"/>
    <p:sldId id="349" r:id="rId9"/>
    <p:sldId id="348" r:id="rId10"/>
    <p:sldId id="355" r:id="rId11"/>
    <p:sldId id="300" r:id="rId12"/>
    <p:sldId id="353" r:id="rId13"/>
    <p:sldId id="352" r:id="rId14"/>
    <p:sldId id="351" r:id="rId15"/>
    <p:sldId id="350" r:id="rId16"/>
    <p:sldId id="354" r:id="rId17"/>
    <p:sldId id="301" r:id="rId18"/>
    <p:sldId id="341" r:id="rId19"/>
    <p:sldId id="360" r:id="rId20"/>
    <p:sldId id="342" r:id="rId21"/>
    <p:sldId id="357" r:id="rId22"/>
    <p:sldId id="344" r:id="rId23"/>
    <p:sldId id="345" r:id="rId24"/>
    <p:sldId id="346" r:id="rId25"/>
    <p:sldId id="302" r:id="rId26"/>
    <p:sldId id="303" r:id="rId27"/>
    <p:sldId id="359" r:id="rId28"/>
  </p:sldIdLst>
  <p:sldSz cx="9144000" cy="6858000" type="screen4x3"/>
  <p:notesSz cx="6789738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4F4F"/>
    <a:srgbClr val="60606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8995" autoAdjust="0"/>
    <p:restoredTop sz="94660" autoAdjust="0"/>
  </p:normalViewPr>
  <p:slideViewPr>
    <p:cSldViewPr>
      <p:cViewPr>
        <p:scale>
          <a:sx n="70" d="100"/>
          <a:sy n="70" d="100"/>
        </p:scale>
        <p:origin x="-2381" y="-47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45947" y="0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18AE07-6807-41F2-B239-6B095015CC1D}" type="datetimeFigureOut">
              <a:rPr lang="pt-PT" smtClean="0"/>
              <a:pPr/>
              <a:t>02-10-2013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4538"/>
            <a:ext cx="49641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78974" y="4716661"/>
            <a:ext cx="5431790" cy="4468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45947" y="9431599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42BBC2-DC05-40B6-BC5B-7C168F8EA8F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28" name="Marcador de Posição d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7ECE43E-6422-418E-B577-7BB3BC5863D1}" type="datetime1">
              <a:rPr lang="en-US" smtClean="0"/>
              <a:pPr/>
              <a:t>10/2/2013</a:t>
            </a:fld>
            <a:endParaRPr lang="en-US"/>
          </a:p>
        </p:txBody>
      </p:sp>
      <p:sp>
        <p:nvSpPr>
          <p:cNvPr id="17" name="Marcador de Posição do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Marcador de Posição do Número do Diapositivo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1A50-001B-4EC5-8351-6D3B9AFC436F}" type="datetime1">
              <a:rPr lang="en-US" smtClean="0"/>
              <a:pPr/>
              <a:t>10/2/2013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22D60C4-DE44-42A7-A6AF-8432C2C24CA6}" type="datetime1">
              <a:rPr lang="en-US" smtClean="0"/>
              <a:pPr/>
              <a:t>10/2/2013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9281B-D05E-4CB1-8471-F9D7488C4046}" type="datetime1">
              <a:rPr lang="en-US" smtClean="0"/>
              <a:pPr/>
              <a:t>10/2/2013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Marcador de Posição de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7" name="Rec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2" name="Marcador de Posição d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532BC-4C20-482E-89EE-911DA1886B6B}" type="datetime1">
              <a:rPr lang="en-US" smtClean="0"/>
              <a:pPr/>
              <a:t>10/2/2013</a:t>
            </a:fld>
            <a:endParaRPr lang="en-US"/>
          </a:p>
        </p:txBody>
      </p:sp>
      <p:sp>
        <p:nvSpPr>
          <p:cNvPr id="13" name="Marcador de Posição do Número do Diapositivo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4" name="Marcador de Posição do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Marcador de Posição de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8" name="Marcador de Posição d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AE59CE5-2655-4D11-8D08-A3052B2E57D9}" type="datetime1">
              <a:rPr lang="en-US" smtClean="0"/>
              <a:pPr/>
              <a:t>10/2/2013</a:t>
            </a:fld>
            <a:endParaRPr lang="en-US"/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2" name="Marcador de Posição do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3" name="Marcador de Posição de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0" name="Marcador de Posição d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F973A8C-4F64-494E-9FD9-8461773B49EC}" type="datetime1">
              <a:rPr lang="en-US" smtClean="0"/>
              <a:pPr/>
              <a:t>10/2/2013</a:t>
            </a:fld>
            <a:endParaRPr lang="en-US"/>
          </a:p>
        </p:txBody>
      </p:sp>
      <p:sp>
        <p:nvSpPr>
          <p:cNvPr id="12" name="Marcador de Posição do Número do Diapositivo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4" name="Marcador de Posição do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Marcador de Posição do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15" name="Marcador de Posição do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169D1-16CC-4102-AB97-2F0BA27F91C4}" type="datetime1">
              <a:rPr lang="en-US" smtClean="0"/>
              <a:pPr/>
              <a:t>10/2/2013</a:t>
            </a:fld>
            <a:endParaRPr lang="en-US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DC297-ECA4-456D-AA3B-A69A396EF576}" type="datetime1">
              <a:rPr lang="en-US" smtClean="0"/>
              <a:pPr/>
              <a:t>10/2/2013</a:t>
            </a:fld>
            <a:endParaRPr lang="en-US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1F6C3-E6CE-4148-9368-DA2B48F7EF4C}" type="datetime1">
              <a:rPr lang="en-US" smtClean="0"/>
              <a:pPr/>
              <a:t>10/2/2013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9" name="Marcador de Posição de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8" name="Rec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1" name="Rec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Marcador de Posição d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38DBBB-4935-4A69-8163-25DEAB81A77A}" type="datetime1">
              <a:rPr lang="en-US" smtClean="0"/>
              <a:pPr/>
              <a:t>10/2/2013</a:t>
            </a:fld>
            <a:endParaRPr lang="en-US"/>
          </a:p>
        </p:txBody>
      </p:sp>
      <p:sp>
        <p:nvSpPr>
          <p:cNvPr id="13" name="Marcador de Posição do Número do Diapositivo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4" name="Marcador de Posição do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468FC55-9F00-47C7-98E6-246610BA4A74}" type="datetime1">
              <a:rPr lang="en-US" smtClean="0"/>
              <a:pPr/>
              <a:t>10/2/2013</a:t>
            </a:fld>
            <a:endParaRPr lang="en-US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799" y="2057400"/>
            <a:ext cx="7372149" cy="1357086"/>
          </a:xfrm>
        </p:spPr>
        <p:txBody>
          <a:bodyPr>
            <a:normAutofit/>
          </a:bodyPr>
          <a:lstStyle/>
          <a:p>
            <a:pPr marL="0" indent="17463" algn="ctr"/>
            <a:r>
              <a:rPr lang="pt-PT" sz="2800" b="1" dirty="0" smtClean="0">
                <a:solidFill>
                  <a:schemeClr val="tx1"/>
                </a:solidFill>
              </a:rPr>
              <a:t>Reflexões de política legislativa sobre recuperação de empresas</a:t>
            </a:r>
            <a:endParaRPr lang="pt-PT" sz="2800" b="1" dirty="0">
              <a:solidFill>
                <a:schemeClr val="tx1"/>
              </a:solidFill>
            </a:endParaRPr>
          </a:p>
        </p:txBody>
      </p:sp>
      <p:sp>
        <p:nvSpPr>
          <p:cNvPr id="6" name="Rectângulo 5"/>
          <p:cNvSpPr/>
          <p:nvPr/>
        </p:nvSpPr>
        <p:spPr>
          <a:xfrm>
            <a:off x="0" y="990600"/>
            <a:ext cx="91440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Rectângulo 6"/>
          <p:cNvSpPr/>
          <p:nvPr/>
        </p:nvSpPr>
        <p:spPr>
          <a:xfrm>
            <a:off x="914400" y="1905000"/>
            <a:ext cx="7696200" cy="1676400"/>
          </a:xfrm>
          <a:prstGeom prst="rect">
            <a:avLst/>
          </a:prstGeom>
          <a:noFill/>
          <a:ln w="15875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8" name="Rectângulo 7"/>
          <p:cNvSpPr/>
          <p:nvPr/>
        </p:nvSpPr>
        <p:spPr>
          <a:xfrm>
            <a:off x="685800" y="1905000"/>
            <a:ext cx="235598" cy="16764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ctr"/>
          <a:lstStyle/>
          <a:p>
            <a:pPr algn="ctr"/>
            <a:endParaRPr lang="pt-PT"/>
          </a:p>
        </p:txBody>
      </p:sp>
      <p:sp>
        <p:nvSpPr>
          <p:cNvPr id="11" name="CaixaDeTexto 10"/>
          <p:cNvSpPr txBox="1"/>
          <p:nvPr/>
        </p:nvSpPr>
        <p:spPr>
          <a:xfrm>
            <a:off x="457200" y="6096000"/>
            <a:ext cx="3886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Rui Pinto Duarte</a:t>
            </a:r>
            <a:endParaRPr lang="pt-PT" dirty="0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0" name="Rectângulo 9"/>
          <p:cNvSpPr/>
          <p:nvPr/>
        </p:nvSpPr>
        <p:spPr>
          <a:xfrm rot="10800000" flipV="1">
            <a:off x="6172199" y="6102925"/>
            <a:ext cx="20880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 smtClean="0"/>
              <a:t>Setembro 2013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2400" b="1" dirty="0" smtClean="0">
                <a:solidFill>
                  <a:schemeClr val="tx1"/>
                </a:solidFill>
              </a:rPr>
              <a:t>3.4. Deveres dos administradores das sociedades em dificuldades</a:t>
            </a:r>
            <a:endParaRPr lang="pt-PT" sz="2400" dirty="0">
              <a:solidFill>
                <a:schemeClr val="tx1"/>
              </a:solidFill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quarter" idx="1"/>
          </p:nvPr>
        </p:nvSpPr>
        <p:spPr>
          <a:ln>
            <a:solidFill>
              <a:srgbClr val="FF0000"/>
            </a:solidFill>
          </a:ln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pt-PT" sz="2000" b="1" dirty="0" smtClean="0"/>
              <a:t>       </a:t>
            </a:r>
            <a:r>
              <a:rPr lang="pt-PT" sz="2000" b="1" dirty="0" smtClean="0"/>
              <a:t>Melhor definição de deveres: </a:t>
            </a:r>
            <a:r>
              <a:rPr lang="pt-PT" sz="2000" b="1" dirty="0" smtClean="0"/>
              <a:t>algumas propostas (</a:t>
            </a:r>
            <a:r>
              <a:rPr lang="pt-PT" sz="2000" b="1" dirty="0" err="1" smtClean="0"/>
              <a:t>cont</a:t>
            </a:r>
            <a:r>
              <a:rPr lang="pt-PT" sz="2000" b="1" dirty="0" smtClean="0"/>
              <a:t>.)</a:t>
            </a:r>
          </a:p>
          <a:p>
            <a:pPr algn="just">
              <a:buNone/>
            </a:pPr>
            <a:endParaRPr lang="pt-PT" sz="1900" dirty="0" smtClean="0"/>
          </a:p>
          <a:p>
            <a:pPr marL="536575" indent="-3175" algn="just">
              <a:buNone/>
            </a:pPr>
            <a:r>
              <a:rPr lang="pt-PT" sz="1900" dirty="0" smtClean="0"/>
              <a:t>- As sociedades «de responsabilidade limitada» cujas contas evidenciem a </a:t>
            </a:r>
            <a:r>
              <a:rPr lang="pt-PT" sz="1900" i="1" dirty="0" smtClean="0"/>
              <a:t>perda da totalidade do capital social</a:t>
            </a:r>
            <a:r>
              <a:rPr lang="pt-PT" sz="1900" dirty="0" smtClean="0"/>
              <a:t> (para usar a expressão tradicional, consabidamente incorreta) deveriam ser obrigadas, em alternativa à aprovação de algumas das medidas previstas no n.º 3 do </a:t>
            </a:r>
            <a:r>
              <a:rPr lang="pt-PT" sz="1900" dirty="0" err="1" smtClean="0"/>
              <a:t>art</a:t>
            </a:r>
            <a:r>
              <a:rPr lang="pt-PT" sz="1900" dirty="0" smtClean="0"/>
              <a:t>. 35 do CSC, a aprovar em assembleia geral a justificação da desnecessidade de tais medidas – sob pena de os seus administradores ficarem obrigados a requerer a insolvência ou a recuperação.</a:t>
            </a:r>
          </a:p>
          <a:p>
            <a:pPr marL="536575" indent="-3175" algn="just">
              <a:buNone/>
            </a:pPr>
            <a:endParaRPr lang="pt-PT" sz="1900" dirty="0" smtClean="0"/>
          </a:p>
          <a:p>
            <a:pPr marL="536575" indent="-3175" algn="just">
              <a:buNone/>
            </a:pPr>
            <a:r>
              <a:rPr lang="pt-PT" sz="1900" dirty="0" smtClean="0"/>
              <a:t>- Isto implicaria alterar o </a:t>
            </a:r>
            <a:r>
              <a:rPr lang="pt-PT" sz="1900" dirty="0" err="1" smtClean="0"/>
              <a:t>art</a:t>
            </a:r>
            <a:r>
              <a:rPr lang="pt-PT" sz="1900" dirty="0" smtClean="0"/>
              <a:t>. 3.º do CIRE na parte em que o mesmo estabelece que «as pessoas coletivas e os patrimónios autónomos por cujas dívidas nenhuma pessoa singular responda pessoal e ilimitadamente, por forma direta ou indireta, são também considerados insolventes quando o seu passivo seja </a:t>
            </a:r>
            <a:r>
              <a:rPr lang="pt-PT" sz="1900" i="1" dirty="0" smtClean="0"/>
              <a:t>manifestamente</a:t>
            </a:r>
            <a:r>
              <a:rPr lang="pt-PT" sz="1900" dirty="0" smtClean="0"/>
              <a:t> superior ao ativo».</a:t>
            </a:r>
          </a:p>
          <a:p>
            <a:endParaRPr lang="pt-P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685800" y="1752601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pt-PT" b="1" dirty="0" smtClean="0"/>
          </a:p>
          <a:p>
            <a:endParaRPr lang="pt-PT" dirty="0"/>
          </a:p>
        </p:txBody>
      </p:sp>
      <p:sp>
        <p:nvSpPr>
          <p:cNvPr id="10" name="Marcador de Posição de Conteúdo 2"/>
          <p:cNvSpPr txBox="1">
            <a:spLocks/>
          </p:cNvSpPr>
          <p:nvPr/>
        </p:nvSpPr>
        <p:spPr>
          <a:xfrm>
            <a:off x="457200" y="2286000"/>
            <a:ext cx="8229600" cy="3733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algn="just"/>
            <a:endParaRPr lang="pt-PT" sz="1600" dirty="0"/>
          </a:p>
        </p:txBody>
      </p:sp>
      <p:sp>
        <p:nvSpPr>
          <p:cNvPr id="13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PT" sz="2700" b="1" dirty="0" smtClean="0">
                <a:solidFill>
                  <a:schemeClr val="tx1"/>
                </a:solidFill>
              </a:rPr>
              <a:t>4.1. Papel dos administradores judiciais nos processos de recuperação </a:t>
            </a:r>
            <a:r>
              <a:rPr lang="pt-PT" sz="2400" dirty="0" smtClean="0"/>
              <a:t/>
            </a:r>
            <a:br>
              <a:rPr lang="pt-PT" sz="2400" dirty="0" smtClean="0"/>
            </a:br>
            <a:endParaRPr lang="pt-PT" sz="2400" b="1" dirty="0"/>
          </a:p>
        </p:txBody>
      </p:sp>
      <p:sp>
        <p:nvSpPr>
          <p:cNvPr id="12" name="Marcador de Posição do Número do Diapositivo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Marcador de Posição de Conteúdo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PT" sz="1800" dirty="0" smtClean="0"/>
          </a:p>
          <a:p>
            <a:pPr>
              <a:buNone/>
            </a:pPr>
            <a:r>
              <a:rPr lang="pt-PT" sz="1800" b="1" dirty="0" smtClean="0"/>
              <a:t>Pontos de partida:</a:t>
            </a:r>
          </a:p>
          <a:p>
            <a:pPr>
              <a:buNone/>
            </a:pPr>
            <a:endParaRPr lang="pt-PT" sz="1800" dirty="0" smtClean="0"/>
          </a:p>
          <a:p>
            <a:pPr marL="536575" indent="-3175" algn="just">
              <a:buNone/>
            </a:pPr>
            <a:r>
              <a:rPr lang="pt-PT" sz="1800" dirty="0" smtClean="0"/>
              <a:t>- A cessação abrupta de funções pelos gestores de empresas em dificuldades agrava a situação dessas empresas.</a:t>
            </a:r>
          </a:p>
          <a:p>
            <a:pPr marL="536575" indent="-3175">
              <a:buNone/>
            </a:pPr>
            <a:endParaRPr lang="pt-PT" sz="1800" dirty="0" smtClean="0"/>
          </a:p>
          <a:p>
            <a:pPr marL="536575" indent="-3175" algn="just">
              <a:buNone/>
            </a:pPr>
            <a:r>
              <a:rPr lang="pt-PT" sz="1800" dirty="0" smtClean="0"/>
              <a:t>- Não se justifica confiar a gestão das empresas a administradores judiciais antes de estarem esgotadas as possibilidades de entendimento entre elas e os seus credores.</a:t>
            </a:r>
          </a:p>
          <a:p>
            <a:endParaRPr lang="pt-P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2400" b="1" dirty="0" smtClean="0">
                <a:solidFill>
                  <a:schemeClr val="tx1"/>
                </a:solidFill>
              </a:rPr>
              <a:t>4.2. Papel dos administradores judiciais nos processos de recuperação: regras vigentes</a:t>
            </a:r>
            <a:endParaRPr lang="pt-PT" sz="2400" dirty="0">
              <a:solidFill>
                <a:schemeClr val="tx1"/>
              </a:solidFill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PT" sz="1800" dirty="0" smtClean="0"/>
          </a:p>
          <a:p>
            <a:pPr algn="just">
              <a:buNone/>
            </a:pPr>
            <a:r>
              <a:rPr lang="pt-PT" sz="1800" b="1" dirty="0" smtClean="0"/>
              <a:t>Lembrando…</a:t>
            </a:r>
          </a:p>
          <a:p>
            <a:pPr algn="just">
              <a:buNone/>
            </a:pPr>
            <a:endParaRPr lang="pt-PT" sz="1800" dirty="0" smtClean="0"/>
          </a:p>
          <a:p>
            <a:pPr marL="536575" indent="-3175" algn="just">
              <a:buNone/>
            </a:pPr>
            <a:r>
              <a:rPr lang="pt-PT" sz="1800" dirty="0" smtClean="0"/>
              <a:t>- No que toca ao PER, o </a:t>
            </a:r>
            <a:r>
              <a:rPr lang="pt-PT" sz="1800" dirty="0" err="1" smtClean="0"/>
              <a:t>art</a:t>
            </a:r>
            <a:r>
              <a:rPr lang="pt-PT" sz="1800" dirty="0" smtClean="0"/>
              <a:t>. 17-C, n.º 3, do CIRE estabelece que logo que o devedor desencadeia o processo, comunicando ao tribunal que pretende dar início a negociações conducentes à sua recuperação, o juiz deve nomear administrador judicial provisório, aplicando-se o disposto nos </a:t>
            </a:r>
            <a:r>
              <a:rPr lang="pt-PT" sz="1800" dirty="0" err="1" smtClean="0"/>
              <a:t>arts</a:t>
            </a:r>
            <a:r>
              <a:rPr lang="pt-PT" sz="1800" dirty="0" smtClean="0"/>
              <a:t>. 32 a 34, com as necessárias adaptações. </a:t>
            </a:r>
            <a:endParaRPr lang="pt-PT" sz="1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2400" b="1" dirty="0" smtClean="0">
                <a:solidFill>
                  <a:schemeClr val="tx1"/>
                </a:solidFill>
              </a:rPr>
              <a:t>4.3. Papel dos administradores judiciais nos processos de recuperação: regras vigentes</a:t>
            </a:r>
            <a:endParaRPr lang="pt-PT" sz="2400" dirty="0">
              <a:solidFill>
                <a:schemeClr val="tx1"/>
              </a:solidFill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t-PT" sz="3200" b="1" dirty="0" smtClean="0"/>
              <a:t>Lembrando…</a:t>
            </a:r>
          </a:p>
          <a:p>
            <a:pPr>
              <a:buNone/>
            </a:pPr>
            <a:endParaRPr lang="pt-PT" dirty="0" smtClean="0"/>
          </a:p>
          <a:p>
            <a:pPr>
              <a:buNone/>
            </a:pPr>
            <a:r>
              <a:rPr lang="pt-PT" dirty="0" err="1" smtClean="0"/>
              <a:t>Art</a:t>
            </a:r>
            <a:r>
              <a:rPr lang="pt-PT" dirty="0" smtClean="0"/>
              <a:t>. 33 </a:t>
            </a:r>
            <a:r>
              <a:rPr lang="pt-PT" sz="3200" dirty="0" smtClean="0"/>
              <a:t>do CIRE</a:t>
            </a:r>
            <a:r>
              <a:rPr lang="pt-PT" dirty="0" smtClean="0"/>
              <a:t> </a:t>
            </a:r>
          </a:p>
          <a:p>
            <a:pPr marL="536575" indent="-3175" algn="just">
              <a:buNone/>
            </a:pPr>
            <a:r>
              <a:rPr lang="pt-PT" dirty="0" smtClean="0"/>
              <a:t>1 - O administrador judicial provisório a quem forem atribuídos poderes exclusivos de administração do património do devedor deve providenciar pela manutenção e preservação desse património, e pela continuidade da exploração da empresa, salvo se considerar que a suspensão da atividade é mais vantajosa para os interesses dos credores e tal medida for autorizada pelo juiz.</a:t>
            </a:r>
          </a:p>
          <a:p>
            <a:pPr marL="536575" indent="-3175" algn="just">
              <a:buNone/>
            </a:pPr>
            <a:r>
              <a:rPr lang="pt-PT" dirty="0" smtClean="0"/>
              <a:t>2 - O juiz fixa os deveres e as competências do administrador judicial provisório encarregado apenas de assistir o devedor na administração do seu património, devendo:</a:t>
            </a:r>
          </a:p>
          <a:p>
            <a:pPr marL="722313" indent="-3175" algn="just">
              <a:buNone/>
            </a:pPr>
            <a:r>
              <a:rPr lang="pt-PT" dirty="0" smtClean="0"/>
              <a:t>a) Especificar os atos que não podem ser praticados pelo devedor sem a aprovação do administrador judicial provisório; ou</a:t>
            </a:r>
          </a:p>
          <a:p>
            <a:pPr marL="722313" indent="-3175" algn="just">
              <a:buNone/>
            </a:pPr>
            <a:r>
              <a:rPr lang="pt-PT" dirty="0" smtClean="0"/>
              <a:t>b) Indicar serem eles genericamente todos os que envolvam a alienação ou a oneração de quaisquer bens ou a assunção de novas responsabilidades que não sejam indispensáveis à gestão corrente da empresa.</a:t>
            </a:r>
          </a:p>
          <a:p>
            <a:endParaRPr lang="pt-P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2400" b="1" dirty="0" smtClean="0">
                <a:solidFill>
                  <a:schemeClr val="tx1"/>
                </a:solidFill>
              </a:rPr>
              <a:t>4.4. Papel dos administradores judiciais nos processos de recuperação : regras vigentes</a:t>
            </a:r>
            <a:endParaRPr lang="pt-PT" sz="2400" dirty="0">
              <a:solidFill>
                <a:schemeClr val="tx1"/>
              </a:solidFill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t-PT" sz="2400" b="1" dirty="0" smtClean="0"/>
              <a:t>Lembrando…</a:t>
            </a:r>
          </a:p>
          <a:p>
            <a:pPr>
              <a:buNone/>
            </a:pPr>
            <a:endParaRPr lang="pt-PT" sz="2100" dirty="0" smtClean="0"/>
          </a:p>
          <a:p>
            <a:pPr>
              <a:buNone/>
            </a:pPr>
            <a:r>
              <a:rPr lang="pt-PT" sz="2100" dirty="0" err="1" smtClean="0"/>
              <a:t>Art</a:t>
            </a:r>
            <a:r>
              <a:rPr lang="pt-PT" sz="2100" dirty="0" smtClean="0"/>
              <a:t>. 17-E do CIRE</a:t>
            </a:r>
          </a:p>
          <a:p>
            <a:pPr marL="536575" indent="-3175">
              <a:buNone/>
            </a:pPr>
            <a:r>
              <a:rPr lang="pt-PT" sz="2100" dirty="0" smtClean="0"/>
              <a:t>1  - (…)</a:t>
            </a:r>
          </a:p>
          <a:p>
            <a:pPr marL="536575" indent="-3175" algn="just">
              <a:buNone/>
            </a:pPr>
            <a:r>
              <a:rPr lang="pt-PT" sz="2100" dirty="0" smtClean="0"/>
              <a:t>2 - Caso o juiz nomeie administrador judicial provisório nos termos da alínea a) do n.º 3 do artigo 17.º-C, o devedor fica impedido de praticar atos de especial relevo, tal como definidos no artigo 161.º, sem que previamente obtenha autorização para a realização da operação pretendida por parte do administrador judicial provisório.</a:t>
            </a:r>
          </a:p>
          <a:p>
            <a:pPr marL="536575" indent="-3175" algn="just">
              <a:buNone/>
            </a:pPr>
            <a:r>
              <a:rPr lang="pt-PT" sz="2100" dirty="0" smtClean="0"/>
              <a:t>3 - A autorização a que se refere o número anterior deve ser requerida por escrito pelo devedor ao administrador judicial provisório e concedida pela mesma forma.</a:t>
            </a:r>
          </a:p>
          <a:p>
            <a:pPr marL="536575" indent="-3175" algn="just">
              <a:buNone/>
            </a:pPr>
            <a:r>
              <a:rPr lang="pt-PT" sz="2100" dirty="0" smtClean="0"/>
              <a:t>4 - Entre a comunicação do devedor ao administrador judicial provisório e a receção da resposta ao peticionado previstas no número anterior não podem mediar mais de cinco dias, devendo, sempre que possível, recorrer-se a comunicações eletrónicas.</a:t>
            </a:r>
          </a:p>
          <a:p>
            <a:pPr marL="536575" indent="-3175" algn="just">
              <a:buNone/>
            </a:pPr>
            <a:r>
              <a:rPr lang="pt-PT" sz="2100" dirty="0" smtClean="0"/>
              <a:t>5 - A falta de resposta do administrador judicial provisório ao pedido formulado pelo devedor corresponde a declaração de recusa de autorização para a realização do negócio pretendido.</a:t>
            </a:r>
          </a:p>
          <a:p>
            <a:endParaRPr lang="pt-P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2400" b="1" dirty="0" smtClean="0">
                <a:solidFill>
                  <a:schemeClr val="tx1"/>
                </a:solidFill>
              </a:rPr>
              <a:t>4.5. Papel dos administradores judiciais nos processos de recuperação: regras vigentes</a:t>
            </a:r>
            <a:endParaRPr lang="pt-PT" sz="2400" dirty="0">
              <a:solidFill>
                <a:schemeClr val="tx1"/>
              </a:solidFill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PT" sz="1200" b="1" dirty="0" smtClean="0"/>
              <a:t>Lembrando…</a:t>
            </a:r>
          </a:p>
          <a:p>
            <a:pPr>
              <a:buNone/>
            </a:pPr>
            <a:r>
              <a:rPr lang="pt-PT" sz="1100" dirty="0" err="1" smtClean="0"/>
              <a:t>Art</a:t>
            </a:r>
            <a:r>
              <a:rPr lang="pt-PT" sz="1100" dirty="0" smtClean="0"/>
              <a:t>. 161 do CIRE:</a:t>
            </a:r>
          </a:p>
          <a:p>
            <a:pPr marL="536575" indent="-3175">
              <a:buNone/>
            </a:pPr>
            <a:r>
              <a:rPr lang="pt-PT" sz="800" dirty="0" smtClean="0"/>
              <a:t> 1 – (…)</a:t>
            </a:r>
          </a:p>
          <a:p>
            <a:pPr marL="536575" indent="-3175">
              <a:buNone/>
            </a:pPr>
            <a:r>
              <a:rPr lang="pt-PT" sz="1200" dirty="0" smtClean="0"/>
              <a:t>2 - Na qualificação de um ato como de especial relevo atende-se aos riscos envolvidos e às suas repercussões sobre a tramitação ulterior do processo, às perspetivas de satisfação dos credores da insolvência e à suscetibilidade de recuperação da empresa.</a:t>
            </a:r>
          </a:p>
          <a:p>
            <a:pPr marL="536575" indent="-3175">
              <a:buNone/>
            </a:pPr>
            <a:r>
              <a:rPr lang="pt-PT" sz="1200" dirty="0" smtClean="0"/>
              <a:t>3 - Constituem, designadamente, atos de especial relevo:</a:t>
            </a:r>
          </a:p>
          <a:p>
            <a:pPr marL="722313" indent="-3175">
              <a:buNone/>
            </a:pPr>
            <a:r>
              <a:rPr lang="pt-PT" sz="1200" dirty="0" smtClean="0"/>
              <a:t>a) A venda da empresa, de estabelecimentos ou da totalidade das existências;</a:t>
            </a:r>
          </a:p>
          <a:p>
            <a:pPr marL="722313" indent="-3175">
              <a:buNone/>
            </a:pPr>
            <a:r>
              <a:rPr lang="pt-PT" sz="1200" dirty="0" smtClean="0"/>
              <a:t>b) A alienação de bens necessários à continuação da exploração da empresa, anteriormente ao respetivo encerramento;</a:t>
            </a:r>
          </a:p>
          <a:p>
            <a:pPr marL="722313" indent="-3175">
              <a:buNone/>
            </a:pPr>
            <a:r>
              <a:rPr lang="pt-PT" sz="1200" dirty="0" smtClean="0"/>
              <a:t>c) A alienação de participações noutras sociedades destinadas a garantir o estabelecimento com estas de uma relação duradoura;</a:t>
            </a:r>
          </a:p>
          <a:p>
            <a:pPr marL="722313" indent="-3175">
              <a:buNone/>
            </a:pPr>
            <a:r>
              <a:rPr lang="pt-PT" sz="1200" dirty="0" smtClean="0"/>
              <a:t>d) A aquisição de imóveis;</a:t>
            </a:r>
          </a:p>
          <a:p>
            <a:pPr marL="722313" indent="-3175">
              <a:buNone/>
            </a:pPr>
            <a:r>
              <a:rPr lang="pt-PT" sz="1200" dirty="0" smtClean="0"/>
              <a:t>e) A celebração de novos contratos de execução duradoura;</a:t>
            </a:r>
          </a:p>
          <a:p>
            <a:pPr marL="722313" indent="-3175">
              <a:buNone/>
            </a:pPr>
            <a:r>
              <a:rPr lang="pt-PT" sz="1200" dirty="0" smtClean="0"/>
              <a:t>f) A assunção de obrigações de terceiros e a constituição de garantias;</a:t>
            </a:r>
          </a:p>
          <a:p>
            <a:pPr marL="722313" indent="-3175">
              <a:buNone/>
            </a:pPr>
            <a:r>
              <a:rPr lang="pt-PT" sz="1200" dirty="0" smtClean="0"/>
              <a:t>g) A alienação de qualquer bem da empresa por preço igual ou superior a € 10 000 e que represente, pelo menos, 10% do valor da massa insolvente, tal como existente à data da declaração da insolvência, salvo se se tratar de bens do ativo circulante ou for fácil a sua substituição por outro da mesma natureza.</a:t>
            </a:r>
          </a:p>
          <a:p>
            <a:pPr marL="536575" indent="-3175">
              <a:buNone/>
            </a:pPr>
            <a:r>
              <a:rPr lang="pt-PT" sz="800" dirty="0" smtClean="0"/>
              <a:t>4 – (…) </a:t>
            </a:r>
          </a:p>
          <a:p>
            <a:pPr marL="536575" indent="-3175">
              <a:buNone/>
            </a:pPr>
            <a:r>
              <a:rPr lang="pt-PT" sz="800" dirty="0" smtClean="0"/>
              <a:t>5 – (…)</a:t>
            </a:r>
            <a:endParaRPr lang="pt-PT" sz="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2400" b="1" dirty="0" smtClean="0">
                <a:solidFill>
                  <a:schemeClr val="tx1"/>
                </a:solidFill>
              </a:rPr>
              <a:t>4.6. Papel dos administradores judiciais nos processos de recuperação: </a:t>
            </a:r>
            <a:r>
              <a:rPr lang="pt-PT" sz="2400" b="1" i="1" dirty="0" smtClean="0">
                <a:solidFill>
                  <a:schemeClr val="tx1"/>
                </a:solidFill>
              </a:rPr>
              <a:t>propostas</a:t>
            </a:r>
            <a:endParaRPr lang="pt-PT" sz="2400" i="1" dirty="0">
              <a:solidFill>
                <a:schemeClr val="tx1"/>
              </a:solidFill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361950" indent="-3175" algn="just">
              <a:buNone/>
            </a:pPr>
            <a:r>
              <a:rPr lang="pt-PT" sz="2100" b="1" dirty="0" smtClean="0"/>
              <a:t>Ideia base</a:t>
            </a:r>
          </a:p>
          <a:p>
            <a:pPr marL="361950" indent="-3175" algn="just">
              <a:buNone/>
            </a:pPr>
            <a:r>
              <a:rPr lang="pt-PT" sz="2100" dirty="0" smtClean="0"/>
              <a:t>- Os administradores judiciais provisórios, em ambiente de PER, deveriam ser essencialmente fiscais – não administradores (posição que, a ser adotada, acarretaria, naturalmente, a alteração do nome dos agentes em causa).</a:t>
            </a:r>
          </a:p>
          <a:p>
            <a:pPr marL="361950" indent="-3175" algn="just">
              <a:buNone/>
            </a:pPr>
            <a:r>
              <a:rPr lang="pt-PT" sz="2100" b="1" dirty="0" smtClean="0"/>
              <a:t>Propostas</a:t>
            </a:r>
          </a:p>
          <a:p>
            <a:pPr marL="361950" indent="-3175" algn="just">
              <a:buNone/>
            </a:pPr>
            <a:r>
              <a:rPr lang="pt-PT" sz="2100" dirty="0" smtClean="0"/>
              <a:t>- Fim à aplicação no ambiente de recuperação da alínea b) do n.º 2 do </a:t>
            </a:r>
            <a:r>
              <a:rPr lang="pt-PT" sz="2100" dirty="0" err="1" smtClean="0"/>
              <a:t>art</a:t>
            </a:r>
            <a:r>
              <a:rPr lang="pt-PT" sz="2100" dirty="0" smtClean="0"/>
              <a:t>. 33 do CIRE (necessidade de aprovação pelo administrador judicial provisório dos atos que «envolvam a alienação ou a oneração de quaisquer bens ou a assunção de novas responsabilidades que não sejam indispensáveis à gestão corrente da empresa»).</a:t>
            </a:r>
          </a:p>
          <a:p>
            <a:pPr marL="361950" indent="-3175" algn="just">
              <a:buNone/>
            </a:pPr>
            <a:r>
              <a:rPr lang="pt-PT" sz="2100" dirty="0" smtClean="0"/>
              <a:t>- Redução da lista de atos de especial relevo que as empresas ficam impedidas de praticar (de modo a não retirar o essencial da capacidade de gestão aos administradores da empresa). </a:t>
            </a:r>
          </a:p>
          <a:p>
            <a:endParaRPr lang="pt-P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PT" sz="2700" b="1" dirty="0" smtClean="0">
                <a:solidFill>
                  <a:schemeClr val="tx1"/>
                </a:solidFill>
              </a:rPr>
              <a:t>5.1. Previsibilidade dos resultados finais dos processos de recuperação e de insolvência – os privilégios creditórios (1)</a:t>
            </a:r>
            <a:r>
              <a:rPr lang="pt-PT" sz="2400" dirty="0" smtClean="0"/>
              <a:t/>
            </a:r>
            <a:br>
              <a:rPr lang="pt-PT" sz="2400" dirty="0" smtClean="0"/>
            </a:br>
            <a:endParaRPr lang="pt-PT" sz="2400" b="1" dirty="0"/>
          </a:p>
        </p:txBody>
      </p:sp>
      <p:sp>
        <p:nvSpPr>
          <p:cNvPr id="11" name="Marcador de Posição do Número do Diapositivo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t-PT" sz="2000" dirty="0" smtClean="0"/>
          </a:p>
          <a:p>
            <a:pPr>
              <a:buNone/>
            </a:pPr>
            <a:endParaRPr lang="pt-PT" sz="2000" dirty="0" smtClean="0"/>
          </a:p>
          <a:p>
            <a:endParaRPr lang="pt-PT" sz="2000" dirty="0" smtClean="0"/>
          </a:p>
          <a:p>
            <a:pPr>
              <a:buNone/>
            </a:pPr>
            <a:endParaRPr lang="pt-PT" sz="2000" dirty="0" smtClean="0"/>
          </a:p>
        </p:txBody>
      </p:sp>
      <p:sp>
        <p:nvSpPr>
          <p:cNvPr id="12" name="Marcador de Posição de Conteúdo 2"/>
          <p:cNvSpPr txBox="1">
            <a:spLocks/>
          </p:cNvSpPr>
          <p:nvPr/>
        </p:nvSpPr>
        <p:spPr>
          <a:xfrm>
            <a:off x="609600" y="2819400"/>
            <a:ext cx="8229600" cy="3276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pt-PT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pt-PT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pt-PT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Marcador de Posição de Conteúdo 2"/>
          <p:cNvSpPr txBox="1">
            <a:spLocks/>
          </p:cNvSpPr>
          <p:nvPr/>
        </p:nvSpPr>
        <p:spPr>
          <a:xfrm>
            <a:off x="762000" y="2971800"/>
            <a:ext cx="8229600" cy="3276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pt-PT" sz="2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pt-PT" sz="2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pt-PT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Marcador de Posição de Conteúdo 2"/>
          <p:cNvSpPr txBox="1">
            <a:spLocks/>
          </p:cNvSpPr>
          <p:nvPr/>
        </p:nvSpPr>
        <p:spPr>
          <a:xfrm>
            <a:off x="914400" y="3124200"/>
            <a:ext cx="8229600" cy="3276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pt-PT" sz="2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pt-PT" sz="2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pt-PT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ectângulo 8"/>
          <p:cNvSpPr/>
          <p:nvPr/>
        </p:nvSpPr>
        <p:spPr>
          <a:xfrm>
            <a:off x="762000" y="1752600"/>
            <a:ext cx="7543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dirty="0" smtClean="0"/>
              <a:t>O quadro atual (exemplos)</a:t>
            </a:r>
          </a:p>
          <a:p>
            <a:endParaRPr lang="pt-PT" dirty="0" smtClean="0"/>
          </a:p>
          <a:p>
            <a:endParaRPr lang="pt-PT" dirty="0" smtClean="0"/>
          </a:p>
          <a:p>
            <a:pPr marL="533400" algn="just"/>
            <a:r>
              <a:rPr lang="pt-PT" dirty="0" smtClean="0"/>
              <a:t> - O privilégio mobiliário geral que garante os créditos emergentes de contrato de trabalho, ou da sua violação (</a:t>
            </a:r>
            <a:r>
              <a:rPr lang="pt-PT" dirty="0" err="1" smtClean="0"/>
              <a:t>art</a:t>
            </a:r>
            <a:r>
              <a:rPr lang="pt-PT" dirty="0" smtClean="0"/>
              <a:t>. 333, n.º 1, alínea a), do Código do Trabalho);</a:t>
            </a:r>
          </a:p>
          <a:p>
            <a:pPr marL="533400" algn="just"/>
            <a:r>
              <a:rPr lang="pt-PT" dirty="0" smtClean="0"/>
              <a:t>- O privilégio imobiliário especial incidente sobre o imóvel do empregador no qual os trabalhadores prestam a sua atividade, para garantia dos créditos emergentes de contrato de trabalho, ou da sua violação (</a:t>
            </a:r>
            <a:r>
              <a:rPr lang="pt-PT" dirty="0" err="1" smtClean="0"/>
              <a:t>art</a:t>
            </a:r>
            <a:r>
              <a:rPr lang="pt-PT" dirty="0" smtClean="0"/>
              <a:t>. 333, n.º 1, alínea b), do Código do Trabalho)</a:t>
            </a:r>
          </a:p>
          <a:p>
            <a:pPr marL="533400" algn="just"/>
            <a:r>
              <a:rPr lang="pt-PT" dirty="0" smtClean="0"/>
              <a:t>- Os privilégios mobiliários gerais que garantem os créditos por IRS e IRC (na redação dos respetivos códigos resultante do </a:t>
            </a:r>
            <a:r>
              <a:rPr lang="pt-PT" dirty="0" err="1" smtClean="0"/>
              <a:t>Dec.-Lei</a:t>
            </a:r>
            <a:r>
              <a:rPr lang="pt-PT" dirty="0" smtClean="0"/>
              <a:t> 198/01, de 3 de julho, e do </a:t>
            </a:r>
            <a:r>
              <a:rPr lang="pt-PT" dirty="0" err="1" smtClean="0"/>
              <a:t>Dec.-Lei</a:t>
            </a:r>
            <a:r>
              <a:rPr lang="pt-PT" dirty="0" smtClean="0"/>
              <a:t> 159/2009, de 13 de julho, respetivos </a:t>
            </a:r>
            <a:r>
              <a:rPr lang="pt-PT" dirty="0" err="1" smtClean="0"/>
              <a:t>arts</a:t>
            </a:r>
            <a:r>
              <a:rPr lang="pt-PT" dirty="0" smtClean="0"/>
              <a:t>. 111 e 116);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2400" b="1" dirty="0" smtClean="0">
                <a:solidFill>
                  <a:schemeClr val="tx1"/>
                </a:solidFill>
              </a:rPr>
              <a:t>5.2. Previsibilidade dos resultados finais dos processos de recuperação e de insolvência – os privilégios creditórios (2)</a:t>
            </a:r>
            <a:endParaRPr lang="pt-PT" sz="2400" dirty="0">
              <a:solidFill>
                <a:schemeClr val="tx1"/>
              </a:solidFill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536575" indent="-3175" algn="just">
              <a:buNone/>
            </a:pPr>
            <a:r>
              <a:rPr lang="pt-PT" sz="2100" b="1" dirty="0" smtClean="0"/>
              <a:t>O quadro atual (exemplos) (</a:t>
            </a:r>
            <a:r>
              <a:rPr lang="pt-PT" sz="2100" b="1" dirty="0" err="1" smtClean="0"/>
              <a:t>cont</a:t>
            </a:r>
            <a:r>
              <a:rPr lang="pt-PT" sz="2100" b="1" dirty="0" smtClean="0"/>
              <a:t>.)</a:t>
            </a:r>
          </a:p>
          <a:p>
            <a:pPr marL="536575" indent="-3175" algn="just">
              <a:buNone/>
            </a:pPr>
            <a:endParaRPr lang="pt-PT" sz="3200" dirty="0" smtClean="0"/>
          </a:p>
          <a:p>
            <a:pPr marL="536575" indent="-3175" algn="just">
              <a:buNone/>
            </a:pPr>
            <a:r>
              <a:rPr lang="pt-PT" sz="2600" dirty="0" smtClean="0"/>
              <a:t>- O privilégio mobiliário geral que garante as contribuições para a segurança social (</a:t>
            </a:r>
            <a:r>
              <a:rPr lang="pt-PT" sz="2600" dirty="0" err="1" smtClean="0"/>
              <a:t>art</a:t>
            </a:r>
            <a:r>
              <a:rPr lang="pt-PT" sz="2600" dirty="0" smtClean="0"/>
              <a:t>. 204 do Código dos Regimes Contributivos do Sistema Previdencial de Segurança Social);</a:t>
            </a:r>
          </a:p>
          <a:p>
            <a:pPr marL="536575" indent="-3175" algn="just">
              <a:buNone/>
            </a:pPr>
            <a:r>
              <a:rPr lang="pt-PT" sz="2600" dirty="0" smtClean="0"/>
              <a:t>- O privilégio mobiliário geral que garante os créditos do credor a requerimento do qual a insolvência seja declarada, relativamente a um quarto do seu montante, num máximo correspondente a 500 unidades de conta (</a:t>
            </a:r>
            <a:r>
              <a:rPr lang="pt-PT" sz="2600" dirty="0" err="1" smtClean="0"/>
              <a:t>art</a:t>
            </a:r>
            <a:r>
              <a:rPr lang="pt-PT" sz="2600" dirty="0" smtClean="0"/>
              <a:t>.  98, n.º 1, do CIRE);</a:t>
            </a:r>
          </a:p>
          <a:p>
            <a:pPr marL="536575" indent="-3175" algn="just">
              <a:buNone/>
            </a:pPr>
            <a:r>
              <a:rPr lang="pt-PT" sz="2600" dirty="0" smtClean="0"/>
              <a:t>- O privilégio mobiliário geral que garante os créditos dos credores que no decurso de processos de revitalização financiem a atividade do devedor (</a:t>
            </a:r>
            <a:r>
              <a:rPr lang="pt-PT" sz="2600" dirty="0" err="1" smtClean="0"/>
              <a:t>art</a:t>
            </a:r>
            <a:r>
              <a:rPr lang="pt-PT" sz="2600" dirty="0" smtClean="0"/>
              <a:t>. 17-H do CIRE, na redação da Lei 16/2012, de 20 de abril);</a:t>
            </a:r>
          </a:p>
          <a:p>
            <a:pPr>
              <a:buFontTx/>
              <a:buChar char="-"/>
            </a:pPr>
            <a:endParaRPr lang="pt-PT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2400" b="1" dirty="0" smtClean="0">
                <a:solidFill>
                  <a:schemeClr val="tx1"/>
                </a:solidFill>
              </a:rPr>
              <a:t>5.2. Previsibilidade dos resultados finais dos processos de recuperação e de insolvência – os privilégios creditórios (3)</a:t>
            </a:r>
            <a:endParaRPr lang="pt-PT" sz="2400" dirty="0">
              <a:solidFill>
                <a:schemeClr val="tx1"/>
              </a:solidFill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36575" indent="-3175" algn="just">
              <a:buNone/>
            </a:pPr>
            <a:r>
              <a:rPr lang="pt-PT" sz="1900" b="1" dirty="0" smtClean="0"/>
              <a:t>O quadro atual (exemplos) </a:t>
            </a:r>
            <a:r>
              <a:rPr lang="pt-PT" sz="1800" b="1" dirty="0" smtClean="0"/>
              <a:t>(</a:t>
            </a:r>
            <a:r>
              <a:rPr lang="pt-PT" sz="1800" b="1" dirty="0" err="1" smtClean="0"/>
              <a:t>cont</a:t>
            </a:r>
            <a:r>
              <a:rPr lang="pt-PT" sz="1800" b="1" dirty="0" smtClean="0"/>
              <a:t>.)</a:t>
            </a:r>
          </a:p>
          <a:p>
            <a:pPr marL="536575" indent="-3175" algn="just">
              <a:buNone/>
            </a:pPr>
            <a:endParaRPr lang="pt-PT" sz="2100" dirty="0" smtClean="0"/>
          </a:p>
          <a:p>
            <a:pPr marL="536575" indent="-3175" algn="just">
              <a:buNone/>
            </a:pPr>
            <a:r>
              <a:rPr lang="pt-PT" sz="2100" dirty="0" smtClean="0"/>
              <a:t>- O privilégio imobiliário especial incidente sobre imóveis relativamente aos quais tenham sido feitas, diretamente no interesse comum dos credores, despesas de justiça, com vista à conservação, execução ou liquidação dos mesmos, para garantia dos créditos nascidos dessas despesas (</a:t>
            </a:r>
            <a:r>
              <a:rPr lang="pt-PT" sz="2100" dirty="0" err="1" smtClean="0"/>
              <a:t>art</a:t>
            </a:r>
            <a:r>
              <a:rPr lang="pt-PT" sz="2100" dirty="0" smtClean="0"/>
              <a:t>. 743 do CC);</a:t>
            </a:r>
          </a:p>
          <a:p>
            <a:pPr marL="536575" indent="-3175" algn="just">
              <a:buNone/>
            </a:pPr>
            <a:r>
              <a:rPr lang="pt-PT" sz="2100" dirty="0" smtClean="0"/>
              <a:t>- O privilégio imobiliário especial incidente sobre prédios sujeitos a IMI, para garantia dos créditos desse imposto inscritos para cobrança no ano corrente na data da penhora e nos dois anos anteriores (</a:t>
            </a:r>
            <a:r>
              <a:rPr lang="pt-PT" sz="2100" dirty="0" err="1" smtClean="0"/>
              <a:t>art</a:t>
            </a:r>
            <a:r>
              <a:rPr lang="pt-PT" sz="2100" dirty="0" smtClean="0"/>
              <a:t>. 744, n.º 1, do CC e </a:t>
            </a:r>
            <a:r>
              <a:rPr lang="pt-PT" sz="2100" dirty="0" err="1" smtClean="0"/>
              <a:t>art</a:t>
            </a:r>
            <a:r>
              <a:rPr lang="pt-PT" sz="2100" dirty="0" smtClean="0"/>
              <a:t>. 122, n.º 1, do CIMI);</a:t>
            </a:r>
          </a:p>
          <a:p>
            <a:pPr marL="536575" indent="-3175" algn="just">
              <a:buNone/>
            </a:pPr>
            <a:r>
              <a:rPr lang="pt-PT" sz="2100" dirty="0" smtClean="0"/>
              <a:t>- O privilégio imobiliário especial incidente sobre bens cuja transmissão esteja sujeita a IMT (</a:t>
            </a:r>
            <a:r>
              <a:rPr lang="pt-PT" sz="2100" dirty="0" err="1" smtClean="0"/>
              <a:t>art</a:t>
            </a:r>
            <a:r>
              <a:rPr lang="pt-PT" sz="2100" dirty="0" smtClean="0"/>
              <a:t>. 744, n.º 2, do CC e </a:t>
            </a:r>
            <a:r>
              <a:rPr lang="pt-PT" sz="2100" dirty="0" err="1" smtClean="0"/>
              <a:t>art</a:t>
            </a:r>
            <a:r>
              <a:rPr lang="pt-PT" sz="2100" dirty="0" smtClean="0"/>
              <a:t>. 39 do Código do IMT).</a:t>
            </a:r>
          </a:p>
          <a:p>
            <a:endParaRPr lang="pt-P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solidFill>
                  <a:schemeClr val="accent1"/>
                </a:solidFill>
              </a:rPr>
              <a:t>                 </a:t>
            </a:r>
            <a:r>
              <a:rPr lang="pt-PT" sz="2400" b="1" dirty="0" smtClean="0">
                <a:solidFill>
                  <a:schemeClr val="accent1"/>
                </a:solidFill>
              </a:rPr>
              <a:t>Plano da apresentação</a:t>
            </a:r>
            <a:endParaRPr lang="pt-PT" sz="2400" b="1" dirty="0">
              <a:solidFill>
                <a:schemeClr val="accent1"/>
              </a:solidFill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PT" sz="2100" dirty="0" smtClean="0"/>
              <a:t>   1. Âmbito das reflexões</a:t>
            </a:r>
          </a:p>
          <a:p>
            <a:pPr>
              <a:buNone/>
            </a:pPr>
            <a:r>
              <a:rPr lang="pt-PT" sz="2100" dirty="0" smtClean="0"/>
              <a:t>   2. Uma trindade diabólica</a:t>
            </a:r>
          </a:p>
          <a:p>
            <a:pPr>
              <a:buNone/>
            </a:pPr>
            <a:r>
              <a:rPr lang="pt-PT" sz="2100" dirty="0" smtClean="0"/>
              <a:t>   3. Deveres dos administradores das sociedades em dificuldades</a:t>
            </a:r>
          </a:p>
          <a:p>
            <a:pPr>
              <a:buNone/>
            </a:pPr>
            <a:r>
              <a:rPr lang="pt-PT" sz="2100" dirty="0" smtClean="0"/>
              <a:t>   4. Papel dos administradores judiciais nos processos de recuperação</a:t>
            </a:r>
          </a:p>
          <a:p>
            <a:pPr>
              <a:buNone/>
            </a:pPr>
            <a:r>
              <a:rPr lang="pt-PT" sz="2100" dirty="0" smtClean="0"/>
              <a:t>   5. Previsibilidade dos resultados finais dos processos de recuperação e de insolvência</a:t>
            </a:r>
          </a:p>
          <a:p>
            <a:pPr>
              <a:buNone/>
            </a:pPr>
            <a:r>
              <a:rPr lang="pt-PT" sz="2100" dirty="0" smtClean="0"/>
              <a:t>   6. A resolubilidade dos atos praticados antes da insolvência e a dação em cumprimento de bens e direitos dados em garantia</a:t>
            </a:r>
          </a:p>
          <a:p>
            <a:pPr>
              <a:buNone/>
            </a:pPr>
            <a:r>
              <a:rPr lang="pt-PT" sz="2100" dirty="0" smtClean="0"/>
              <a:t>   7. Outras medidas</a:t>
            </a:r>
          </a:p>
          <a:p>
            <a:endParaRPr lang="pt-PT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PT" sz="2400" b="1" dirty="0" smtClean="0">
                <a:solidFill>
                  <a:schemeClr val="tx1"/>
                </a:solidFill>
              </a:rPr>
              <a:t>5.3. Previsibilidade dos resultados finais dos processos de recuperação e de insolvência – privilégios e outras preferências (1)</a:t>
            </a:r>
            <a:endParaRPr lang="pt-PT" sz="2400" dirty="0">
              <a:solidFill>
                <a:schemeClr val="tx1"/>
              </a:solidFill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pt-PT" sz="3800" b="1" dirty="0" smtClean="0"/>
              <a:t>O quadro atual: (algumas) regras sobre as relações entre privilégios e entre eles e outras preferências de credores</a:t>
            </a:r>
            <a:r>
              <a:rPr lang="pt-PT" sz="3800" dirty="0" smtClean="0"/>
              <a:t>:</a:t>
            </a:r>
          </a:p>
          <a:p>
            <a:pPr marL="536575" indent="-3175" algn="just">
              <a:buNone/>
            </a:pPr>
            <a:r>
              <a:rPr lang="pt-PT" sz="3800" dirty="0" smtClean="0"/>
              <a:t>- Os privilégios imobiliários especiais são oponíveis a terceiros e prevalecem sobre a hipoteca, a consignação de rendimentos e o direito de retenção, ainda que estas garantias sejam anteriores (</a:t>
            </a:r>
            <a:r>
              <a:rPr lang="pt-PT" sz="3800" dirty="0" err="1" smtClean="0"/>
              <a:t>art</a:t>
            </a:r>
            <a:r>
              <a:rPr lang="pt-PT" sz="3800" dirty="0" smtClean="0"/>
              <a:t>. 751 do CC);</a:t>
            </a:r>
          </a:p>
          <a:p>
            <a:pPr marL="536575" indent="-3175" algn="just">
              <a:buNone/>
            </a:pPr>
            <a:r>
              <a:rPr lang="pt-PT" sz="3800" dirty="0" smtClean="0"/>
              <a:t>- Os privilégios mobiliários especiais são oponíveis a terceiros, mas só prevalecem sobre os direitos de terceiros se forem anteriores aos mesmos (</a:t>
            </a:r>
            <a:r>
              <a:rPr lang="pt-PT" sz="3800" dirty="0" err="1" smtClean="0"/>
              <a:t>art</a:t>
            </a:r>
            <a:r>
              <a:rPr lang="pt-PT" sz="3800" dirty="0" smtClean="0"/>
              <a:t>. 750 do CC);</a:t>
            </a:r>
          </a:p>
          <a:p>
            <a:pPr marL="536575" indent="-3175" algn="just">
              <a:buNone/>
            </a:pPr>
            <a:r>
              <a:rPr lang="pt-PT" sz="3800" dirty="0" smtClean="0"/>
              <a:t>- Os privilégios gerais não valem contra terceiros (</a:t>
            </a:r>
            <a:r>
              <a:rPr lang="pt-PT" sz="3800" dirty="0" err="1" smtClean="0"/>
              <a:t>art</a:t>
            </a:r>
            <a:r>
              <a:rPr lang="pt-PT" sz="3800" dirty="0" smtClean="0"/>
              <a:t>. 749);</a:t>
            </a:r>
          </a:p>
          <a:p>
            <a:pPr>
              <a:buFontTx/>
              <a:buChar char="-"/>
            </a:pPr>
            <a:endParaRPr lang="pt-PT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PT" sz="2400" b="1" dirty="0" smtClean="0">
                <a:solidFill>
                  <a:schemeClr val="tx1"/>
                </a:solidFill>
              </a:rPr>
              <a:t>5.4. Previsibilidade dos resultados finais dos processos de recuperação e de insolvência – privilégios e outras preferências (2)</a:t>
            </a:r>
            <a:endParaRPr lang="pt-PT" sz="2400" dirty="0">
              <a:solidFill>
                <a:schemeClr val="tx1"/>
              </a:solidFill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36575" indent="-3175">
              <a:buNone/>
            </a:pPr>
            <a:r>
              <a:rPr lang="pt-PT" sz="1800" b="1" dirty="0" smtClean="0"/>
              <a:t>O quadro atual: (algumas) regras sobre as relações entre privilégios e entre eles e outras preferências de credores (</a:t>
            </a:r>
            <a:r>
              <a:rPr lang="pt-PT" sz="1800" b="1" dirty="0" err="1" smtClean="0"/>
              <a:t>cont</a:t>
            </a:r>
            <a:r>
              <a:rPr lang="pt-PT" sz="1800" b="1" dirty="0" smtClean="0"/>
              <a:t>.)</a:t>
            </a:r>
            <a:r>
              <a:rPr lang="pt-PT" sz="1800" dirty="0" smtClean="0"/>
              <a:t>:</a:t>
            </a:r>
          </a:p>
          <a:p>
            <a:pPr marL="536575" indent="-3175">
              <a:buNone/>
            </a:pPr>
            <a:r>
              <a:rPr lang="pt-PT" sz="1800" dirty="0" smtClean="0"/>
              <a:t>- O privilégio mobiliário geral que garante os créditos por contribuições para a segurança social prevalece sobre qualquer penhor, ainda que de constituição anterior (</a:t>
            </a:r>
            <a:r>
              <a:rPr lang="pt-PT" sz="1800" dirty="0" err="1" smtClean="0"/>
              <a:t>art</a:t>
            </a:r>
            <a:r>
              <a:rPr lang="pt-PT" sz="1800" dirty="0" smtClean="0"/>
              <a:t>. 204, n.º 2, do Código dos Regimes Contributivos do Sistema Previdencial de Segurança); </a:t>
            </a:r>
          </a:p>
          <a:p>
            <a:pPr marL="536575" indent="-3175">
              <a:buNone/>
            </a:pPr>
            <a:r>
              <a:rPr lang="pt-PT" sz="1800" dirty="0" smtClean="0"/>
              <a:t>- Os créditos dos trabalhadores garantidos por privilégio mobiliário geral são graduados antes dos referidos no </a:t>
            </a:r>
            <a:r>
              <a:rPr lang="pt-PT" sz="1800" dirty="0" err="1" smtClean="0"/>
              <a:t>art</a:t>
            </a:r>
            <a:r>
              <a:rPr lang="pt-PT" sz="1800" dirty="0" smtClean="0"/>
              <a:t>. 747, n.º 1, do CC (</a:t>
            </a:r>
            <a:r>
              <a:rPr lang="pt-PT" sz="1800" dirty="0" err="1" smtClean="0"/>
              <a:t>art</a:t>
            </a:r>
            <a:r>
              <a:rPr lang="pt-PT" sz="1800" dirty="0" smtClean="0"/>
              <a:t>. 333, n.º 2, alínea a), do Código do Trabalho);</a:t>
            </a:r>
          </a:p>
          <a:p>
            <a:pPr marL="536575" indent="-3175">
              <a:buNone/>
            </a:pPr>
            <a:r>
              <a:rPr lang="pt-PT" sz="1800" dirty="0" smtClean="0"/>
              <a:t>- Os créditos dos trabalhadores garantidos por privilégio imobiliário especial são graduados antes dos referidos no </a:t>
            </a:r>
            <a:r>
              <a:rPr lang="pt-PT" sz="1800" dirty="0" err="1" smtClean="0"/>
              <a:t>art</a:t>
            </a:r>
            <a:r>
              <a:rPr lang="pt-PT" sz="1800" dirty="0" smtClean="0"/>
              <a:t>. 748 do CC e dos créditos da segurança social (</a:t>
            </a:r>
            <a:r>
              <a:rPr lang="pt-PT" sz="1800" dirty="0" err="1" smtClean="0"/>
              <a:t>art</a:t>
            </a:r>
            <a:r>
              <a:rPr lang="pt-PT" sz="1800" dirty="0" smtClean="0"/>
              <a:t>. 333, n.º 2, alínea b), do Código do Trabalho);</a:t>
            </a:r>
          </a:p>
          <a:p>
            <a:pPr marL="536575" indent="-3175">
              <a:buNone/>
            </a:pPr>
            <a:r>
              <a:rPr lang="pt-PT" sz="1800" dirty="0" smtClean="0"/>
              <a:t>- Os créditos dos credores que no decurso de processos de revitalização financiem a atividade do devedor são graduados antes do privilégio mobiliário geral concedido aos trabalhadores (</a:t>
            </a:r>
            <a:r>
              <a:rPr lang="pt-PT" sz="1800" dirty="0" err="1" smtClean="0"/>
              <a:t>art</a:t>
            </a:r>
            <a:r>
              <a:rPr lang="pt-PT" sz="1800" dirty="0" smtClean="0"/>
              <a:t>. 17-H do CIRE, na redação da Lei 16/2012, de 20 de abril). </a:t>
            </a:r>
          </a:p>
          <a:p>
            <a:endParaRPr lang="pt-PT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2400" b="1" dirty="0" smtClean="0">
                <a:solidFill>
                  <a:schemeClr val="tx1"/>
                </a:solidFill>
              </a:rPr>
              <a:t>5.5. Previsibilidade dos resultados finais dos processos de recuperação e de insolvência – direitos de retenção</a:t>
            </a:r>
            <a:endParaRPr lang="pt-PT" sz="2400" dirty="0">
              <a:solidFill>
                <a:schemeClr val="tx1"/>
              </a:solidFill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177800" indent="-3175">
              <a:buNone/>
            </a:pPr>
            <a:r>
              <a:rPr lang="pt-PT" sz="1800" b="1" dirty="0" smtClean="0"/>
              <a:t>O quadro atual</a:t>
            </a:r>
          </a:p>
          <a:p>
            <a:pPr marL="177800" indent="-3175">
              <a:buNone/>
            </a:pPr>
            <a:endParaRPr lang="pt-PT" sz="1800" dirty="0" smtClean="0"/>
          </a:p>
          <a:p>
            <a:pPr marL="177800" indent="-3175" algn="just">
              <a:buNone/>
            </a:pPr>
            <a:r>
              <a:rPr lang="pt-PT" sz="1800" dirty="0" smtClean="0"/>
              <a:t>Infelizmente, porém, as preferências fonte de imprevisibilidade não se ficam por aqui. Às referidas somam-se, por exemplo, os direitos de retenção, nomeadamente:</a:t>
            </a:r>
          </a:p>
          <a:p>
            <a:pPr marL="536575" indent="-3175" algn="just">
              <a:buNone/>
            </a:pPr>
            <a:r>
              <a:rPr lang="pt-PT" sz="1800" dirty="0" smtClean="0"/>
              <a:t>- O do beneficiário de promessa de venda de imóvel a quem este tenha sido entregue sobre o mesmo (</a:t>
            </a:r>
            <a:r>
              <a:rPr lang="pt-PT" sz="1800" dirty="0" err="1" smtClean="0"/>
              <a:t>art</a:t>
            </a:r>
            <a:r>
              <a:rPr lang="pt-PT" sz="1800" dirty="0" smtClean="0"/>
              <a:t>. 755, n.º 1, alínea f), do CC);</a:t>
            </a:r>
          </a:p>
          <a:p>
            <a:pPr marL="536575" indent="-3175" algn="just">
              <a:buNone/>
            </a:pPr>
            <a:r>
              <a:rPr lang="pt-PT" sz="1800" dirty="0" smtClean="0"/>
              <a:t>- O do empreiteiro sobre a obra que tenha realizado (não previsto especificamente na lei, mas enquadrável no </a:t>
            </a:r>
            <a:r>
              <a:rPr lang="pt-PT" sz="1800" dirty="0" err="1" smtClean="0"/>
              <a:t>art</a:t>
            </a:r>
            <a:r>
              <a:rPr lang="pt-PT" sz="1800" dirty="0" smtClean="0"/>
              <a:t>. 754 do CC, segundo entendimento doutrinário e jurisprudencial largamente maioritário).</a:t>
            </a:r>
            <a:endParaRPr lang="pt-PT" sz="1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2400" b="1" dirty="0" smtClean="0">
                <a:solidFill>
                  <a:schemeClr val="tx1"/>
                </a:solidFill>
              </a:rPr>
              <a:t>5.6. Previsibilidade dos resultados finais dos processos de recuperação e de insolvência</a:t>
            </a:r>
            <a:endParaRPr lang="pt-PT" sz="2400" dirty="0">
              <a:solidFill>
                <a:schemeClr val="tx1"/>
              </a:solidFill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pPr marL="177800" indent="-3175">
              <a:buNone/>
            </a:pPr>
            <a:r>
              <a:rPr lang="pt-PT" sz="7200" b="1" dirty="0" smtClean="0"/>
              <a:t>O quadro atual</a:t>
            </a:r>
          </a:p>
          <a:p>
            <a:pPr marL="177800" indent="-3175" algn="just">
              <a:buNone/>
            </a:pPr>
            <a:r>
              <a:rPr lang="pt-PT" sz="7200" dirty="0" smtClean="0"/>
              <a:t>No regime vigente, os privilégios creditórios só parcialmente são afetados pela declaração de insolvência: </a:t>
            </a:r>
            <a:r>
              <a:rPr lang="pt-PT" sz="7200" dirty="0" err="1" smtClean="0"/>
              <a:t>Art</a:t>
            </a:r>
            <a:r>
              <a:rPr lang="pt-PT" sz="7200" dirty="0" smtClean="0"/>
              <a:t>. 97 do CIRE</a:t>
            </a:r>
          </a:p>
          <a:p>
            <a:pPr algn="just">
              <a:buNone/>
            </a:pPr>
            <a:r>
              <a:rPr lang="pt-PT" sz="7200" dirty="0" smtClean="0"/>
              <a:t> </a:t>
            </a:r>
          </a:p>
          <a:p>
            <a:pPr marL="536575" indent="-3175" algn="just">
              <a:buNone/>
            </a:pPr>
            <a:r>
              <a:rPr lang="pt-PT" sz="7200" dirty="0" smtClean="0"/>
              <a:t>1 - Extinguem-se, com a declaração de insolvência:</a:t>
            </a:r>
          </a:p>
          <a:p>
            <a:pPr marL="722313" indent="-3175" algn="just">
              <a:buNone/>
            </a:pPr>
            <a:r>
              <a:rPr lang="pt-PT" sz="7200" dirty="0" smtClean="0"/>
              <a:t>a) Os privilégios creditórios gerais que forem acessórios de créditos sobre a insolvência de que forem titulares o Estado, as autarquias locais e as instituições de segurança social constituídos mais de 12 meses antes da data do início do processo de insolvência;</a:t>
            </a:r>
          </a:p>
          <a:p>
            <a:pPr marL="722313" indent="-3175" algn="just">
              <a:buNone/>
            </a:pPr>
            <a:r>
              <a:rPr lang="pt-PT" sz="7200" dirty="0" smtClean="0"/>
              <a:t>b) Os privilégios creditórios especiais que forem acessórios de créditos sobre a insolvência de que forem titulares o Estado, as autarquias locais e as instituições de segurança social vencidos mais de 12 meses antes da data do início do processo de insolvência;</a:t>
            </a:r>
          </a:p>
          <a:p>
            <a:pPr marL="722313" indent="-3175" algn="just">
              <a:buNone/>
            </a:pPr>
            <a:r>
              <a:rPr lang="pt-PT" sz="5500" dirty="0" smtClean="0"/>
              <a:t>c) (…)</a:t>
            </a:r>
          </a:p>
          <a:p>
            <a:pPr marL="722313" indent="-3175" algn="just">
              <a:buNone/>
            </a:pPr>
            <a:r>
              <a:rPr lang="pt-PT" sz="5500" dirty="0" smtClean="0"/>
              <a:t>d) (…) </a:t>
            </a:r>
          </a:p>
          <a:p>
            <a:pPr marL="722313" indent="-3175" algn="just">
              <a:buNone/>
            </a:pPr>
            <a:r>
              <a:rPr lang="pt-PT" sz="5500" dirty="0" smtClean="0"/>
              <a:t>e) (…)</a:t>
            </a:r>
          </a:p>
          <a:p>
            <a:pPr marL="536575" indent="-3175" algn="just">
              <a:buNone/>
            </a:pPr>
            <a:r>
              <a:rPr lang="pt-PT" sz="5500" dirty="0" smtClean="0"/>
              <a:t>2 – (…)</a:t>
            </a:r>
          </a:p>
          <a:p>
            <a:endParaRPr lang="pt-PT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2400" b="1" dirty="0" smtClean="0">
                <a:solidFill>
                  <a:schemeClr val="tx1"/>
                </a:solidFill>
              </a:rPr>
              <a:t>5.7. Previsibilidade dos resultados finais dos processos de recuperação e de insolvência: </a:t>
            </a:r>
            <a:r>
              <a:rPr lang="pt-PT" sz="2400" b="1" i="1" dirty="0" smtClean="0">
                <a:solidFill>
                  <a:schemeClr val="tx1"/>
                </a:solidFill>
              </a:rPr>
              <a:t>propostas</a:t>
            </a:r>
            <a:endParaRPr lang="pt-PT" sz="2400" i="1" dirty="0">
              <a:solidFill>
                <a:schemeClr val="tx1"/>
              </a:solidFill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536575" indent="-3175" algn="just">
              <a:buNone/>
            </a:pPr>
            <a:r>
              <a:rPr lang="pt-PT" sz="2100" b="1" dirty="0" smtClean="0"/>
              <a:t>Propostas</a:t>
            </a:r>
          </a:p>
          <a:p>
            <a:pPr marL="536575" indent="-3175" algn="just">
              <a:buNone/>
            </a:pPr>
            <a:endParaRPr lang="pt-PT" sz="2100" b="1" dirty="0" smtClean="0"/>
          </a:p>
          <a:p>
            <a:pPr marL="536575" indent="-3175" algn="just">
              <a:buNone/>
            </a:pPr>
            <a:r>
              <a:rPr lang="pt-PT" sz="2100" dirty="0" smtClean="0"/>
              <a:t>- Em ambiente de insolvência, as preferências dos credores resultantes de privilégios creditórios e de direitos de retenção devem acabar, pelo menos nos termos em que existem, para tornar mais previsível a cobrabilidade de cada crédito e mais expeditos a graduação de créditos e o pagamento aos credores.</a:t>
            </a:r>
          </a:p>
          <a:p>
            <a:pPr marL="536575" indent="-3175">
              <a:buNone/>
            </a:pPr>
            <a:r>
              <a:rPr lang="pt-PT" sz="2100" dirty="0" smtClean="0"/>
              <a:t> </a:t>
            </a:r>
          </a:p>
          <a:p>
            <a:pPr marL="536575" indent="-3175" algn="just">
              <a:buNone/>
            </a:pPr>
            <a:r>
              <a:rPr lang="pt-PT" sz="2100" dirty="0" smtClean="0"/>
              <a:t>- Se se quiser privilegiar certas classes de credores (</a:t>
            </a:r>
            <a:r>
              <a:rPr lang="pt-PT" sz="2100" i="1" dirty="0" smtClean="0"/>
              <a:t>v.g.</a:t>
            </a:r>
            <a:r>
              <a:rPr lang="pt-PT" sz="2100" dirty="0" smtClean="0"/>
              <a:t>, Fisco, Segurança Social e trabalhadores), atribua-se-lhes prioridade no recebimento de </a:t>
            </a:r>
            <a:r>
              <a:rPr lang="pt-PT" sz="2100" i="1" dirty="0" smtClean="0"/>
              <a:t>percentagens</a:t>
            </a:r>
            <a:r>
              <a:rPr lang="pt-PT" sz="2100" dirty="0" smtClean="0"/>
              <a:t> do total do produto da massa insolvente.</a:t>
            </a:r>
          </a:p>
          <a:p>
            <a:pPr marL="536575" indent="-3175">
              <a:buNone/>
            </a:pPr>
            <a:r>
              <a:rPr lang="pt-PT" sz="2100" dirty="0" smtClean="0"/>
              <a:t> </a:t>
            </a:r>
          </a:p>
          <a:p>
            <a:pPr marL="536575" indent="-3175" algn="just">
              <a:buNone/>
            </a:pPr>
            <a:r>
              <a:rPr lang="pt-PT" sz="2100" dirty="0" smtClean="0"/>
              <a:t>- Quanto aos interesses de promitentes-compradores que estejam a ocupar imóveis e já tenham pago o respetivo preço ou parte substancial do mesmo, esses são facilmente acauteláveis mediante a imposição ao administrador da insolvência da obrigação de celebrar a respetiva compra e venda.</a:t>
            </a:r>
          </a:p>
          <a:p>
            <a:endParaRPr lang="pt-PT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Posição do Número do Diapositivo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pt-PT" sz="2700" b="1" dirty="0" smtClean="0">
                <a:solidFill>
                  <a:schemeClr val="tx1"/>
                </a:solidFill>
              </a:rPr>
              <a:t>6. A resolubilidade dos atos praticados antes da insolvência e a dação em cumprimento de bens e direitos dados em garantia</a:t>
            </a:r>
            <a:r>
              <a:rPr lang="pt-PT" sz="2400" dirty="0" smtClean="0"/>
              <a:t/>
            </a:r>
            <a:br>
              <a:rPr lang="pt-PT" sz="2400" dirty="0" smtClean="0"/>
            </a:br>
            <a:endParaRPr lang="pt-PT" sz="2400" b="1" i="1" dirty="0" smtClean="0"/>
          </a:p>
        </p:txBody>
      </p:sp>
      <p:sp>
        <p:nvSpPr>
          <p:cNvPr id="7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457200" y="1828800"/>
            <a:ext cx="8229600" cy="4038600"/>
          </a:xfrm>
        </p:spPr>
        <p:txBody>
          <a:bodyPr>
            <a:normAutofit fontScale="92500" lnSpcReduction="20000"/>
          </a:bodyPr>
          <a:lstStyle/>
          <a:p>
            <a:pPr marL="536575" indent="-3175">
              <a:buNone/>
            </a:pPr>
            <a:r>
              <a:rPr lang="pt-PT" sz="1800" b="1" dirty="0" smtClean="0"/>
              <a:t>Considerações</a:t>
            </a:r>
          </a:p>
          <a:p>
            <a:pPr marL="536575" indent="-3175">
              <a:buNone/>
            </a:pPr>
            <a:endParaRPr lang="pt-PT" sz="1800" dirty="0" smtClean="0"/>
          </a:p>
          <a:p>
            <a:pPr marL="536575" indent="-3175">
              <a:buNone/>
            </a:pPr>
            <a:r>
              <a:rPr lang="pt-PT" sz="1800" dirty="0" smtClean="0"/>
              <a:t>- O regime de resolubilidade dos atos praticados antes da insolvência é outra fonte de imprevisibilidade dos resultados da insolvência e de perturbação dos processos de recuperação. </a:t>
            </a:r>
          </a:p>
          <a:p>
            <a:pPr marL="536575" indent="-3175"/>
            <a:endParaRPr lang="pt-PT" sz="1800" dirty="0" smtClean="0"/>
          </a:p>
          <a:p>
            <a:pPr marL="536575" indent="-3175" algn="just">
              <a:buNone/>
            </a:pPr>
            <a:r>
              <a:rPr lang="pt-PT" sz="1800" dirty="0" smtClean="0"/>
              <a:t>- Não preenchem nenhuma das previsões das alíneas do n.º 1 do </a:t>
            </a:r>
            <a:r>
              <a:rPr lang="pt-PT" sz="1800" dirty="0" err="1" smtClean="0"/>
              <a:t>art</a:t>
            </a:r>
            <a:r>
              <a:rPr lang="pt-PT" sz="1800" dirty="0" smtClean="0"/>
              <a:t>. 121 do CIRE e só poderão ser considerados prejudiciais à massa se o valor da dívida for inferior ao dos bens ou direitos dados em pagamento. Como, porém, tenho frequentemente visto duvidar de que assim seja, melhor seria que o legislador clarificasse a questão.</a:t>
            </a:r>
          </a:p>
          <a:p>
            <a:pPr marL="536575" indent="-3175">
              <a:buNone/>
            </a:pPr>
            <a:r>
              <a:rPr lang="pt-PT" sz="1800" dirty="0" smtClean="0"/>
              <a:t> </a:t>
            </a:r>
          </a:p>
          <a:p>
            <a:pPr marL="536575" indent="-3175" algn="just">
              <a:buNone/>
            </a:pPr>
            <a:r>
              <a:rPr lang="pt-PT" sz="1800" dirty="0" smtClean="0"/>
              <a:t>- Por outro lado, parece-me claro que, quando se conclua que o valor da dívida era inferior ao dos bens ou direitos dados em pagamento, deveria ser possível ao credor que tenha sido pago por dação evitar a resolução, entregando à massa a diferença de valor. Tal composição de interesses beneficiaria todos os envolvidos.</a:t>
            </a:r>
          </a:p>
          <a:p>
            <a:endParaRPr lang="pt-PT" sz="2000" dirty="0" smtClean="0"/>
          </a:p>
          <a:p>
            <a:endParaRPr lang="pt-PT" sz="2000" dirty="0" smtClean="0"/>
          </a:p>
          <a:p>
            <a:pPr>
              <a:buNone/>
            </a:pPr>
            <a:endParaRPr lang="pt-PT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Posição de Conteúdo 2"/>
          <p:cNvSpPr txBox="1">
            <a:spLocks/>
          </p:cNvSpPr>
          <p:nvPr/>
        </p:nvSpPr>
        <p:spPr>
          <a:xfrm>
            <a:off x="457200" y="2286000"/>
            <a:ext cx="8305800" cy="3733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algn="just"/>
            <a:endParaRPr lang="pt-PT" sz="1600" dirty="0" smtClean="0"/>
          </a:p>
        </p:txBody>
      </p:sp>
      <p:sp>
        <p:nvSpPr>
          <p:cNvPr id="11" name="Marcador de Posição do Número do Diapositivo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algn="ctr"/>
            <a:r>
              <a:rPr lang="pt-PT" sz="2400" b="1" dirty="0" smtClean="0">
                <a:solidFill>
                  <a:schemeClr val="tx1"/>
                </a:solidFill>
              </a:rPr>
              <a:t>7. Outras medidas </a:t>
            </a:r>
            <a:r>
              <a:rPr lang="pt-PT" sz="2400" dirty="0" smtClean="0"/>
              <a:t/>
            </a:r>
            <a:br>
              <a:rPr lang="pt-PT" sz="2400" dirty="0" smtClean="0"/>
            </a:br>
            <a:endParaRPr lang="pt-PT" sz="24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457200" y="6306235"/>
            <a:ext cx="3886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sz="1500" dirty="0"/>
          </a:p>
        </p:txBody>
      </p:sp>
      <p:sp>
        <p:nvSpPr>
          <p:cNvPr id="10" name="Rectângulo 9"/>
          <p:cNvSpPr/>
          <p:nvPr/>
        </p:nvSpPr>
        <p:spPr>
          <a:xfrm>
            <a:off x="685800" y="1720840"/>
            <a:ext cx="7848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algn="just"/>
            <a:r>
              <a:rPr lang="pt-PT" dirty="0" smtClean="0"/>
              <a:t>- Definição das entidades públicas com competência para acordar a modificação de créditos públicos no âmbito de processos de recuperação ou de insolvência.</a:t>
            </a:r>
          </a:p>
          <a:p>
            <a:pPr marL="533400"/>
            <a:endParaRPr lang="pt-PT" dirty="0" smtClean="0"/>
          </a:p>
          <a:p>
            <a:pPr marL="533400"/>
            <a:r>
              <a:rPr lang="pt-PT" dirty="0" smtClean="0"/>
              <a:t>- Reintrodução da proibição de arresto e de medidas afins contra empresas.</a:t>
            </a:r>
          </a:p>
          <a:p>
            <a:pPr marL="533400"/>
            <a:endParaRPr lang="pt-PT" dirty="0" smtClean="0"/>
          </a:p>
          <a:p>
            <a:pPr marL="533400" algn="just"/>
            <a:r>
              <a:rPr lang="pt-PT" dirty="0" smtClean="0"/>
              <a:t>- Determinação da ineficácia das cláusulas contratuais que dão direitos de resolução ou de alteração de contratos em caso de a contraparte, por iniciativa própria ou alheia, ficar submetida a processo de recuperação ou </a:t>
            </a:r>
            <a:r>
              <a:rPr lang="pt-PT" dirty="0" err="1" smtClean="0"/>
              <a:t>parafalencial</a:t>
            </a:r>
            <a:r>
              <a:rPr lang="pt-PT" dirty="0" smtClean="0"/>
              <a:t>.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solidFill>
                  <a:schemeClr val="tx1"/>
                </a:solidFill>
              </a:rPr>
              <a:t>                        Fim </a:t>
            </a: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PT" dirty="0" smtClean="0"/>
          </a:p>
          <a:p>
            <a:pPr>
              <a:buNone/>
            </a:pPr>
            <a:r>
              <a:rPr lang="pt-PT" sz="2400" b="1" dirty="0" smtClean="0"/>
              <a:t>          </a:t>
            </a:r>
          </a:p>
          <a:p>
            <a:pPr>
              <a:buNone/>
            </a:pPr>
            <a:r>
              <a:rPr lang="pt-PT" sz="2400" b="1" dirty="0" smtClean="0"/>
              <a:t>   Muito obrigado </a:t>
            </a:r>
            <a:r>
              <a:rPr lang="pt-PT" sz="2400" dirty="0" smtClean="0"/>
              <a:t>(à Organização e aos Participantes)</a:t>
            </a:r>
            <a:endParaRPr lang="pt-PT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b="1" dirty="0" smtClean="0">
                <a:solidFill>
                  <a:schemeClr val="accent1"/>
                </a:solidFill>
              </a:rPr>
              <a:t>                  </a:t>
            </a:r>
            <a:r>
              <a:rPr lang="pt-PT" sz="2400" b="1" dirty="0" smtClean="0">
                <a:solidFill>
                  <a:schemeClr val="accent1"/>
                </a:solidFill>
              </a:rPr>
              <a:t>Âmbito das reflexões</a:t>
            </a:r>
            <a:endParaRPr lang="pt-PT" sz="2400" dirty="0">
              <a:solidFill>
                <a:schemeClr val="accent1"/>
              </a:solidFill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t-PT" dirty="0" smtClean="0"/>
              <a:t>   </a:t>
            </a:r>
          </a:p>
          <a:p>
            <a:pPr>
              <a:buNone/>
            </a:pPr>
            <a:endParaRPr lang="pt-PT" sz="1800" dirty="0" smtClean="0"/>
          </a:p>
          <a:p>
            <a:pPr algn="just">
              <a:buNone/>
            </a:pPr>
            <a:r>
              <a:rPr lang="pt-PT" sz="1800" dirty="0" smtClean="0"/>
              <a:t>     - Política legislativa sobre a recuperação de empresas </a:t>
            </a:r>
            <a:r>
              <a:rPr lang="pt-PT" sz="1800" i="1" dirty="0" smtClean="0"/>
              <a:t>na fase anterior à declaração de insolvência</a:t>
            </a:r>
            <a:r>
              <a:rPr lang="pt-PT" sz="1800" dirty="0" smtClean="0"/>
              <a:t>. Ficam de fora as questões relativas à recuperação no seio do processo </a:t>
            </a:r>
            <a:r>
              <a:rPr lang="pt-PT" sz="1800" dirty="0" err="1" smtClean="0"/>
              <a:t>insolvencial</a:t>
            </a:r>
            <a:r>
              <a:rPr lang="pt-PT" sz="1800" dirty="0" smtClean="0"/>
              <a:t>.</a:t>
            </a:r>
          </a:p>
          <a:p>
            <a:pPr>
              <a:buNone/>
            </a:pPr>
            <a:endParaRPr lang="pt-PT" sz="1800" dirty="0" smtClean="0"/>
          </a:p>
          <a:p>
            <a:pPr algn="just">
              <a:buNone/>
            </a:pPr>
            <a:r>
              <a:rPr lang="pt-PT" sz="1800" dirty="0" smtClean="0"/>
              <a:t>     - O objetivo não é revelar verdades, nem sequer mostrar novidades, mas apenas  repor questões, contribuindo para a discussão do tema, cujo interesse é permanente.</a:t>
            </a:r>
          </a:p>
          <a:p>
            <a:pPr>
              <a:buNone/>
            </a:pPr>
            <a:endParaRPr lang="pt-PT" sz="1800" dirty="0" smtClean="0"/>
          </a:p>
          <a:p>
            <a:endParaRPr lang="pt-P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457200" y="1828800"/>
            <a:ext cx="8229600" cy="44958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PT" sz="2000" dirty="0" smtClean="0"/>
              <a:t> </a:t>
            </a:r>
            <a:r>
              <a:rPr lang="pt-PT" sz="1800" dirty="0" smtClean="0"/>
              <a:t>   </a:t>
            </a:r>
          </a:p>
          <a:p>
            <a:pPr algn="just">
              <a:buNone/>
            </a:pPr>
            <a:endParaRPr lang="pt-PT" sz="1800" dirty="0" smtClean="0"/>
          </a:p>
          <a:p>
            <a:pPr algn="just">
              <a:buNone/>
            </a:pPr>
            <a:r>
              <a:rPr lang="pt-PT" sz="1800" dirty="0" smtClean="0"/>
              <a:t>     </a:t>
            </a:r>
            <a:r>
              <a:rPr lang="pt-PT" sz="1800" b="1" dirty="0" smtClean="0"/>
              <a:t>Ponto de partida</a:t>
            </a:r>
            <a:r>
              <a:rPr lang="pt-PT" sz="1800" dirty="0" smtClean="0"/>
              <a:t>: é necessário estimular as empresas em dificuldades a dialogarem com os seus credores </a:t>
            </a:r>
            <a:r>
              <a:rPr lang="pt-PT" sz="2000" i="1" dirty="0" smtClean="0"/>
              <a:t>muito mais precocemente</a:t>
            </a:r>
            <a:r>
              <a:rPr lang="pt-PT" sz="2000" dirty="0" smtClean="0"/>
              <a:t> </a:t>
            </a:r>
            <a:r>
              <a:rPr lang="pt-PT" sz="1800" dirty="0" smtClean="0"/>
              <a:t>do que o que é tradicional e continua a suceder, devendo esse diálogo ser estabelecido logo que a probabilidade de incumprimento de obrigações – ainda que a prazo - se torna significativa. </a:t>
            </a:r>
          </a:p>
        </p:txBody>
      </p:sp>
      <p:sp>
        <p:nvSpPr>
          <p:cNvPr id="11" name="Marcador de Posição do Número do Diapositivo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algn="ctr"/>
            <a:r>
              <a:rPr lang="pt-PT" sz="2400" b="1" dirty="0" smtClean="0">
                <a:solidFill>
                  <a:schemeClr val="accent1"/>
                </a:solidFill>
              </a:rPr>
              <a:t>1.1. Ponto de partida</a:t>
            </a:r>
            <a:endParaRPr lang="pt-PT" sz="24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algn="ctr"/>
            <a:r>
              <a:rPr lang="pt-PT" sz="2400" b="1" dirty="0" smtClean="0">
                <a:solidFill>
                  <a:schemeClr val="accent1"/>
                </a:solidFill>
              </a:rPr>
              <a:t>1.2. Bases do ponto de partida</a:t>
            </a:r>
            <a:endParaRPr lang="pt-PT" sz="2400" b="1" dirty="0">
              <a:solidFill>
                <a:schemeClr val="accent1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43400"/>
          </a:xfrm>
        </p:spPr>
        <p:txBody>
          <a:bodyPr>
            <a:normAutofit/>
          </a:bodyPr>
          <a:lstStyle/>
          <a:p>
            <a:endParaRPr lang="pt-PT" sz="1800" dirty="0" smtClean="0"/>
          </a:p>
          <a:p>
            <a:pPr>
              <a:buNone/>
            </a:pPr>
            <a:r>
              <a:rPr lang="pt-PT" sz="1800" dirty="0" smtClean="0"/>
              <a:t> Algumas bases do ponto de partida:</a:t>
            </a:r>
          </a:p>
          <a:p>
            <a:pPr marL="536575" indent="-3175" algn="just">
              <a:buNone/>
            </a:pPr>
            <a:r>
              <a:rPr lang="pt-PT" sz="1800" dirty="0" smtClean="0"/>
              <a:t>- A probabilidade de evitar a liquidação dessas empresas é tanto maior quanto mais cedo ocorrerem as medidas necessárias à recuperação;</a:t>
            </a:r>
          </a:p>
          <a:p>
            <a:pPr marL="536575" indent="-3175" algn="just">
              <a:buNone/>
            </a:pPr>
            <a:r>
              <a:rPr lang="pt-PT" sz="1800" dirty="0" smtClean="0"/>
              <a:t>- A ocultação das dificuldades leva a que os valores dos créditos de cobrança difícil sobre as empresas em causa cresçam, aumentando os problemas dos titulares dos mesmos, problemas que se expandem em cadeia;</a:t>
            </a:r>
          </a:p>
          <a:p>
            <a:pPr marL="536575" indent="-3175" algn="just">
              <a:buNone/>
            </a:pPr>
            <a:r>
              <a:rPr lang="pt-PT" sz="1800" dirty="0" smtClean="0"/>
              <a:t>- O prolongamento das situações de dificuldades graves, perante as quais as empresas agonizantes procuram realizar proveitos sem cumprir a totalidade das suas obrigações, não só é pernicioso para quem nelas trabalha como gera efeitos negativos sobre as empresas concorrentes.</a:t>
            </a:r>
          </a:p>
          <a:p>
            <a:pPr marL="0" indent="17463" algn="just">
              <a:buNone/>
            </a:pPr>
            <a:endParaRPr lang="pt-PT" sz="2000" dirty="0" smtClean="0"/>
          </a:p>
        </p:txBody>
      </p:sp>
      <p:sp>
        <p:nvSpPr>
          <p:cNvPr id="8" name="Marcador de Posição do Número do Diapositivo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pt-PT" sz="2700" b="1" dirty="0" smtClean="0">
                <a:solidFill>
                  <a:schemeClr val="tx1"/>
                </a:solidFill>
              </a:rPr>
              <a:t>                               2. Uma trindade diabólica…</a:t>
            </a:r>
            <a:r>
              <a:rPr lang="pt-PT" dirty="0" smtClean="0"/>
              <a:t/>
            </a:r>
            <a:br>
              <a:rPr lang="pt-PT" dirty="0" smtClean="0"/>
            </a:br>
            <a:endParaRPr lang="pt-PT" dirty="0"/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endParaRPr lang="pt-PT" sz="1800" dirty="0" smtClean="0"/>
          </a:p>
          <a:p>
            <a:pPr algn="just"/>
            <a:endParaRPr lang="pt-PT" sz="1800" dirty="0" smtClean="0"/>
          </a:p>
          <a:p>
            <a:pPr algn="just">
              <a:buNone/>
            </a:pPr>
            <a:r>
              <a:rPr lang="pt-PT" sz="1800" b="1" dirty="0" smtClean="0"/>
              <a:t>         …</a:t>
            </a:r>
            <a:r>
              <a:rPr lang="pt-PT" sz="1800" dirty="0" smtClean="0"/>
              <a:t> </a:t>
            </a:r>
            <a:r>
              <a:rPr lang="pt-PT" sz="1800" b="1" dirty="0" smtClean="0"/>
              <a:t>Que tem de ser tida em conta como pano de fundo</a:t>
            </a:r>
          </a:p>
          <a:p>
            <a:pPr algn="just"/>
            <a:endParaRPr lang="pt-PT" sz="1800" dirty="0" smtClean="0"/>
          </a:p>
          <a:p>
            <a:pPr marL="536575" indent="-3175" algn="just">
              <a:buNone/>
            </a:pPr>
            <a:r>
              <a:rPr lang="pt-PT" sz="1800" dirty="0" smtClean="0"/>
              <a:t>- Subcapitalização, garantias pessoais e relutância a falir (seus efeitos nas decisões relativas à vida - e à morte - das empresas).</a:t>
            </a:r>
          </a:p>
          <a:p>
            <a:pPr>
              <a:buNone/>
            </a:pPr>
            <a:endParaRPr lang="pt-PT" sz="1800" dirty="0" smtClean="0"/>
          </a:p>
          <a:p>
            <a:endParaRPr lang="pt-P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pt-PT" sz="2400" b="1" dirty="0" smtClean="0">
                <a:solidFill>
                  <a:schemeClr val="tx1"/>
                </a:solidFill>
              </a:rPr>
              <a:t>3.1. Deveres dos administradores das sociedades em dificuldades</a:t>
            </a:r>
            <a:endParaRPr lang="pt-PT" sz="2400" dirty="0">
              <a:solidFill>
                <a:schemeClr val="tx1"/>
              </a:solidFill>
            </a:endParaRPr>
          </a:p>
        </p:txBody>
      </p:sp>
      <p:sp>
        <p:nvSpPr>
          <p:cNvPr id="14" name="Marcador de Posição do Número do Diapositivo 1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Marcador de Posição de Conteúdo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PT" sz="1800" dirty="0" smtClean="0"/>
          </a:p>
          <a:p>
            <a:endParaRPr lang="pt-PT" sz="1800" dirty="0" smtClean="0"/>
          </a:p>
          <a:p>
            <a:pPr marL="536575" indent="-3175">
              <a:buNone/>
            </a:pPr>
            <a:r>
              <a:rPr lang="pt-PT" sz="1800" dirty="0" smtClean="0"/>
              <a:t>- O quadro legal vigente gera riscos elevados e difíceis de avaliar. </a:t>
            </a:r>
          </a:p>
          <a:p>
            <a:pPr marL="536575" indent="-3175">
              <a:buNone/>
            </a:pPr>
            <a:endParaRPr lang="pt-PT" sz="1800" dirty="0" smtClean="0"/>
          </a:p>
          <a:p>
            <a:pPr marL="536575" indent="-3175">
              <a:buNone/>
            </a:pPr>
            <a:r>
              <a:rPr lang="pt-PT" sz="1800" dirty="0" smtClean="0"/>
              <a:t>- Por um lado, há que </a:t>
            </a:r>
            <a:r>
              <a:rPr lang="pt-PT" sz="1800" i="1" dirty="0" smtClean="0"/>
              <a:t>diminuir os riscos</a:t>
            </a:r>
            <a:r>
              <a:rPr lang="pt-PT" sz="1800" dirty="0" smtClean="0"/>
              <a:t> inerentes à situação.</a:t>
            </a:r>
          </a:p>
          <a:p>
            <a:pPr marL="536575" indent="-3175"/>
            <a:endParaRPr lang="pt-PT" sz="1800" dirty="0" smtClean="0"/>
          </a:p>
          <a:p>
            <a:pPr marL="536575" indent="-3175">
              <a:buNone/>
            </a:pPr>
            <a:r>
              <a:rPr lang="pt-PT" sz="1800" dirty="0" smtClean="0"/>
              <a:t>- Por outro, há que </a:t>
            </a:r>
            <a:r>
              <a:rPr lang="pt-PT" sz="1800" i="1" dirty="0" smtClean="0"/>
              <a:t>definir melhor os deveres</a:t>
            </a:r>
            <a:r>
              <a:rPr lang="pt-PT" sz="1800" dirty="0" smtClean="0"/>
              <a:t> que dela resultam (nalguns casos aumentando-os).</a:t>
            </a:r>
          </a:p>
          <a:p>
            <a:endParaRPr lang="pt-PT" dirty="0"/>
          </a:p>
        </p:txBody>
      </p:sp>
      <p:sp>
        <p:nvSpPr>
          <p:cNvPr id="10" name="CaixaDeTexto 9"/>
          <p:cNvSpPr txBox="1"/>
          <p:nvPr/>
        </p:nvSpPr>
        <p:spPr>
          <a:xfrm>
            <a:off x="685800" y="1752600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PT" sz="2000" dirty="0"/>
          </a:p>
        </p:txBody>
      </p:sp>
      <p:sp>
        <p:nvSpPr>
          <p:cNvPr id="12" name="Marcador de Posição de Conteúdo 2"/>
          <p:cNvSpPr txBox="1">
            <a:spLocks/>
          </p:cNvSpPr>
          <p:nvPr/>
        </p:nvSpPr>
        <p:spPr>
          <a:xfrm>
            <a:off x="457200" y="2286000"/>
            <a:ext cx="8229600" cy="3429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algn="just"/>
            <a:endParaRPr lang="pt-P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2400" b="1" dirty="0" smtClean="0">
                <a:solidFill>
                  <a:schemeClr val="tx1"/>
                </a:solidFill>
              </a:rPr>
              <a:t>3.2. Deveres dos administradores das sociedades em dificuldades</a:t>
            </a:r>
            <a:endParaRPr lang="pt-PT" sz="2400" dirty="0">
              <a:solidFill>
                <a:schemeClr val="tx1"/>
              </a:solidFill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quarter"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t-PT" b="1" dirty="0" smtClean="0"/>
              <a:t>    Alívio de riscos: algumas considerações</a:t>
            </a:r>
            <a:endParaRPr lang="pt-PT" dirty="0" smtClean="0"/>
          </a:p>
          <a:p>
            <a:pPr>
              <a:buNone/>
            </a:pPr>
            <a:r>
              <a:rPr lang="pt-PT" sz="2600" dirty="0" smtClean="0"/>
              <a:t> </a:t>
            </a:r>
          </a:p>
          <a:p>
            <a:pPr marL="177800" indent="-3175" algn="just">
              <a:buNone/>
            </a:pPr>
            <a:r>
              <a:rPr lang="pt-PT" dirty="0" smtClean="0"/>
              <a:t>- Só deve haver responsabilidade pessoal dos administradores de sociedades por dívidas das mesmas – incluindo as fiscais e parafiscais - quando tenha sido demonstrado, em processo judicial a tanto destinado, que os mesmos contribuíram com culpa grave para que os credores das sociedades sob sua gestão deixassem de receber os seus créditos. </a:t>
            </a:r>
          </a:p>
          <a:p>
            <a:pPr>
              <a:buNone/>
            </a:pPr>
            <a:r>
              <a:rPr lang="pt-PT" dirty="0" smtClean="0"/>
              <a:t> </a:t>
            </a:r>
          </a:p>
          <a:p>
            <a:pPr marL="177800" indent="-3175" algn="just">
              <a:buNone/>
            </a:pPr>
            <a:r>
              <a:rPr lang="pt-PT" dirty="0" smtClean="0"/>
              <a:t>- A prática que tem vindo a ocorrer de reversão automática das execuções por créditos fiscais e parafiscais contra os responsáveis tributários subsidiários, em caso de ausência de bens das empresas, é:</a:t>
            </a:r>
          </a:p>
          <a:p>
            <a:pPr marL="536575" indent="-3175" algn="just">
              <a:buFontTx/>
              <a:buChar char="-"/>
            </a:pPr>
            <a:r>
              <a:rPr lang="pt-PT" dirty="0" smtClean="0"/>
              <a:t> Um flagrante desrespeito da limitação de responsabilidade;</a:t>
            </a:r>
          </a:p>
          <a:p>
            <a:pPr marL="536575" indent="-3175" algn="just">
              <a:buFontTx/>
              <a:buChar char="-"/>
            </a:pPr>
            <a:r>
              <a:rPr lang="pt-PT" dirty="0" smtClean="0"/>
              <a:t> Um flagrante desrespeito da presunção de inocência;</a:t>
            </a:r>
          </a:p>
          <a:p>
            <a:pPr marL="536575" indent="-3175">
              <a:buFontTx/>
              <a:buChar char="-"/>
            </a:pPr>
            <a:r>
              <a:rPr lang="pt-PT" dirty="0" smtClean="0"/>
              <a:t> Um desincentivo muito forte a ser gestor de empresas em dificuldades. </a:t>
            </a:r>
          </a:p>
          <a:p>
            <a:pPr marL="536575" indent="-3175">
              <a:buFontTx/>
              <a:buChar char="-"/>
            </a:pPr>
            <a:endParaRPr lang="pt-PT" dirty="0" smtClean="0"/>
          </a:p>
          <a:p>
            <a:endParaRPr lang="pt-PT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2400" b="1" dirty="0" smtClean="0">
                <a:solidFill>
                  <a:schemeClr val="tx1"/>
                </a:solidFill>
              </a:rPr>
              <a:t>3.3. Deveres dos administradores das sociedades em dificuldades</a:t>
            </a:r>
            <a:endParaRPr lang="pt-PT" sz="2400" dirty="0">
              <a:solidFill>
                <a:schemeClr val="tx1"/>
              </a:solidFill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t-PT" sz="1800" b="1" dirty="0" smtClean="0"/>
              <a:t>Melhor definição de </a:t>
            </a:r>
            <a:r>
              <a:rPr lang="pt-PT" sz="1800" b="1" dirty="0" smtClean="0"/>
              <a:t>deveres: </a:t>
            </a:r>
            <a:r>
              <a:rPr lang="pt-PT" sz="1800" b="1" dirty="0" smtClean="0"/>
              <a:t> ponto de partida</a:t>
            </a:r>
            <a:endParaRPr lang="pt-PT" sz="1800" b="1" dirty="0" smtClean="0"/>
          </a:p>
          <a:p>
            <a:pPr algn="just">
              <a:buNone/>
            </a:pPr>
            <a:r>
              <a:rPr lang="pt-PT" sz="1800" dirty="0" smtClean="0"/>
              <a:t>- Um dos deveres cuja infração justifica a responsabilidade pessoal dos administradores de sociedades por dívidas das mesmas é o de requerer atempadamente processo de recuperação ou de insolvência. </a:t>
            </a:r>
          </a:p>
          <a:p>
            <a:pPr>
              <a:buNone/>
            </a:pPr>
            <a:endParaRPr lang="pt-PT" sz="1800" b="1" dirty="0" smtClean="0"/>
          </a:p>
          <a:p>
            <a:pPr>
              <a:buNone/>
            </a:pPr>
            <a:r>
              <a:rPr lang="pt-PT" sz="1800" b="1" dirty="0" smtClean="0"/>
              <a:t>Melhor </a:t>
            </a:r>
            <a:r>
              <a:rPr lang="pt-PT" sz="1800" b="1" dirty="0" smtClean="0"/>
              <a:t>definição de deveres:  algumas propostas</a:t>
            </a:r>
          </a:p>
          <a:p>
            <a:pPr>
              <a:buNone/>
            </a:pPr>
            <a:r>
              <a:rPr lang="pt-PT" sz="1800" dirty="0" smtClean="0"/>
              <a:t>O </a:t>
            </a:r>
            <a:r>
              <a:rPr lang="pt-PT" sz="1800" dirty="0" smtClean="0"/>
              <a:t>dever de requerer a insolvência ou processo de recuperação deve nascer logo que:</a:t>
            </a:r>
          </a:p>
          <a:p>
            <a:pPr marL="536575" indent="-3175" algn="just">
              <a:buNone/>
            </a:pPr>
            <a:r>
              <a:rPr lang="pt-PT" sz="1800" dirty="0" smtClean="0"/>
              <a:t>- Haja </a:t>
            </a:r>
            <a:r>
              <a:rPr lang="pt-PT" sz="1800" i="1" dirty="0" smtClean="0"/>
              <a:t>mora superior a um mês</a:t>
            </a:r>
            <a:r>
              <a:rPr lang="pt-PT" sz="1800" dirty="0" smtClean="0"/>
              <a:t> no pagamento de qualquer valor de IVA autoliquidado, IRS retido na fonte ou contribuições para a segurança social;</a:t>
            </a:r>
          </a:p>
          <a:p>
            <a:pPr marL="536575" indent="-3175">
              <a:buNone/>
            </a:pPr>
            <a:r>
              <a:rPr lang="pt-PT" sz="1800" dirty="0" smtClean="0"/>
              <a:t>- Haja </a:t>
            </a:r>
            <a:r>
              <a:rPr lang="pt-PT" sz="1800" i="1" dirty="0" smtClean="0"/>
              <a:t>mora superior a um mês</a:t>
            </a:r>
            <a:r>
              <a:rPr lang="pt-PT" sz="1800" dirty="0" smtClean="0"/>
              <a:t> no pagamento de quaisquer dívidas emergentes de contrato de trabalho;</a:t>
            </a:r>
          </a:p>
          <a:p>
            <a:pPr marL="536575" indent="-3175" algn="just">
              <a:buNone/>
            </a:pPr>
            <a:r>
              <a:rPr lang="pt-PT" sz="1800" dirty="0" smtClean="0"/>
              <a:t>- Estejam pendentes contra a empresa execuções numa certa quantidade (</a:t>
            </a:r>
            <a:r>
              <a:rPr lang="pt-PT" sz="1800" i="1" dirty="0" smtClean="0"/>
              <a:t>v.g.</a:t>
            </a:r>
            <a:r>
              <a:rPr lang="pt-PT" sz="1800" dirty="0" smtClean="0"/>
              <a:t>, três), movidas por exequentes diversos (</a:t>
            </a:r>
            <a:r>
              <a:rPr lang="pt-PT" sz="1800" i="1" dirty="0" smtClean="0"/>
              <a:t>v.g</a:t>
            </a:r>
            <a:r>
              <a:rPr lang="pt-PT" sz="1800" dirty="0" smtClean="0"/>
              <a:t>., dois);</a:t>
            </a:r>
          </a:p>
          <a:p>
            <a:pPr marL="536575" indent="-3175" algn="just">
              <a:buNone/>
            </a:pPr>
            <a:r>
              <a:rPr lang="pt-PT" sz="1800" dirty="0" smtClean="0"/>
              <a:t>- Em geral, seja fortemente provável que, a prazo, a empresa deixe de poder cumprir pontualmente as suas obrigações.</a:t>
            </a:r>
          </a:p>
          <a:p>
            <a:endParaRPr lang="pt-PT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Personalizado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0000"/>
      </a:accent1>
      <a:accent2>
        <a:srgbClr val="FF0000"/>
      </a:accent2>
      <a:accent3>
        <a:srgbClr val="A5AB81"/>
      </a:accent3>
      <a:accent4>
        <a:srgbClr val="930A0A"/>
      </a:accent4>
      <a:accent5>
        <a:srgbClr val="7BA79D"/>
      </a:accent5>
      <a:accent6>
        <a:srgbClr val="968C8C"/>
      </a:accent6>
      <a:hlink>
        <a:srgbClr val="FF0000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760</TotalTime>
  <Words>2686</Words>
  <Application>Microsoft Office PowerPoint</Application>
  <PresentationFormat>Apresentação no Ecrã (4:3)</PresentationFormat>
  <Paragraphs>222</Paragraphs>
  <Slides>27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27</vt:i4>
      </vt:variant>
    </vt:vector>
  </HeadingPairs>
  <TitlesOfParts>
    <vt:vector size="28" baseType="lpstr">
      <vt:lpstr>Mediano</vt:lpstr>
      <vt:lpstr>Reflexões de política legislativa sobre recuperação de empresas</vt:lpstr>
      <vt:lpstr>                 Plano da apresentação</vt:lpstr>
      <vt:lpstr>                  Âmbito das reflexões</vt:lpstr>
      <vt:lpstr>1.1. Ponto de partida</vt:lpstr>
      <vt:lpstr>1.2. Bases do ponto de partida</vt:lpstr>
      <vt:lpstr>                               2. Uma trindade diabólica… </vt:lpstr>
      <vt:lpstr>3.1. Deveres dos administradores das sociedades em dificuldades</vt:lpstr>
      <vt:lpstr>3.2. Deveres dos administradores das sociedades em dificuldades</vt:lpstr>
      <vt:lpstr>3.3. Deveres dos administradores das sociedades em dificuldades</vt:lpstr>
      <vt:lpstr>3.4. Deveres dos administradores das sociedades em dificuldades</vt:lpstr>
      <vt:lpstr>4.1. Papel dos administradores judiciais nos processos de recuperação  </vt:lpstr>
      <vt:lpstr>4.2. Papel dos administradores judiciais nos processos de recuperação: regras vigentes</vt:lpstr>
      <vt:lpstr>4.3. Papel dos administradores judiciais nos processos de recuperação: regras vigentes</vt:lpstr>
      <vt:lpstr>4.4. Papel dos administradores judiciais nos processos de recuperação : regras vigentes</vt:lpstr>
      <vt:lpstr>4.5. Papel dos administradores judiciais nos processos de recuperação: regras vigentes</vt:lpstr>
      <vt:lpstr>4.6. Papel dos administradores judiciais nos processos de recuperação: propostas</vt:lpstr>
      <vt:lpstr>5.1. Previsibilidade dos resultados finais dos processos de recuperação e de insolvência – os privilégios creditórios (1) </vt:lpstr>
      <vt:lpstr>5.2. Previsibilidade dos resultados finais dos processos de recuperação e de insolvência – os privilégios creditórios (2)</vt:lpstr>
      <vt:lpstr>5.2. Previsibilidade dos resultados finais dos processos de recuperação e de insolvência – os privilégios creditórios (3)</vt:lpstr>
      <vt:lpstr>5.3. Previsibilidade dos resultados finais dos processos de recuperação e de insolvência – privilégios e outras preferências (1)</vt:lpstr>
      <vt:lpstr>5.4. Previsibilidade dos resultados finais dos processos de recuperação e de insolvência – privilégios e outras preferências (2)</vt:lpstr>
      <vt:lpstr>5.5. Previsibilidade dos resultados finais dos processos de recuperação e de insolvência – direitos de retenção</vt:lpstr>
      <vt:lpstr>5.6. Previsibilidade dos resultados finais dos processos de recuperação e de insolvência</vt:lpstr>
      <vt:lpstr>5.7. Previsibilidade dos resultados finais dos processos de recuperação e de insolvência: propostas</vt:lpstr>
      <vt:lpstr>6. A resolubilidade dos atos praticados antes da insolvência e a dação em cumprimento de bens e direitos dados em garantia </vt:lpstr>
      <vt:lpstr>7. Outras medidas  </vt:lpstr>
      <vt:lpstr>                        Fim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Geral</dc:creator>
  <cp:lastModifiedBy>rpduarte</cp:lastModifiedBy>
  <cp:revision>102</cp:revision>
  <dcterms:created xsi:type="dcterms:W3CDTF">2012-02-24T18:54:41Z</dcterms:created>
  <dcterms:modified xsi:type="dcterms:W3CDTF">2013-10-02T07:48:37Z</dcterms:modified>
</cp:coreProperties>
</file>