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2"/>
  </p:notesMasterIdLst>
  <p:sldIdLst>
    <p:sldId id="256" r:id="rId2"/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</p:sldIdLst>
  <p:sldSz cx="9144000" cy="6858000" type="screen4x3"/>
  <p:notesSz cx="6789738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83" d="100"/>
          <a:sy n="83" d="100"/>
        </p:scale>
        <p:origin x="-128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0F8A2-5693-43B1-9F5A-23ABA693425A}" type="datetimeFigureOut">
              <a:rPr lang="pt-PT" smtClean="0"/>
              <a:pPr/>
              <a:t>28-05-2014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055A3-154F-4352-A93B-22D953CB1D2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79332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6FE4-F4AF-4D14-B664-F25465E38861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4868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4BAF-61D8-4FB4-8AA0-579AD37D22CA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74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28E2F-CE7C-4C4C-B351-56C336A1566F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64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264DD-3865-45DE-9966-DAB9A4690EF2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393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51C8-D14A-4D0A-B9C6-A5D0CE1CC0A8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427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BD5D-8889-411C-A4EA-E5FBEFE91071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575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BE0EB-B680-4E5B-A03D-61AD380063CE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717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CB5FB-FAA4-4340-B3E4-E0978154AAF8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599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E178B-FD47-42B4-BEEA-B0DE66B7D46D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125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D2939-4BF2-4FEA-BBDC-5961F7519CAB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285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4F2A-8C9D-42C4-88D0-613FAEA35236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184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3632C-9F21-4B26-8314-E2A147375E30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181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8956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O Direito de </a:t>
            </a:r>
            <a:r>
              <a:rPr lang="en-GB" sz="3200" b="1" dirty="0" err="1" smtClean="0"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Retenção</a:t>
            </a:r>
            <a:endParaRPr lang="pt-PT" sz="3200" b="1" dirty="0">
              <a:latin typeface="Cambria" panose="02040503050406030204" pitchFamily="18" charset="0"/>
              <a:ea typeface="Adobe Heiti Std R" pitchFamily="34" charset="-128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495800"/>
            <a:ext cx="4953000" cy="457200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Rui Pinto Duarte</a:t>
            </a:r>
          </a:p>
        </p:txBody>
      </p:sp>
      <p:sp>
        <p:nvSpPr>
          <p:cNvPr id="4" name="Isosceles Triangle 3"/>
          <p:cNvSpPr/>
          <p:nvPr/>
        </p:nvSpPr>
        <p:spPr>
          <a:xfrm rot="19794389">
            <a:off x="-1284937" y="2172210"/>
            <a:ext cx="4505531" cy="3866116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Isosceles Triangle 4"/>
          <p:cNvSpPr/>
          <p:nvPr/>
        </p:nvSpPr>
        <p:spPr>
          <a:xfrm rot="16200000">
            <a:off x="3816235" y="1530229"/>
            <a:ext cx="1295398" cy="9360139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Isosceles Triangle 11"/>
          <p:cNvSpPr/>
          <p:nvPr/>
        </p:nvSpPr>
        <p:spPr>
          <a:xfrm rot="21119380">
            <a:off x="-193273" y="4543953"/>
            <a:ext cx="9418598" cy="1679539"/>
          </a:xfrm>
          <a:prstGeom prst="triangle">
            <a:avLst>
              <a:gd name="adj" fmla="val 4419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886200" y="4800600"/>
            <a:ext cx="4953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Adobe Heiti Std R" pitchFamily="34" charset="-128"/>
                <a:cs typeface="Arial" panose="020B0604020202020204" pitchFamily="34" charset="0"/>
              </a:rPr>
              <a:t>2014</a:t>
            </a:r>
          </a:p>
        </p:txBody>
      </p:sp>
    </p:spTree>
    <p:extLst>
      <p:ext uri="{BB962C8B-B14F-4D97-AF65-F5344CB8AC3E}">
        <p14:creationId xmlns="" xmlns:p14="http://schemas.microsoft.com/office/powerpoint/2010/main" val="56444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Direito</a:t>
            </a:r>
            <a:r>
              <a:rPr lang="en-GB" dirty="0" smtClean="0">
                <a:latin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Retenção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6868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400" b="1" dirty="0">
                <a:latin typeface="Cambria" pitchFamily="18" charset="0"/>
              </a:rPr>
              <a:t>Aspetos </a:t>
            </a:r>
            <a:r>
              <a:rPr lang="pt-PT" sz="2400" b="1" dirty="0" smtClean="0">
                <a:latin typeface="Cambria" pitchFamily="18" charset="0"/>
              </a:rPr>
              <a:t>processuais</a:t>
            </a:r>
          </a:p>
          <a:p>
            <a:pPr marL="342900" lvl="0" indent="-342900"/>
            <a:endParaRPr lang="pt-PT" sz="2400" b="1" dirty="0">
              <a:latin typeface="Cambria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Relação com a extinção pela venda executiva</a:t>
            </a:r>
          </a:p>
          <a:p>
            <a:pPr marL="800100" lvl="1" indent="-342900" algn="just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Ónus de reclamar crédito na execução</a:t>
            </a:r>
          </a:p>
          <a:p>
            <a:pPr marL="800100" lvl="1" indent="-342900" algn="just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 smtClean="0">
                <a:latin typeface="Cambria" pitchFamily="18" charset="0"/>
              </a:rPr>
              <a:t>(In)oponibilidade </a:t>
            </a:r>
            <a:r>
              <a:rPr lang="pt-PT" sz="2000" dirty="0">
                <a:latin typeface="Cambria" pitchFamily="18" charset="0"/>
              </a:rPr>
              <a:t>ao credor hipotecário de sentença proferida em ação em que o mesmo não tenha sido parte</a:t>
            </a:r>
          </a:p>
          <a:p>
            <a:pPr marL="800100" lvl="1" indent="-342900" algn="just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O direito de retenção em ambiente de </a:t>
            </a:r>
            <a:r>
              <a:rPr lang="pt-PT" sz="2000" dirty="0" smtClean="0">
                <a:latin typeface="Cambria" pitchFamily="18" charset="0"/>
              </a:rPr>
              <a:t>insolvência (</a:t>
            </a:r>
            <a:r>
              <a:rPr lang="pt-PT" sz="2000" dirty="0" err="1" smtClean="0">
                <a:latin typeface="Cambria" pitchFamily="18" charset="0"/>
              </a:rPr>
              <a:t>ac</a:t>
            </a:r>
            <a:r>
              <a:rPr lang="pt-PT" sz="2000" dirty="0" smtClean="0">
                <a:latin typeface="Cambria" pitchFamily="18" charset="0"/>
              </a:rPr>
              <a:t>. </a:t>
            </a:r>
            <a:r>
              <a:rPr lang="pt-PT" sz="2000" smtClean="0">
                <a:latin typeface="Cambria" pitchFamily="18" charset="0"/>
              </a:rPr>
              <a:t>STJ 4/2014)</a:t>
            </a:r>
            <a:endParaRPr lang="pt-PT" sz="2000" dirty="0">
              <a:latin typeface="Cambria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PT" sz="24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6096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Direito</a:t>
            </a:r>
            <a:r>
              <a:rPr lang="en-GB" dirty="0" smtClean="0">
                <a:latin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Retenção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68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400" b="1" dirty="0">
                <a:latin typeface="Cambria" pitchFamily="18" charset="0"/>
              </a:rPr>
              <a:t>Sentido da </a:t>
            </a:r>
            <a:r>
              <a:rPr lang="pt-PT" sz="2400" b="1" dirty="0" smtClean="0">
                <a:latin typeface="Cambria" pitchFamily="18" charset="0"/>
              </a:rPr>
              <a:t>intervenção: sistematização </a:t>
            </a:r>
            <a:r>
              <a:rPr lang="pt-PT" sz="2400" b="1" dirty="0">
                <a:latin typeface="Cambria" pitchFamily="18" charset="0"/>
              </a:rPr>
              <a:t>e </a:t>
            </a:r>
            <a:r>
              <a:rPr lang="pt-PT" sz="2400" b="1" dirty="0" smtClean="0">
                <a:latin typeface="Cambria" pitchFamily="18" charset="0"/>
              </a:rPr>
              <a:t>permuta</a:t>
            </a:r>
            <a:endParaRPr lang="pt-PT" sz="2400" b="1" dirty="0">
              <a:latin typeface="Cambria" pitchFamily="18" charset="0"/>
            </a:endParaRPr>
          </a:p>
          <a:p>
            <a:endParaRPr lang="pt-PT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0828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Direito</a:t>
            </a:r>
            <a:r>
              <a:rPr lang="en-GB" dirty="0" smtClean="0">
                <a:latin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Retenção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686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PT" sz="2400" b="1" dirty="0">
                <a:latin typeface="Cambria" pitchFamily="18" charset="0"/>
              </a:rPr>
              <a:t>Perceção (pelo orador) da relevância do direito de </a:t>
            </a:r>
            <a:r>
              <a:rPr lang="pt-PT" sz="2400" b="1" dirty="0" smtClean="0">
                <a:latin typeface="Cambria" pitchFamily="18" charset="0"/>
              </a:rPr>
              <a:t>retenção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PT" sz="2400" b="1" dirty="0">
              <a:latin typeface="Cambria" pitchFamily="18" charset="0"/>
            </a:endParaRPr>
          </a:p>
          <a:p>
            <a:pPr marL="800100" lvl="1" indent="-342900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Na </a:t>
            </a:r>
            <a:r>
              <a:rPr lang="pt-PT" sz="2000" dirty="0" err="1">
                <a:latin typeface="Cambria" pitchFamily="18" charset="0"/>
              </a:rPr>
              <a:t>atividade</a:t>
            </a:r>
            <a:r>
              <a:rPr lang="pt-PT" sz="2000" dirty="0">
                <a:latin typeface="Cambria" pitchFamily="18" charset="0"/>
              </a:rPr>
              <a:t> como advogado</a:t>
            </a:r>
          </a:p>
          <a:p>
            <a:pPr marL="800100" lvl="1" indent="-342900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Na lista de jurisprudência sobre direitos reais do </a:t>
            </a:r>
            <a:r>
              <a:rPr lang="pt-PT" sz="2000" i="1" dirty="0">
                <a:latin typeface="Cambria" pitchFamily="18" charset="0"/>
              </a:rPr>
              <a:t>Curso</a:t>
            </a:r>
            <a:endParaRPr lang="pt-PT" sz="2000" dirty="0">
              <a:latin typeface="Cambria" pitchFamily="18" charset="0"/>
            </a:endParaRPr>
          </a:p>
          <a:p>
            <a:endParaRPr lang="pt-PT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049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Direito</a:t>
            </a:r>
            <a:r>
              <a:rPr lang="en-GB" dirty="0" smtClean="0">
                <a:latin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Retenção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686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400" b="1" dirty="0">
                <a:latin typeface="Cambria" pitchFamily="18" charset="0"/>
              </a:rPr>
              <a:t>Notas de rememoração </a:t>
            </a:r>
          </a:p>
          <a:p>
            <a:pPr marL="800100" lvl="1" indent="-342900"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Âmbito (móveis e imóveis)</a:t>
            </a:r>
          </a:p>
          <a:p>
            <a:pPr marL="800100" lvl="1" indent="-342900" algn="just"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Modo de previsão (</a:t>
            </a:r>
            <a:r>
              <a:rPr lang="pt-PT" sz="2000" i="1" dirty="0">
                <a:latin typeface="Cambria" pitchFamily="18" charset="0"/>
              </a:rPr>
              <a:t>«cláusula geral»</a:t>
            </a:r>
            <a:r>
              <a:rPr lang="pt-PT" sz="2000" dirty="0">
                <a:latin typeface="Cambria" pitchFamily="18" charset="0"/>
              </a:rPr>
              <a:t> e casos especiais - no CC e noutros diplomas, </a:t>
            </a:r>
            <a:r>
              <a:rPr lang="pt-PT" sz="2000" i="1" dirty="0">
                <a:latin typeface="Cambria" pitchFamily="18" charset="0"/>
              </a:rPr>
              <a:t>v.g.</a:t>
            </a:r>
            <a:r>
              <a:rPr lang="pt-PT" sz="2000" dirty="0">
                <a:latin typeface="Cambria" pitchFamily="18" charset="0"/>
              </a:rPr>
              <a:t>, contrato de agência, empresas transitárias e transporte rodoviário nacional de mercadorias)</a:t>
            </a:r>
          </a:p>
          <a:p>
            <a:pPr marL="800100" lvl="1" indent="-342900" algn="just"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Requisitos da cláusula geral: detenção lícita de coisa devida, crédito sobre o credor, relação do crédito com a coisa devida)</a:t>
            </a:r>
          </a:p>
          <a:p>
            <a:pPr marL="800100" lvl="1" indent="-342900"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Sublinhado: </a:t>
            </a:r>
            <a:r>
              <a:rPr lang="pt-PT" sz="2000" i="1" dirty="0">
                <a:latin typeface="Cambria" pitchFamily="18" charset="0"/>
              </a:rPr>
              <a:t>a coisa pode ser de terceiro!</a:t>
            </a:r>
            <a:r>
              <a:rPr lang="pt-PT" sz="2000" dirty="0">
                <a:latin typeface="Cambria" pitchFamily="18" charset="0"/>
              </a:rPr>
              <a:t> </a:t>
            </a:r>
          </a:p>
          <a:p>
            <a:pPr marL="800100" lvl="1" indent="-342900" algn="just"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Dupla vertente, </a:t>
            </a:r>
            <a:r>
              <a:rPr lang="pt-PT" sz="2000" i="1" dirty="0">
                <a:latin typeface="Cambria" pitchFamily="18" charset="0"/>
              </a:rPr>
              <a:t>no direito português vigente </a:t>
            </a:r>
            <a:r>
              <a:rPr lang="pt-PT" sz="2000" dirty="0">
                <a:latin typeface="Cambria" pitchFamily="18" charset="0"/>
              </a:rPr>
              <a:t>(compulsão ao cumprimento e garantia)</a:t>
            </a:r>
          </a:p>
          <a:p>
            <a:pPr marL="800100" lvl="1" indent="-342900"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Não registabilidade</a:t>
            </a:r>
          </a:p>
          <a:p>
            <a:pPr marL="800100" lvl="1" indent="-342900"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Prevalência sobre a hipoteca</a:t>
            </a:r>
          </a:p>
          <a:p>
            <a:pPr marL="800100" lvl="1" indent="-342900"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Relações com </a:t>
            </a:r>
            <a:r>
              <a:rPr lang="pt-PT" sz="2000" dirty="0" err="1">
                <a:latin typeface="Cambria" pitchFamily="18" charset="0"/>
              </a:rPr>
              <a:t>exceção</a:t>
            </a:r>
            <a:r>
              <a:rPr lang="pt-PT" sz="2000" dirty="0">
                <a:latin typeface="Cambria" pitchFamily="18" charset="0"/>
              </a:rPr>
              <a:t> de não cumprimento</a:t>
            </a:r>
          </a:p>
          <a:p>
            <a:pPr lvl="1"/>
            <a:endParaRPr lang="pt-PT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389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Direito</a:t>
            </a:r>
            <a:r>
              <a:rPr lang="en-GB" dirty="0" smtClean="0">
                <a:latin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Retenção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6868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PT" sz="2400" b="1" dirty="0">
                <a:latin typeface="Cambria" pitchFamily="18" charset="0"/>
              </a:rPr>
              <a:t>O caso do beneficiário de promessa de alienação de </a:t>
            </a:r>
            <a:r>
              <a:rPr lang="pt-PT" sz="2400" b="1" dirty="0" smtClean="0">
                <a:latin typeface="Cambria" pitchFamily="18" charset="0"/>
              </a:rPr>
              <a:t>imóvel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pt-PT" sz="2400" b="1" dirty="0">
              <a:latin typeface="Cambria" pitchFamily="18" charset="0"/>
            </a:endParaRPr>
          </a:p>
          <a:p>
            <a:pPr marL="800100" lvl="1" indent="-342900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Como se gerou este caso especial</a:t>
            </a:r>
          </a:p>
          <a:p>
            <a:pPr marL="800100" lvl="1" indent="-342900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Efeitos perversos do direito em causa</a:t>
            </a:r>
          </a:p>
          <a:p>
            <a:pPr marL="800100" lvl="1" indent="-342900" algn="just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Interpretações restritivas (só certos créditos, só certas pessoas, ausência de eficácia </a:t>
            </a:r>
            <a:r>
              <a:rPr lang="pt-PT" sz="2000" i="1" dirty="0">
                <a:latin typeface="Cambria" pitchFamily="18" charset="0"/>
              </a:rPr>
              <a:t>erga </a:t>
            </a:r>
            <a:r>
              <a:rPr lang="pt-PT" sz="2000" i="1" dirty="0" err="1">
                <a:latin typeface="Cambria" pitchFamily="18" charset="0"/>
              </a:rPr>
              <a:t>omnes</a:t>
            </a:r>
            <a:r>
              <a:rPr lang="pt-PT" sz="2000" dirty="0">
                <a:latin typeface="Cambria" pitchFamily="18" charset="0"/>
              </a:rPr>
              <a:t>, cedência perante a hipoteca)</a:t>
            </a:r>
          </a:p>
          <a:p>
            <a:pPr marL="800100" lvl="1" indent="-342900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Exigência de «controle físico» (acórdão STJ </a:t>
            </a:r>
            <a:r>
              <a:rPr lang="pt-PT" sz="2000" dirty="0" smtClean="0">
                <a:latin typeface="Cambria" pitchFamily="18" charset="0"/>
              </a:rPr>
              <a:t>12.3.2013)</a:t>
            </a:r>
            <a:endParaRPr lang="pt-PT" sz="2000" dirty="0">
              <a:latin typeface="Cambria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5055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Direito</a:t>
            </a:r>
            <a:r>
              <a:rPr lang="en-GB" dirty="0" smtClean="0">
                <a:latin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Retenção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686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400" b="1" dirty="0">
                <a:latin typeface="Cambria" pitchFamily="18" charset="0"/>
              </a:rPr>
              <a:t>O caso do </a:t>
            </a:r>
            <a:r>
              <a:rPr lang="pt-PT" sz="2400" b="1" dirty="0" smtClean="0">
                <a:latin typeface="Cambria" pitchFamily="18" charset="0"/>
              </a:rPr>
              <a:t>empreiteiro</a:t>
            </a:r>
          </a:p>
          <a:p>
            <a:pPr marL="342900" lvl="0" indent="-342900"/>
            <a:endParaRPr lang="pt-PT" sz="2400" b="1" dirty="0">
              <a:latin typeface="Cambria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Como, das empreitadas de móveis, o direito de retenção chegou às de imóveis</a:t>
            </a:r>
          </a:p>
          <a:p>
            <a:pPr marL="800100" lvl="1" indent="-342900" algn="just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Efeitos perversos do reconhecimento do direito de retenção aos empreiteiros de imóveis (conexão com a posição dos financiadores)</a:t>
            </a:r>
          </a:p>
          <a:p>
            <a:pPr marL="800100" lvl="1" indent="-342900" algn="just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Crédito coberto (preço ou só despesas</a:t>
            </a:r>
            <a:r>
              <a:rPr lang="pt-PT" sz="2400" dirty="0">
                <a:latin typeface="Cambria" pitchFamily="18" charset="0"/>
              </a:rPr>
              <a:t>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310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Direito</a:t>
            </a:r>
            <a:r>
              <a:rPr lang="en-GB" dirty="0" smtClean="0">
                <a:latin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Retenção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686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400" b="1" dirty="0">
                <a:latin typeface="Cambria" pitchFamily="18" charset="0"/>
              </a:rPr>
              <a:t>Algumas situações relativas a </a:t>
            </a:r>
            <a:r>
              <a:rPr lang="pt-PT" sz="2400" b="1" dirty="0" smtClean="0">
                <a:latin typeface="Cambria" pitchFamily="18" charset="0"/>
              </a:rPr>
              <a:t>móveis</a:t>
            </a:r>
          </a:p>
          <a:p>
            <a:pPr marL="342900" lvl="0" indent="-342900"/>
            <a:endParaRPr lang="pt-PT" sz="2400" b="1" dirty="0">
              <a:latin typeface="Cambria" pitchFamily="18" charset="0"/>
            </a:endParaRPr>
          </a:p>
          <a:p>
            <a:pPr marL="800100" lvl="1" indent="-342900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Contrato de agência</a:t>
            </a:r>
          </a:p>
          <a:p>
            <a:pPr marL="800100" lvl="1" indent="-342900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Empresas transitárias</a:t>
            </a:r>
          </a:p>
          <a:p>
            <a:pPr marL="800100" lvl="1" indent="-342900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pt-PT" sz="2000" dirty="0">
                <a:latin typeface="Cambria" pitchFamily="18" charset="0"/>
              </a:rPr>
              <a:t>Transporte rodoviário nacional de mercadorias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463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Direito</a:t>
            </a:r>
            <a:r>
              <a:rPr lang="en-GB" dirty="0" smtClean="0">
                <a:latin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Retenção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b="1" dirty="0">
                <a:latin typeface="Cambria" pitchFamily="18" charset="0"/>
              </a:rPr>
              <a:t>Extinção pela entrega da coisa (só voluntária?)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t-PT" sz="24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1615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Direito</a:t>
            </a:r>
            <a:r>
              <a:rPr lang="en-GB" dirty="0" smtClean="0">
                <a:latin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GB" dirty="0" err="1" smtClean="0">
                <a:latin typeface="Cambria" panose="02040503050406030204" pitchFamily="18" charset="0"/>
                <a:cs typeface="Arial" panose="020B0604020202020204" pitchFamily="34" charset="0"/>
              </a:rPr>
              <a:t>Retenção</a:t>
            </a:r>
            <a:endParaRPr lang="pt-PT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066800"/>
            <a:ext cx="91440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400" b="1" dirty="0">
                <a:latin typeface="Cambria" pitchFamily="18" charset="0"/>
              </a:rPr>
              <a:t>Extinção pela venda executiva (824, n.º 2, CC)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t-PT" sz="2400" dirty="0">
              <a:latin typeface="Cambria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8264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360</Words>
  <Application>Microsoft Office PowerPoint</Application>
  <PresentationFormat>Apresentação no Ecrã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Office Theme</vt:lpstr>
      <vt:lpstr>O Direito de Retenção</vt:lpstr>
      <vt:lpstr>Direito de Retenção</vt:lpstr>
      <vt:lpstr>Direito de Retenção</vt:lpstr>
      <vt:lpstr>Direito de Retenção</vt:lpstr>
      <vt:lpstr>Direito de Retenção</vt:lpstr>
      <vt:lpstr>Direito de Retenção</vt:lpstr>
      <vt:lpstr>Direito de Retenção</vt:lpstr>
      <vt:lpstr>Direito de Retenção</vt:lpstr>
      <vt:lpstr>Direito de Retenção</vt:lpstr>
      <vt:lpstr>Direito de Retenção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Rui</dc:creator>
  <cp:lastModifiedBy>rpduarte</cp:lastModifiedBy>
  <cp:revision>25</cp:revision>
  <dcterms:created xsi:type="dcterms:W3CDTF">2006-08-16T00:00:00Z</dcterms:created>
  <dcterms:modified xsi:type="dcterms:W3CDTF">2014-05-28T09:24:23Z</dcterms:modified>
</cp:coreProperties>
</file>