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3"/>
  </p:notesMasterIdLst>
  <p:sldIdLst>
    <p:sldId id="256" r:id="rId2"/>
    <p:sldId id="300" r:id="rId3"/>
    <p:sldId id="257" r:id="rId4"/>
    <p:sldId id="283" r:id="rId5"/>
    <p:sldId id="286" r:id="rId6"/>
    <p:sldId id="277" r:id="rId7"/>
    <p:sldId id="285" r:id="rId8"/>
    <p:sldId id="281" r:id="rId9"/>
    <p:sldId id="276" r:id="rId10"/>
    <p:sldId id="282" r:id="rId11"/>
    <p:sldId id="289" r:id="rId12"/>
    <p:sldId id="290" r:id="rId13"/>
    <p:sldId id="299" r:id="rId14"/>
    <p:sldId id="288" r:id="rId15"/>
    <p:sldId id="292" r:id="rId16"/>
    <p:sldId id="291" r:id="rId17"/>
    <p:sldId id="293" r:id="rId18"/>
    <p:sldId id="295" r:id="rId19"/>
    <p:sldId id="296" r:id="rId20"/>
    <p:sldId id="297" r:id="rId21"/>
    <p:sldId id="29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83" d="100"/>
          <a:sy n="83" d="100"/>
        </p:scale>
        <p:origin x="-126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0F8A2-5693-43B1-9F5A-23ABA693425A}" type="datetimeFigureOut">
              <a:rPr lang="pt-PT" smtClean="0"/>
              <a:pPr/>
              <a:t>06-07-2014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055A3-154F-4352-A93B-22D953CB1D2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79332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6FE4-F4AF-4D14-B664-F25465E38861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868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4BAF-61D8-4FB4-8AA0-579AD37D22CA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74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8E2F-CE7C-4C4C-B351-56C336A1566F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64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64DD-3865-45DE-9966-DAB9A4690EF2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393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51C8-D14A-4D0A-B9C6-A5D0CE1CC0A8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427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BD5D-8889-411C-A4EA-E5FBEFE91071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575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E0EB-B680-4E5B-A03D-61AD380063CE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717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CB5FB-FAA4-4340-B3E4-E0978154AAF8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99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178B-FD47-42B4-BEEA-B0DE66B7D46D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125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2939-4BF2-4FEA-BBDC-5961F7519CAB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28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4F2A-8C9D-42C4-88D0-613FAEA35236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184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632C-9F21-4B26-8314-E2A147375E30}" type="datetime1">
              <a:rPr lang="en-US" smtClean="0"/>
              <a:pPr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181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895600"/>
          </a:xfrm>
        </p:spPr>
        <p:txBody>
          <a:bodyPr>
            <a:normAutofit/>
          </a:bodyPr>
          <a:lstStyle/>
          <a:p>
            <a:r>
              <a:rPr lang="pt-PT" sz="3200" dirty="0" smtClean="0"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Locação</a:t>
            </a:r>
            <a:r>
              <a:rPr lang="en-GB" sz="3200" dirty="0" smtClean="0"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pt-PT" sz="3200" dirty="0" smtClean="0"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Financeira – Algumas Questões</a:t>
            </a:r>
            <a:endParaRPr lang="pt-PT" sz="3200" dirty="0">
              <a:latin typeface="Cambria" panose="02040503050406030204" pitchFamily="18" charset="0"/>
              <a:ea typeface="Adobe Heiti Std R" pitchFamily="34" charset="-128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495800"/>
            <a:ext cx="4953000" cy="457200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Rui Pinto Duarte</a:t>
            </a:r>
          </a:p>
        </p:txBody>
      </p:sp>
      <p:sp>
        <p:nvSpPr>
          <p:cNvPr id="4" name="Isosceles Triangle 3"/>
          <p:cNvSpPr/>
          <p:nvPr/>
        </p:nvSpPr>
        <p:spPr>
          <a:xfrm rot="19794389">
            <a:off x="-1284937" y="2172210"/>
            <a:ext cx="4505531" cy="3866116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Isosceles Triangle 4"/>
          <p:cNvSpPr/>
          <p:nvPr/>
        </p:nvSpPr>
        <p:spPr>
          <a:xfrm rot="16200000">
            <a:off x="3816235" y="1530229"/>
            <a:ext cx="1295398" cy="9360139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Isosceles Triangle 11"/>
          <p:cNvSpPr/>
          <p:nvPr/>
        </p:nvSpPr>
        <p:spPr>
          <a:xfrm rot="21119380">
            <a:off x="-193273" y="4543953"/>
            <a:ext cx="9418598" cy="1679539"/>
          </a:xfrm>
          <a:prstGeom prst="triangle">
            <a:avLst>
              <a:gd name="adj" fmla="val 4419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886200" y="4800600"/>
            <a:ext cx="4953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xmlns="" val="5644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 – Marcos da evolução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60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sz="3300" b="1" dirty="0" smtClean="0"/>
              <a:t>2008</a:t>
            </a:r>
            <a:endParaRPr lang="pt-PT" sz="3300" dirty="0"/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514600"/>
            <a:ext cx="868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Aprofundamento </a:t>
            </a:r>
            <a:r>
              <a:rPr lang="pt-PT" sz="2400" dirty="0">
                <a:latin typeface="Cambria" panose="02040503050406030204" pitchFamily="18" charset="0"/>
              </a:rPr>
              <a:t>da liberalização, </a:t>
            </a:r>
            <a:r>
              <a:rPr lang="pt-PT" sz="2400" dirty="0" smtClean="0">
                <a:latin typeface="Cambria" panose="02040503050406030204" pitchFamily="18" charset="0"/>
              </a:rPr>
              <a:t>da «</a:t>
            </a:r>
            <a:r>
              <a:rPr lang="pt-PT" sz="2400" dirty="0" err="1" smtClean="0">
                <a:latin typeface="Cambria" panose="02040503050406030204" pitchFamily="18" charset="0"/>
              </a:rPr>
              <a:t>desformalização</a:t>
            </a:r>
            <a:r>
              <a:rPr lang="pt-PT" sz="2400" dirty="0">
                <a:latin typeface="Cambria" panose="02040503050406030204" pitchFamily="18" charset="0"/>
              </a:rPr>
              <a:t>» e </a:t>
            </a:r>
            <a:r>
              <a:rPr lang="pt-PT" sz="2400" dirty="0" smtClean="0">
                <a:latin typeface="Cambria" panose="02040503050406030204" pitchFamily="18" charset="0"/>
              </a:rPr>
              <a:t>da proteção </a:t>
            </a:r>
            <a:r>
              <a:rPr lang="pt-PT" sz="2400" dirty="0">
                <a:latin typeface="Cambria" panose="02040503050406030204" pitchFamily="18" charset="0"/>
              </a:rPr>
              <a:t>dos </a:t>
            </a:r>
            <a:r>
              <a:rPr lang="pt-PT" sz="2400" dirty="0" smtClean="0">
                <a:latin typeface="Cambria" panose="02040503050406030204" pitchFamily="18" charset="0"/>
              </a:rPr>
              <a:t>locadores</a:t>
            </a: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sz="2000" dirty="0" smtClean="0">
                <a:latin typeface="Cambria" panose="02040503050406030204" pitchFamily="18" charset="0"/>
              </a:rPr>
              <a:t>Regime do </a:t>
            </a:r>
            <a:r>
              <a:rPr lang="pt-PT" sz="2000" dirty="0">
                <a:latin typeface="Cambria" panose="02040503050406030204" pitchFamily="18" charset="0"/>
              </a:rPr>
              <a:t>cancelamento </a:t>
            </a:r>
            <a:r>
              <a:rPr lang="pt-PT" sz="2000" dirty="0" smtClean="0">
                <a:latin typeface="Cambria" panose="02040503050406030204" pitchFamily="18" charset="0"/>
              </a:rPr>
              <a:t>do registo </a:t>
            </a:r>
            <a:r>
              <a:rPr lang="pt-PT" sz="2000" dirty="0">
                <a:latin typeface="Cambria" panose="02040503050406030204" pitchFamily="18" charset="0"/>
              </a:rPr>
              <a:t>com fundamento na resolução do contrato (</a:t>
            </a:r>
            <a:r>
              <a:rPr lang="pt-PT" sz="2000" dirty="0" err="1">
                <a:latin typeface="Cambria" panose="02040503050406030204" pitchFamily="18" charset="0"/>
              </a:rPr>
              <a:t>art</a:t>
            </a:r>
            <a:r>
              <a:rPr lang="pt-PT" sz="2000" dirty="0">
                <a:latin typeface="Cambria" panose="02040503050406030204" pitchFamily="18" charset="0"/>
              </a:rPr>
              <a:t>. 17, n.º 2, do </a:t>
            </a:r>
            <a:r>
              <a:rPr lang="pt-PT" sz="2000" dirty="0" err="1">
                <a:latin typeface="Cambria" panose="02040503050406030204" pitchFamily="18" charset="0"/>
              </a:rPr>
              <a:t>Dec.-Lei</a:t>
            </a:r>
            <a:r>
              <a:rPr lang="pt-PT" sz="2000" dirty="0">
                <a:latin typeface="Cambria" panose="02040503050406030204" pitchFamily="18" charset="0"/>
              </a:rPr>
              <a:t> 149/95, aditado pelo </a:t>
            </a:r>
            <a:r>
              <a:rPr lang="pt-PT" sz="2000" dirty="0" err="1">
                <a:latin typeface="Cambria" panose="02040503050406030204" pitchFamily="18" charset="0"/>
              </a:rPr>
              <a:t>Dec.-Lei</a:t>
            </a:r>
            <a:r>
              <a:rPr lang="pt-PT" sz="2000" dirty="0">
                <a:latin typeface="Cambria" panose="02040503050406030204" pitchFamily="18" charset="0"/>
              </a:rPr>
              <a:t> 30/2008, e </a:t>
            </a:r>
            <a:r>
              <a:rPr lang="pt-PT" sz="2000" dirty="0" err="1">
                <a:latin typeface="Cambria" panose="02040503050406030204" pitchFamily="18" charset="0"/>
              </a:rPr>
              <a:t>art</a:t>
            </a:r>
            <a:r>
              <a:rPr lang="pt-PT" sz="2000" dirty="0">
                <a:latin typeface="Cambria" panose="02040503050406030204" pitchFamily="18" charset="0"/>
              </a:rPr>
              <a:t>. 21, n.º</a:t>
            </a:r>
            <a:r>
              <a:rPr lang="pt-PT" sz="2000" baseline="30000" dirty="0">
                <a:latin typeface="Cambria" panose="02040503050406030204" pitchFamily="18" charset="0"/>
              </a:rPr>
              <a:t>s </a:t>
            </a:r>
            <a:r>
              <a:rPr lang="pt-PT" sz="2000" dirty="0">
                <a:latin typeface="Cambria" panose="02040503050406030204" pitchFamily="18" charset="0"/>
              </a:rPr>
              <a:t>1 e 2, do </a:t>
            </a:r>
            <a:r>
              <a:rPr lang="pt-PT" sz="2000" dirty="0" err="1">
                <a:latin typeface="Cambria" panose="02040503050406030204" pitchFamily="18" charset="0"/>
              </a:rPr>
              <a:t>Dec.-Lei</a:t>
            </a:r>
            <a:r>
              <a:rPr lang="pt-PT" sz="2000" dirty="0">
                <a:latin typeface="Cambria" panose="02040503050406030204" pitchFamily="18" charset="0"/>
              </a:rPr>
              <a:t> 149/95, na </a:t>
            </a:r>
            <a:r>
              <a:rPr lang="pt-PT" sz="2000" dirty="0" err="1">
                <a:latin typeface="Cambria" panose="02040503050406030204" pitchFamily="18" charset="0"/>
              </a:rPr>
              <a:t>redação</a:t>
            </a:r>
            <a:r>
              <a:rPr lang="pt-PT" sz="2000" dirty="0">
                <a:latin typeface="Cambria" panose="02040503050406030204" pitchFamily="18" charset="0"/>
              </a:rPr>
              <a:t> do </a:t>
            </a:r>
            <a:r>
              <a:rPr lang="pt-PT" sz="2000" dirty="0" err="1">
                <a:latin typeface="Cambria" panose="02040503050406030204" pitchFamily="18" charset="0"/>
              </a:rPr>
              <a:t>Dec.-Lei</a:t>
            </a:r>
            <a:r>
              <a:rPr lang="pt-PT" sz="2000" dirty="0">
                <a:latin typeface="Cambria" panose="02040503050406030204" pitchFamily="18" charset="0"/>
              </a:rPr>
              <a:t> </a:t>
            </a:r>
            <a:r>
              <a:rPr lang="pt-PT" sz="2000" dirty="0" smtClean="0">
                <a:latin typeface="Cambria" panose="02040503050406030204" pitchFamily="18" charset="0"/>
              </a:rPr>
              <a:t>30/2008)</a:t>
            </a: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sz="2000" dirty="0" smtClean="0">
                <a:latin typeface="Cambria" panose="02040503050406030204" pitchFamily="18" charset="0"/>
              </a:rPr>
              <a:t>Inversão </a:t>
            </a:r>
            <a:r>
              <a:rPr lang="pt-PT" sz="2000" dirty="0">
                <a:latin typeface="Cambria" panose="02040503050406030204" pitchFamily="18" charset="0"/>
              </a:rPr>
              <a:t>do contencioso (</a:t>
            </a:r>
            <a:r>
              <a:rPr lang="pt-PT" sz="2000" dirty="0" err="1">
                <a:latin typeface="Cambria" panose="02040503050406030204" pitchFamily="18" charset="0"/>
              </a:rPr>
              <a:t>art</a:t>
            </a:r>
            <a:r>
              <a:rPr lang="pt-PT" sz="2000" dirty="0">
                <a:latin typeface="Cambria" panose="02040503050406030204" pitchFamily="18" charset="0"/>
              </a:rPr>
              <a:t>. 21, n.º 7, do </a:t>
            </a:r>
            <a:r>
              <a:rPr lang="pt-PT" sz="2000" dirty="0" err="1">
                <a:latin typeface="Cambria" panose="02040503050406030204" pitchFamily="18" charset="0"/>
              </a:rPr>
              <a:t>Dec.-Lei</a:t>
            </a:r>
            <a:r>
              <a:rPr lang="pt-PT" sz="2000" dirty="0">
                <a:latin typeface="Cambria" panose="02040503050406030204" pitchFamily="18" charset="0"/>
              </a:rPr>
              <a:t> 149/95, na </a:t>
            </a:r>
            <a:r>
              <a:rPr lang="pt-PT" sz="2000" dirty="0" err="1">
                <a:latin typeface="Cambria" panose="02040503050406030204" pitchFamily="18" charset="0"/>
              </a:rPr>
              <a:t>redação</a:t>
            </a:r>
            <a:r>
              <a:rPr lang="pt-PT" sz="2000" dirty="0">
                <a:latin typeface="Cambria" panose="02040503050406030204" pitchFamily="18" charset="0"/>
              </a:rPr>
              <a:t> do </a:t>
            </a:r>
            <a:r>
              <a:rPr lang="pt-PT" sz="2000" dirty="0" err="1">
                <a:latin typeface="Cambria" panose="02040503050406030204" pitchFamily="18" charset="0"/>
              </a:rPr>
              <a:t>Dec.-Lei</a:t>
            </a:r>
            <a:r>
              <a:rPr lang="pt-PT" sz="2000" dirty="0">
                <a:latin typeface="Cambria" panose="02040503050406030204" pitchFamily="18" charset="0"/>
              </a:rPr>
              <a:t> 30/2008)</a:t>
            </a:r>
          </a:p>
        </p:txBody>
      </p:sp>
      <p:sp>
        <p:nvSpPr>
          <p:cNvPr id="10" name="Oval 9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ambria" panose="02040503050406030204" pitchFamily="18" charset="0"/>
              </a:rPr>
              <a:t>7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mbria" panose="02040503050406030204" pitchFamily="18" charset="0"/>
              </a:rPr>
              <a:pPr/>
              <a:t>10</a:t>
            </a:fld>
            <a:endParaRPr 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97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ambria" panose="02040503050406030204" pitchFamily="18" charset="0"/>
              </a:rPr>
              <a:t>1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Natureza </a:t>
            </a:r>
            <a:r>
              <a:rPr lang="pt-PT" sz="2400" dirty="0">
                <a:latin typeface="Cambria" panose="02040503050406030204" pitchFamily="18" charset="0"/>
              </a:rPr>
              <a:t>do direito a adquirir do locatário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2400" dirty="0" smtClean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445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mbria" panose="02040503050406030204" pitchFamily="18" charset="0"/>
              </a:rPr>
              <a:t>2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Obrigação </a:t>
            </a:r>
            <a:r>
              <a:rPr lang="pt-PT" sz="2400" dirty="0">
                <a:latin typeface="Cambria" panose="02040503050406030204" pitchFamily="18" charset="0"/>
              </a:rPr>
              <a:t>do locador de conceder o gozo do bem (</a:t>
            </a:r>
            <a:r>
              <a:rPr lang="pt-PT" sz="2400" dirty="0" err="1">
                <a:latin typeface="Cambria" panose="02040503050406030204" pitchFamily="18" charset="0"/>
              </a:rPr>
              <a:t>art</a:t>
            </a:r>
            <a:r>
              <a:rPr lang="pt-PT" sz="2400" dirty="0">
                <a:latin typeface="Cambria" panose="02040503050406030204" pitchFamily="18" charset="0"/>
              </a:rPr>
              <a:t>. 9.º, n.º 1, alínea b), do </a:t>
            </a:r>
            <a:r>
              <a:rPr lang="pt-PT" sz="2400" dirty="0" err="1">
                <a:latin typeface="Cambria" panose="02040503050406030204" pitchFamily="18" charset="0"/>
              </a:rPr>
              <a:t>Dec.-Lei</a:t>
            </a:r>
            <a:r>
              <a:rPr lang="pt-PT" sz="2400" dirty="0">
                <a:latin typeface="Cambria" panose="02040503050406030204" pitchFamily="18" charset="0"/>
              </a:rPr>
              <a:t> 149/95)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anose="02040503050406030204" pitchFamily="18" charset="0"/>
              </a:rPr>
              <a:t>Em especial, as perturbações da entrega</a:t>
            </a:r>
            <a:endParaRPr lang="pt-PT" sz="2000" dirty="0" smtClean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19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ambria" panose="02040503050406030204" pitchFamily="18" charset="0"/>
              </a:rPr>
              <a:t>3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Resolução do «contrato de fornecimento» pelo locatário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7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mbria" panose="02040503050406030204" pitchFamily="18" charset="0"/>
              </a:rPr>
              <a:t>4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 indent="-266700">
              <a:buFont typeface="Arial" panose="020B0604020202020204" pitchFamily="34" charset="0"/>
              <a:buChar char="•"/>
            </a:pPr>
            <a:r>
              <a:rPr lang="pt-PT" sz="2400" dirty="0">
                <a:latin typeface="Cambria" panose="02040503050406030204" pitchFamily="18" charset="0"/>
              </a:rPr>
              <a:t>Penhorabilidade da posição do locatário (</a:t>
            </a:r>
            <a:r>
              <a:rPr lang="pt-PT" sz="2400" dirty="0" err="1">
                <a:latin typeface="Cambria" panose="02040503050406030204" pitchFamily="18" charset="0"/>
              </a:rPr>
              <a:t>art</a:t>
            </a:r>
            <a:r>
              <a:rPr lang="pt-PT" sz="2400" dirty="0">
                <a:latin typeface="Cambria" panose="02040503050406030204" pitchFamily="18" charset="0"/>
              </a:rPr>
              <a:t>. 778 </a:t>
            </a:r>
            <a:r>
              <a:rPr lang="pt-PT" sz="2400" dirty="0" smtClean="0">
                <a:latin typeface="Cambria" panose="02040503050406030204" pitchFamily="18" charset="0"/>
              </a:rPr>
              <a:t>CPC</a:t>
            </a:r>
            <a:r>
              <a:rPr lang="pt-PT" sz="2400" dirty="0">
                <a:latin typeface="Cambria" panose="02040503050406030204" pitchFamily="18" charset="0"/>
              </a:rPr>
              <a:t>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258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mbria" panose="02040503050406030204" pitchFamily="18" charset="0"/>
              </a:rPr>
              <a:t>5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dirty="0">
                <a:latin typeface="Cambria" panose="02040503050406030204" pitchFamily="18" charset="0"/>
              </a:rPr>
              <a:t>Transmissibilidade da posição do locador sem consentimento do locatário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616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mbria" panose="02040503050406030204" pitchFamily="18" charset="0"/>
              </a:rPr>
              <a:t>6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dirty="0">
                <a:latin typeface="Cambria" panose="02040503050406030204" pitchFamily="18" charset="0"/>
              </a:rPr>
              <a:t>Locação financeira de coisas incorpóreas (incluindo direitos</a:t>
            </a:r>
            <a:r>
              <a:rPr lang="pt-PT" sz="2400" dirty="0" smtClean="0">
                <a:latin typeface="Cambria" panose="02040503050406030204" pitchFamily="18" charset="0"/>
              </a:rPr>
              <a:t>)</a:t>
            </a:r>
            <a:endParaRPr lang="pt-PT" sz="2400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086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mbria" panose="02040503050406030204" pitchFamily="18" charset="0"/>
              </a:rPr>
              <a:t>7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latin typeface="Cambria" panose="02040503050406030204" pitchFamily="18" charset="0"/>
              </a:rPr>
              <a:t>Sentido </a:t>
            </a:r>
            <a:r>
              <a:rPr lang="pt-PT" sz="2400" dirty="0" smtClean="0">
                <a:latin typeface="Cambria" panose="02040503050406030204" pitchFamily="18" charset="0"/>
              </a:rPr>
              <a:t>do 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>
                <a:latin typeface="Cambria" panose="02040503050406030204" pitchFamily="18" charset="0"/>
              </a:rPr>
              <a:t>. 11, n.º 1, do </a:t>
            </a:r>
            <a:r>
              <a:rPr lang="pt-PT" sz="2400" dirty="0" err="1">
                <a:latin typeface="Cambria" panose="02040503050406030204" pitchFamily="18" charset="0"/>
              </a:rPr>
              <a:t>Dec.-Lei</a:t>
            </a:r>
            <a:r>
              <a:rPr lang="pt-PT" sz="2400" dirty="0">
                <a:latin typeface="Cambria" panose="02040503050406030204" pitchFamily="18" charset="0"/>
              </a:rPr>
              <a:t> 149/95, no tocante à transmissão por morte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978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ambria" panose="02040503050406030204" pitchFamily="18" charset="0"/>
              </a:rPr>
              <a:t>8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dirty="0">
                <a:latin typeface="Cambria" panose="02040503050406030204" pitchFamily="18" charset="0"/>
              </a:rPr>
              <a:t>Conciliação do </a:t>
            </a:r>
            <a:r>
              <a:rPr lang="pt-PT" sz="2400" dirty="0" err="1">
                <a:latin typeface="Cambria" panose="02040503050406030204" pitchFamily="18" charset="0"/>
              </a:rPr>
              <a:t>art</a:t>
            </a:r>
            <a:r>
              <a:rPr lang="pt-PT" sz="2400" dirty="0">
                <a:latin typeface="Cambria" panose="02040503050406030204" pitchFamily="18" charset="0"/>
              </a:rPr>
              <a:t>. 18, alínea b), do </a:t>
            </a:r>
            <a:r>
              <a:rPr lang="pt-PT" sz="2400" dirty="0" err="1">
                <a:latin typeface="Cambria" panose="02040503050406030204" pitchFamily="18" charset="0"/>
              </a:rPr>
              <a:t>Dec.-Lei</a:t>
            </a:r>
            <a:r>
              <a:rPr lang="pt-PT" sz="2400" dirty="0">
                <a:latin typeface="Cambria" panose="02040503050406030204" pitchFamily="18" charset="0"/>
              </a:rPr>
              <a:t> 149/95 com o </a:t>
            </a:r>
            <a:r>
              <a:rPr lang="pt-PT" sz="2400" dirty="0" err="1">
                <a:latin typeface="Cambria" panose="02040503050406030204" pitchFamily="18" charset="0"/>
              </a:rPr>
              <a:t>art</a:t>
            </a:r>
            <a:r>
              <a:rPr lang="pt-PT" sz="2400" dirty="0">
                <a:latin typeface="Cambria" panose="02040503050406030204" pitchFamily="18" charset="0"/>
              </a:rPr>
              <a:t>. 104, n.º 3, do CIRE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mbria" panose="02040503050406030204" pitchFamily="18" charset="0"/>
              </a:rPr>
              <a:pPr/>
              <a:t>18</a:t>
            </a:fld>
            <a:endParaRPr 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037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ambria" panose="02040503050406030204" pitchFamily="18" charset="0"/>
              </a:rPr>
              <a:t>9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Efeitos do registo</a:t>
            </a:r>
          </a:p>
          <a:p>
            <a:pPr marL="342900" indent="-342900"/>
            <a:r>
              <a:rPr lang="pt-PT" sz="2400" dirty="0" smtClean="0">
                <a:latin typeface="Cambria" panose="02040503050406030204" pitchFamily="18" charset="0"/>
              </a:rPr>
              <a:t>  </a:t>
            </a:r>
            <a:r>
              <a:rPr lang="pt-PT" sz="2000" dirty="0" smtClean="0">
                <a:latin typeface="Cambria" panose="02040503050406030204" pitchFamily="18" charset="0"/>
              </a:rPr>
              <a:t>- Consignação de rendimentos pelo locatário financeiro (</a:t>
            </a:r>
            <a:r>
              <a:rPr lang="pt-PT" sz="2000" dirty="0" err="1" smtClean="0">
                <a:latin typeface="Cambria" panose="02040503050406030204" pitchFamily="18" charset="0"/>
              </a:rPr>
              <a:t>art</a:t>
            </a:r>
            <a:r>
              <a:rPr lang="pt-PT" sz="2000" dirty="0" smtClean="0">
                <a:latin typeface="Cambria" panose="02040503050406030204" pitchFamily="18" charset="0"/>
              </a:rPr>
              <a:t>. 657 CC)?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PT" sz="2400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Cambria" panose="02040503050406030204" pitchFamily="18" charset="0"/>
              </a:rPr>
              <a:pPr/>
              <a:t>19</a:t>
            </a:fld>
            <a:endParaRPr 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26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Estrutura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da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apresentação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Oval 6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</a:t>
            </a:r>
            <a:endParaRPr lang="pt-PT" dirty="0"/>
          </a:p>
        </p:txBody>
      </p:sp>
      <p:sp>
        <p:nvSpPr>
          <p:cNvPr id="8" name="Oval 7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</a:t>
            </a:r>
            <a:endParaRPr lang="pt-PT" dirty="0"/>
          </a:p>
        </p:txBody>
      </p:sp>
      <p:sp>
        <p:nvSpPr>
          <p:cNvPr id="14" name="Oval 13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  <a:endParaRPr lang="pt-PT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1905000"/>
            <a:ext cx="6553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Introdução – 1 slide</a:t>
            </a:r>
          </a:p>
          <a:p>
            <a:pPr lvl="0" algn="just"/>
            <a:endParaRPr lang="pt-PT" sz="2400" dirty="0"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mbria" panose="02040503050406030204" pitchFamily="18" charset="0"/>
              </a:rPr>
              <a:t>Marcos </a:t>
            </a:r>
            <a:r>
              <a:rPr lang="en-GB" sz="2400" dirty="0">
                <a:latin typeface="Cambria" panose="02040503050406030204" pitchFamily="18" charset="0"/>
              </a:rPr>
              <a:t>da </a:t>
            </a:r>
            <a:r>
              <a:rPr lang="en-GB" sz="2400" dirty="0" err="1">
                <a:latin typeface="Cambria" panose="02040503050406030204" pitchFamily="18" charset="0"/>
              </a:rPr>
              <a:t>evolução</a:t>
            </a:r>
            <a:r>
              <a:rPr lang="en-GB" sz="2400" dirty="0">
                <a:latin typeface="Cambria" panose="02040503050406030204" pitchFamily="18" charset="0"/>
              </a:rPr>
              <a:t> – 7 slides</a:t>
            </a:r>
            <a:endParaRPr lang="pt-PT" sz="2400" dirty="0">
              <a:latin typeface="Cambria" panose="020405030504060302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GB" sz="2400" dirty="0" smtClean="0"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400" dirty="0" err="1">
                <a:latin typeface="Cambria" panose="02040503050406030204" pitchFamily="18" charset="0"/>
              </a:rPr>
              <a:t>Problemas</a:t>
            </a:r>
            <a:r>
              <a:rPr lang="en-GB" sz="2400" dirty="0">
                <a:latin typeface="Cambria" panose="02040503050406030204" pitchFamily="18" charset="0"/>
              </a:rPr>
              <a:t> </a:t>
            </a:r>
            <a:r>
              <a:rPr lang="en-GB" sz="2400" dirty="0" err="1">
                <a:latin typeface="Cambria" panose="02040503050406030204" pitchFamily="18" charset="0"/>
              </a:rPr>
              <a:t>em</a:t>
            </a:r>
            <a:r>
              <a:rPr lang="en-GB" sz="2400" dirty="0">
                <a:latin typeface="Cambria" panose="02040503050406030204" pitchFamily="18" charset="0"/>
              </a:rPr>
              <a:t> </a:t>
            </a:r>
            <a:r>
              <a:rPr lang="en-GB" sz="2400" dirty="0" err="1">
                <a:latin typeface="Cambria" panose="02040503050406030204" pitchFamily="18" charset="0"/>
              </a:rPr>
              <a:t>aberto</a:t>
            </a:r>
            <a:r>
              <a:rPr lang="en-GB" sz="2400" dirty="0">
                <a:latin typeface="Cambria" panose="02040503050406030204" pitchFamily="18" charset="0"/>
              </a:rPr>
              <a:t> – 11 slides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sz="2400" dirty="0" smtClean="0">
              <a:latin typeface="Cambria" panose="020405030504060302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22373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latin typeface="Cambria" panose="02040503050406030204" pitchFamily="18" charset="0"/>
              </a:rPr>
              <a:t>Equiparação, para efeitos de responsabilidade civil por produtos defeituosos, do locador a produtor no caso de importação do exterior da EU (</a:t>
            </a:r>
            <a:r>
              <a:rPr lang="pt-PT" sz="2400" dirty="0" err="1">
                <a:latin typeface="Cambria" panose="02040503050406030204" pitchFamily="18" charset="0"/>
              </a:rPr>
              <a:t>art</a:t>
            </a:r>
            <a:r>
              <a:rPr lang="pt-PT" sz="2400" dirty="0">
                <a:latin typeface="Cambria" panose="02040503050406030204" pitchFamily="18" charset="0"/>
              </a:rPr>
              <a:t>. 3.º, n.º 2, da </a:t>
            </a:r>
            <a:r>
              <a:rPr lang="pt-PT" sz="2400" dirty="0" err="1">
                <a:latin typeface="Cambria" panose="02040503050406030204" pitchFamily="18" charset="0"/>
              </a:rPr>
              <a:t>Diretiva</a:t>
            </a:r>
            <a:r>
              <a:rPr lang="pt-PT" sz="2400" dirty="0">
                <a:latin typeface="Cambria" panose="02040503050406030204" pitchFamily="18" charset="0"/>
              </a:rPr>
              <a:t> 85/374/CEE, de 25 de </a:t>
            </a:r>
            <a:r>
              <a:rPr lang="pt-PT" sz="2400" dirty="0" err="1">
                <a:latin typeface="Cambria" panose="02040503050406030204" pitchFamily="18" charset="0"/>
              </a:rPr>
              <a:t>julho</a:t>
            </a:r>
            <a:r>
              <a:rPr lang="pt-PT" sz="2400" dirty="0">
                <a:latin typeface="Cambria" panose="02040503050406030204" pitchFamily="18" charset="0"/>
              </a:rPr>
              <a:t> de 1985, e </a:t>
            </a:r>
            <a:r>
              <a:rPr lang="pt-PT" sz="2400" dirty="0" err="1">
                <a:latin typeface="Cambria" panose="02040503050406030204" pitchFamily="18" charset="0"/>
              </a:rPr>
              <a:t>art</a:t>
            </a:r>
            <a:r>
              <a:rPr lang="pt-PT" sz="2400" dirty="0">
                <a:latin typeface="Cambria" panose="02040503050406030204" pitchFamily="18" charset="0"/>
              </a:rPr>
              <a:t>. 2.º, n.º 2, alínea a), do </a:t>
            </a:r>
            <a:r>
              <a:rPr lang="pt-PT" sz="2400" dirty="0" err="1">
                <a:latin typeface="Cambria" panose="02040503050406030204" pitchFamily="18" charset="0"/>
              </a:rPr>
              <a:t>Dec.-Lei</a:t>
            </a:r>
            <a:r>
              <a:rPr lang="pt-PT" sz="2400" dirty="0">
                <a:latin typeface="Cambria" panose="02040503050406030204" pitchFamily="18" charset="0"/>
              </a:rPr>
              <a:t> 383/89, de 6 de </a:t>
            </a:r>
            <a:r>
              <a:rPr lang="pt-PT" sz="2400" dirty="0" err="1">
                <a:latin typeface="Cambria" panose="02040503050406030204" pitchFamily="18" charset="0"/>
              </a:rPr>
              <a:t>novembro</a:t>
            </a:r>
            <a:r>
              <a:rPr lang="pt-PT" sz="2400" dirty="0"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406000" y="111730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ambria" panose="02040503050406030204" pitchFamily="18" charset="0"/>
              </a:rPr>
              <a:t>10</a:t>
            </a:r>
            <a:endParaRPr lang="pt-PT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267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II – Problemas em aberto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752600"/>
            <a:ext cx="868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dirty="0">
                <a:latin typeface="Cambria" panose="02040503050406030204" pitchFamily="18" charset="0"/>
              </a:rPr>
              <a:t>O reforço de financiamento no âmbito da locação </a:t>
            </a:r>
            <a:r>
              <a:rPr lang="pt-PT" sz="2400" dirty="0" smtClean="0">
                <a:latin typeface="Cambria" panose="02040503050406030204" pitchFamily="18" charset="0"/>
              </a:rPr>
              <a:t>financeira</a:t>
            </a:r>
          </a:p>
          <a:p>
            <a:pPr marL="800100" lvl="1" indent="-342900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anose="02040503050406030204" pitchFamily="18" charset="0"/>
              </a:rPr>
              <a:t>Pode o direito de propriedade do locador garantir reforços de financiamentos?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PT" sz="2400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406000" y="111730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ambria" panose="02040503050406030204" pitchFamily="18" charset="0"/>
              </a:rPr>
              <a:t>11</a:t>
            </a:r>
            <a:endParaRPr lang="pt-PT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674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>
                <a:latin typeface="Cambria" panose="02040503050406030204" pitchFamily="18" charset="0"/>
                <a:cs typeface="Arial" panose="020B0604020202020204" pitchFamily="34" charset="0"/>
              </a:rPr>
              <a:t>Introdução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60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sz="3300" b="1" dirty="0" smtClean="0">
                <a:latin typeface="Cambria" panose="02040503050406030204" pitchFamily="18" charset="0"/>
              </a:rPr>
              <a:t>1979</a:t>
            </a:r>
            <a:r>
              <a:rPr lang="pt-PT" sz="3300" b="1" dirty="0">
                <a:latin typeface="Cambria" panose="02040503050406030204" pitchFamily="18" charset="0"/>
              </a:rPr>
              <a:t>– 2014</a:t>
            </a:r>
            <a:r>
              <a:rPr lang="pt-PT" sz="3300" dirty="0">
                <a:latin typeface="Cambria" panose="02040503050406030204" pitchFamily="18" charset="0"/>
              </a:rPr>
              <a:t>: grande evolução </a:t>
            </a:r>
            <a:r>
              <a:rPr lang="pt-PT" sz="3300" dirty="0" smtClean="0">
                <a:latin typeface="Cambria" panose="02040503050406030204" pitchFamily="18" charset="0"/>
              </a:rPr>
              <a:t>legislativa</a:t>
            </a:r>
            <a:endParaRPr lang="pt-PT" sz="3300" dirty="0"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Oval 6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</a:t>
            </a:r>
            <a:endParaRPr lang="pt-PT" dirty="0"/>
          </a:p>
        </p:txBody>
      </p:sp>
      <p:sp>
        <p:nvSpPr>
          <p:cNvPr id="8" name="Oval 7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2514600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400" dirty="0">
                <a:latin typeface="Cambria" panose="02040503050406030204" pitchFamily="18" charset="0"/>
              </a:rPr>
              <a:t>Alguns problemas atuais são diferentes dos do </a:t>
            </a:r>
            <a:r>
              <a:rPr lang="pt-PT" sz="2400" dirty="0" smtClean="0">
                <a:latin typeface="Cambria" panose="02040503050406030204" pitchFamily="18" charset="0"/>
              </a:rPr>
              <a:t>passado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Para </a:t>
            </a:r>
            <a:r>
              <a:rPr lang="pt-PT" sz="2400" dirty="0">
                <a:latin typeface="Cambria" panose="02040503050406030204" pitchFamily="18" charset="0"/>
              </a:rPr>
              <a:t>compreender a atualidade, há que ter em conta a evolução</a:t>
            </a:r>
          </a:p>
          <a:p>
            <a:endParaRPr lang="pt-PT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828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 – Marcos da evolução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60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sz="3300" b="1" dirty="0" smtClean="0"/>
              <a:t>1979</a:t>
            </a:r>
            <a:endParaRPr lang="pt-PT" sz="3300" dirty="0"/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514600"/>
            <a:ext cx="8686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sz="2400" dirty="0">
                <a:latin typeface="Cambria" panose="02040503050406030204" pitchFamily="18" charset="0"/>
              </a:rPr>
              <a:t>Primeiro regime das SLF (</a:t>
            </a:r>
            <a:r>
              <a:rPr lang="pt-PT" sz="2400" dirty="0" err="1">
                <a:latin typeface="Cambria" panose="02040503050406030204" pitchFamily="18" charset="0"/>
              </a:rPr>
              <a:t>Dec.-Lei</a:t>
            </a:r>
            <a:r>
              <a:rPr lang="pt-PT" sz="2400" dirty="0">
                <a:latin typeface="Cambria" panose="02040503050406030204" pitchFamily="18" charset="0"/>
              </a:rPr>
              <a:t> 135/79, de 18 de </a:t>
            </a:r>
            <a:r>
              <a:rPr lang="pt-PT" sz="2400" dirty="0" smtClean="0">
                <a:latin typeface="Cambria" panose="02040503050406030204" pitchFamily="18" charset="0"/>
              </a:rPr>
              <a:t>maio)</a:t>
            </a:r>
          </a:p>
          <a:p>
            <a:pPr marL="285750" lvl="0" indent="-285750"/>
            <a:endParaRPr lang="pt-PT" sz="2400" dirty="0" smtClean="0">
              <a:latin typeface="Cambria" panose="020405030504060302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Primeiro </a:t>
            </a:r>
            <a:r>
              <a:rPr lang="pt-PT" sz="2400" dirty="0">
                <a:latin typeface="Cambria" panose="02040503050406030204" pitchFamily="18" charset="0"/>
              </a:rPr>
              <a:t>regime do contrato (</a:t>
            </a:r>
            <a:r>
              <a:rPr lang="pt-PT" sz="2400" dirty="0" err="1">
                <a:latin typeface="Cambria" panose="02040503050406030204" pitchFamily="18" charset="0"/>
              </a:rPr>
              <a:t>Dec.-Lei</a:t>
            </a:r>
            <a:r>
              <a:rPr lang="pt-PT" sz="2400" dirty="0">
                <a:latin typeface="Cambria" panose="02040503050406030204" pitchFamily="18" charset="0"/>
              </a:rPr>
              <a:t> 171/79, de 6 de </a:t>
            </a:r>
            <a:r>
              <a:rPr lang="pt-PT" sz="2400" dirty="0" err="1">
                <a:latin typeface="Cambria" panose="02040503050406030204" pitchFamily="18" charset="0"/>
              </a:rPr>
              <a:t>junho</a:t>
            </a:r>
            <a:r>
              <a:rPr lang="pt-PT" sz="2400" dirty="0">
                <a:latin typeface="Cambria" panose="02040503050406030204" pitchFamily="18" charset="0"/>
              </a:rPr>
              <a:t>)  </a:t>
            </a:r>
            <a:endParaRPr lang="pt-PT" sz="2400" dirty="0" smtClean="0">
              <a:latin typeface="Cambria" panose="02040503050406030204" pitchFamily="18" charset="0"/>
            </a:endParaRP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sz="2000" dirty="0" smtClean="0">
                <a:latin typeface="Cambria" panose="02040503050406030204" pitchFamily="18" charset="0"/>
              </a:rPr>
              <a:t>Convite </a:t>
            </a:r>
            <a:r>
              <a:rPr lang="pt-PT" sz="2000" dirty="0">
                <a:latin typeface="Cambria" panose="02040503050406030204" pitchFamily="18" charset="0"/>
              </a:rPr>
              <a:t>à exploração de uma nova </a:t>
            </a:r>
            <a:r>
              <a:rPr lang="pt-PT" sz="2000" dirty="0" err="1">
                <a:latin typeface="Cambria" panose="02040503050406030204" pitchFamily="18" charset="0"/>
              </a:rPr>
              <a:t>atividade</a:t>
            </a:r>
            <a:r>
              <a:rPr lang="pt-PT" sz="2000" dirty="0">
                <a:latin typeface="Cambria" panose="02040503050406030204" pitchFamily="18" charset="0"/>
              </a:rPr>
              <a:t> financeira e ao recurso ao crédito por meio </a:t>
            </a:r>
            <a:r>
              <a:rPr lang="pt-PT" sz="2000" dirty="0" smtClean="0">
                <a:latin typeface="Cambria" panose="02040503050406030204" pitchFamily="18" charset="0"/>
              </a:rPr>
              <a:t>desta</a:t>
            </a: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sz="2000" dirty="0" smtClean="0">
                <a:latin typeface="Cambria" panose="02040503050406030204" pitchFamily="18" charset="0"/>
              </a:rPr>
              <a:t>Restrição </a:t>
            </a:r>
            <a:r>
              <a:rPr lang="pt-PT" sz="2000" dirty="0">
                <a:latin typeface="Cambria" panose="02040503050406030204" pitchFamily="18" charset="0"/>
              </a:rPr>
              <a:t>dos bens </a:t>
            </a:r>
            <a:r>
              <a:rPr lang="pt-PT" sz="2000" dirty="0" smtClean="0">
                <a:latin typeface="Cambria" panose="02040503050406030204" pitchFamily="18" charset="0"/>
              </a:rPr>
              <a:t>financiáveis</a:t>
            </a: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sz="2000" dirty="0" smtClean="0">
                <a:latin typeface="Cambria" panose="02040503050406030204" pitchFamily="18" charset="0"/>
              </a:rPr>
              <a:t>Regulação </a:t>
            </a:r>
            <a:r>
              <a:rPr lang="pt-PT" sz="2000" dirty="0">
                <a:latin typeface="Cambria" panose="02040503050406030204" pitchFamily="18" charset="0"/>
              </a:rPr>
              <a:t>pormenorizada do tipo contratual, com fortes limitações à liberdade de estipulação</a:t>
            </a:r>
          </a:p>
        </p:txBody>
      </p:sp>
      <p:sp>
        <p:nvSpPr>
          <p:cNvPr id="10" name="Oval 9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ambria" panose="02040503050406030204" pitchFamily="18" charset="0"/>
              </a:rPr>
              <a:t>1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297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 – Marcos da evolução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60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sz="3300" b="1" dirty="0"/>
              <a:t>1989</a:t>
            </a:r>
            <a:endParaRPr lang="pt-PT" sz="3300" dirty="0"/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5146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400" smtClean="0">
                <a:latin typeface="Cambria" panose="02040503050406030204" pitchFamily="18" charset="0"/>
              </a:rPr>
              <a:t>Revogação </a:t>
            </a:r>
            <a:r>
              <a:rPr lang="pt-PT" sz="2400" dirty="0">
                <a:latin typeface="Cambria" panose="02040503050406030204" pitchFamily="18" charset="0"/>
              </a:rPr>
              <a:t>da </a:t>
            </a:r>
            <a:r>
              <a:rPr lang="pt-PT" sz="2400" dirty="0" smtClean="0">
                <a:latin typeface="Cambria" panose="02040503050406030204" pitchFamily="18" charset="0"/>
              </a:rPr>
              <a:t>obrigação de submissão </a:t>
            </a:r>
            <a:r>
              <a:rPr lang="pt-PT" sz="2400" dirty="0">
                <a:latin typeface="Cambria" panose="02040503050406030204" pitchFamily="18" charset="0"/>
              </a:rPr>
              <a:t>das cláusulas contratuais gerais à aprovação do Banco de Portugal (</a:t>
            </a:r>
            <a:r>
              <a:rPr lang="pt-PT" sz="2400" dirty="0" err="1">
                <a:latin typeface="Cambria" panose="02040503050406030204" pitchFamily="18" charset="0"/>
              </a:rPr>
              <a:t>Dec.-Lei</a:t>
            </a:r>
            <a:r>
              <a:rPr lang="pt-PT" sz="2400" dirty="0">
                <a:latin typeface="Cambria" panose="02040503050406030204" pitchFamily="18" charset="0"/>
              </a:rPr>
              <a:t> 168/89, de 24 de maio</a:t>
            </a:r>
            <a:r>
              <a:rPr lang="pt-PT" sz="2400" dirty="0" smtClean="0">
                <a:latin typeface="Cambria" panose="02040503050406030204" pitchFamily="18" charset="0"/>
              </a:rPr>
              <a:t>)</a:t>
            </a:r>
            <a:endParaRPr lang="pt-PT" sz="2400" dirty="0">
              <a:latin typeface="Cambria" panose="020405030504060302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mbria" panose="02040503050406030204" pitchFamily="18" charset="0"/>
              </a:rPr>
              <a:t>2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607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 – Marcos da evolução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60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sz="3300" b="1" dirty="0" smtClean="0">
                <a:latin typeface="Cambria" panose="02040503050406030204" pitchFamily="18" charset="0"/>
              </a:rPr>
              <a:t>1991</a:t>
            </a:r>
            <a:endParaRPr lang="pt-PT" sz="3300" dirty="0"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25146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itchFamily="18" charset="0"/>
              </a:rPr>
              <a:t>Admissão </a:t>
            </a:r>
            <a:r>
              <a:rPr lang="pt-PT" sz="2400" dirty="0">
                <a:latin typeface="Cambria" pitchFamily="18" charset="0"/>
              </a:rPr>
              <a:t>da LF para habitação (</a:t>
            </a:r>
            <a:r>
              <a:rPr lang="pt-PT" sz="2400" dirty="0" err="1">
                <a:latin typeface="Cambria" pitchFamily="18" charset="0"/>
              </a:rPr>
              <a:t>Dec.-Lei</a:t>
            </a:r>
            <a:r>
              <a:rPr lang="pt-PT" sz="2400" dirty="0">
                <a:latin typeface="Cambria" pitchFamily="18" charset="0"/>
              </a:rPr>
              <a:t> 10/91, de 9 de </a:t>
            </a:r>
            <a:r>
              <a:rPr lang="pt-PT" sz="2400" dirty="0" err="1">
                <a:latin typeface="Cambria" pitchFamily="18" charset="0"/>
              </a:rPr>
              <a:t>janeiro</a:t>
            </a:r>
            <a:r>
              <a:rPr lang="pt-PT" sz="2400" dirty="0">
                <a:latin typeface="Cambria" pitchFamily="18" charset="0"/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PT" sz="2400" dirty="0">
              <a:latin typeface="Cambria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ambria" panose="02040503050406030204" pitchFamily="18" charset="0"/>
              </a:rPr>
              <a:t>3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877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 – Marcos da evolução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60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sz="3300" b="1" dirty="0" smtClean="0"/>
              <a:t>1992</a:t>
            </a:r>
            <a:endParaRPr lang="pt-PT" sz="3300" dirty="0"/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514600"/>
            <a:ext cx="868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RGICSF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pt-PT" sz="2000" dirty="0" smtClean="0">
                <a:latin typeface="Cambria" panose="02040503050406030204" pitchFamily="18" charset="0"/>
              </a:rPr>
              <a:t>Abertura </a:t>
            </a:r>
            <a:r>
              <a:rPr lang="pt-PT" sz="2000" dirty="0">
                <a:latin typeface="Cambria" panose="02040503050406030204" pitchFamily="18" charset="0"/>
              </a:rPr>
              <a:t>da LF aos </a:t>
            </a:r>
            <a:r>
              <a:rPr lang="pt-PT" sz="2000" dirty="0" smtClean="0">
                <a:latin typeface="Cambria" panose="02040503050406030204" pitchFamily="18" charset="0"/>
              </a:rPr>
              <a:t>bancos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pt-PT" sz="2000" dirty="0" smtClean="0">
                <a:latin typeface="Cambria" panose="02040503050406030204" pitchFamily="18" charset="0"/>
              </a:rPr>
              <a:t>«Promoção</a:t>
            </a:r>
            <a:r>
              <a:rPr lang="pt-PT" sz="2000" dirty="0">
                <a:latin typeface="Cambria" panose="02040503050406030204" pitchFamily="18" charset="0"/>
              </a:rPr>
              <a:t>» das SLF a instituições de crédito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PT" sz="2400" dirty="0">
              <a:latin typeface="Cambria" panose="020405030504060302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mbria" panose="02040503050406030204" pitchFamily="18" charset="0"/>
              </a:rPr>
              <a:t>4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297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 – Marcos da evolução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60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sz="3300" b="1" dirty="0" smtClean="0"/>
              <a:t>1989</a:t>
            </a:r>
            <a:r>
              <a:rPr lang="pt-PT" sz="3300" b="1" dirty="0"/>
              <a:t>– </a:t>
            </a:r>
            <a:r>
              <a:rPr lang="pt-PT" sz="3300" b="1" dirty="0" smtClean="0"/>
              <a:t>1994</a:t>
            </a:r>
            <a:r>
              <a:rPr lang="pt-PT" sz="3300" dirty="0" smtClean="0"/>
              <a:t> </a:t>
            </a:r>
            <a:endParaRPr lang="pt-PT" sz="3300" dirty="0"/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514600"/>
            <a:ext cx="8686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Contabilização </a:t>
            </a:r>
            <a:r>
              <a:rPr lang="pt-PT" sz="2400" dirty="0">
                <a:latin typeface="Cambria" panose="02040503050406030204" pitchFamily="18" charset="0"/>
              </a:rPr>
              <a:t>dos bens em LF como </a:t>
            </a:r>
            <a:r>
              <a:rPr lang="pt-PT" sz="2400" dirty="0" err="1">
                <a:latin typeface="Cambria" panose="02040503050406030204" pitchFamily="18" charset="0"/>
              </a:rPr>
              <a:t>ativos</a:t>
            </a:r>
            <a:r>
              <a:rPr lang="pt-PT" sz="2400" dirty="0">
                <a:latin typeface="Cambria" panose="02040503050406030204" pitchFamily="18" charset="0"/>
              </a:rPr>
              <a:t> dos locatários (POC 1989 e </a:t>
            </a:r>
            <a:r>
              <a:rPr lang="pt-PT" sz="2400" dirty="0" err="1">
                <a:latin typeface="Cambria" panose="02040503050406030204" pitchFamily="18" charset="0"/>
              </a:rPr>
              <a:t>Dec.-Lei</a:t>
            </a:r>
            <a:r>
              <a:rPr lang="pt-PT" sz="2400" dirty="0">
                <a:latin typeface="Cambria" panose="02040503050406030204" pitchFamily="18" charset="0"/>
              </a:rPr>
              <a:t> 29/93, de 12 de </a:t>
            </a:r>
            <a:r>
              <a:rPr lang="pt-PT" sz="2400" dirty="0" err="1">
                <a:latin typeface="Cambria" panose="02040503050406030204" pitchFamily="18" charset="0"/>
              </a:rPr>
              <a:t>fevereiro</a:t>
            </a:r>
            <a:r>
              <a:rPr lang="pt-PT" sz="2400" dirty="0" smtClean="0">
                <a:latin typeface="Cambria" panose="02040503050406030204" pitchFamily="18" charset="0"/>
              </a:rPr>
              <a:t>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pt-PT" sz="2000" dirty="0" smtClean="0">
                <a:latin typeface="Cambria" panose="02040503050406030204" pitchFamily="18" charset="0"/>
              </a:rPr>
              <a:t>Neutralidade </a:t>
            </a:r>
            <a:r>
              <a:rPr lang="pt-PT" sz="2000" dirty="0">
                <a:latin typeface="Cambria" panose="02040503050406030204" pitchFamily="18" charset="0"/>
              </a:rPr>
              <a:t>fiscal compra /</a:t>
            </a:r>
            <a:r>
              <a:rPr lang="pt-PT" sz="2000" dirty="0" smtClean="0">
                <a:latin typeface="Cambria" panose="02040503050406030204" pitchFamily="18" charset="0"/>
              </a:rPr>
              <a:t>LF</a:t>
            </a:r>
            <a:endParaRPr lang="pt-PT" sz="2000" dirty="0">
              <a:latin typeface="Cambria" panose="020405030504060302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mbria" panose="02040503050406030204" pitchFamily="18" charset="0"/>
              </a:rPr>
              <a:t>5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297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pt-PT" b="1" dirty="0" smtClean="0">
                <a:latin typeface="Cambria" panose="02040503050406030204" pitchFamily="18" charset="0"/>
              </a:rPr>
              <a:t>I – Marcos da evolução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60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sz="3300" b="1" dirty="0" smtClean="0"/>
              <a:t>1995/1997/2001</a:t>
            </a:r>
            <a:endParaRPr lang="pt-PT" sz="3300" dirty="0"/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0" y="1104900"/>
            <a:ext cx="12192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96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458200" y="1143000"/>
            <a:ext cx="304800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2860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400" dirty="0" smtClean="0">
                <a:latin typeface="Cambria" panose="02040503050406030204" pitchFamily="18" charset="0"/>
              </a:rPr>
              <a:t>Liberalização</a:t>
            </a:r>
            <a:r>
              <a:rPr lang="pt-PT" sz="2400" dirty="0">
                <a:latin typeface="Cambria" panose="02040503050406030204" pitchFamily="18" charset="0"/>
              </a:rPr>
              <a:t>, «</a:t>
            </a:r>
            <a:r>
              <a:rPr lang="pt-PT" sz="2400" dirty="0" err="1">
                <a:latin typeface="Cambria" panose="02040503050406030204" pitchFamily="18" charset="0"/>
              </a:rPr>
              <a:t>desformalização</a:t>
            </a:r>
            <a:r>
              <a:rPr lang="pt-PT" sz="2400" dirty="0">
                <a:latin typeface="Cambria" panose="02040503050406030204" pitchFamily="18" charset="0"/>
              </a:rPr>
              <a:t>», reforço da proteção dos </a:t>
            </a:r>
            <a:r>
              <a:rPr lang="pt-PT" sz="2400" dirty="0" smtClean="0">
                <a:latin typeface="Cambria" panose="02040503050406030204" pitchFamily="18" charset="0"/>
              </a:rPr>
              <a:t>locadores e </a:t>
            </a:r>
            <a:r>
              <a:rPr lang="pt-PT" sz="2400" dirty="0">
                <a:latin typeface="Cambria" panose="02040503050406030204" pitchFamily="18" charset="0"/>
              </a:rPr>
              <a:t>alargamento do objeto </a:t>
            </a:r>
            <a:r>
              <a:rPr lang="pt-PT" sz="2400" dirty="0" smtClean="0">
                <a:latin typeface="Cambria" panose="02040503050406030204" pitchFamily="18" charset="0"/>
              </a:rPr>
              <a:t>das SLF</a:t>
            </a:r>
            <a:r>
              <a:rPr lang="pt-PT" sz="2400" dirty="0">
                <a:latin typeface="Cambria" panose="02040503050406030204" pitchFamily="18" charset="0"/>
              </a:rPr>
              <a:t>  </a:t>
            </a:r>
            <a:endParaRPr lang="pt-PT" sz="2400" dirty="0" smtClean="0">
              <a:latin typeface="Cambria" panose="02040503050406030204" pitchFamily="18" charset="0"/>
            </a:endParaRPr>
          </a:p>
          <a:p>
            <a:pPr marL="742950" lvl="1" indent="-285750">
              <a:buFont typeface="Calibri" panose="020F0502020204030204" pitchFamily="34" charset="0"/>
              <a:buChar char="‒"/>
            </a:pPr>
            <a:r>
              <a:rPr lang="pt-PT" dirty="0" smtClean="0">
                <a:latin typeface="Cambria" panose="02040503050406030204" pitchFamily="18" charset="0"/>
              </a:rPr>
              <a:t>Admissão </a:t>
            </a:r>
            <a:r>
              <a:rPr lang="pt-PT" dirty="0">
                <a:latin typeface="Cambria" panose="02040503050406030204" pitchFamily="18" charset="0"/>
              </a:rPr>
              <a:t>da LF de bens de </a:t>
            </a:r>
            <a:r>
              <a:rPr lang="pt-PT" dirty="0" smtClean="0">
                <a:latin typeface="Cambria" panose="02040503050406030204" pitchFamily="18" charset="0"/>
              </a:rPr>
              <a:t>consumo</a:t>
            </a: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dirty="0" smtClean="0">
                <a:latin typeface="Cambria" panose="02040503050406030204" pitchFamily="18" charset="0"/>
              </a:rPr>
              <a:t>Liberalização </a:t>
            </a:r>
            <a:r>
              <a:rPr lang="pt-PT" dirty="0">
                <a:latin typeface="Cambria" panose="02040503050406030204" pitchFamily="18" charset="0"/>
              </a:rPr>
              <a:t>rendas e valor residual (</a:t>
            </a:r>
            <a:r>
              <a:rPr lang="pt-PT" dirty="0" err="1">
                <a:latin typeface="Cambria" panose="02040503050406030204" pitchFamily="18" charset="0"/>
              </a:rPr>
              <a:t>art</a:t>
            </a:r>
            <a:r>
              <a:rPr lang="pt-PT" dirty="0">
                <a:latin typeface="Cambria" panose="02040503050406030204" pitchFamily="18" charset="0"/>
              </a:rPr>
              <a:t>. 4.º </a:t>
            </a:r>
            <a:r>
              <a:rPr lang="pt-PT" dirty="0" err="1">
                <a:latin typeface="Cambria" panose="02040503050406030204" pitchFamily="18" charset="0"/>
              </a:rPr>
              <a:t>Dec.-Lei</a:t>
            </a:r>
            <a:r>
              <a:rPr lang="pt-PT" dirty="0">
                <a:latin typeface="Cambria" panose="02040503050406030204" pitchFamily="18" charset="0"/>
              </a:rPr>
              <a:t> 149/95, revogado pelo </a:t>
            </a:r>
            <a:r>
              <a:rPr lang="pt-PT" dirty="0" err="1">
                <a:latin typeface="Cambria" panose="02040503050406030204" pitchFamily="18" charset="0"/>
              </a:rPr>
              <a:t>Dec.-Lei</a:t>
            </a:r>
            <a:r>
              <a:rPr lang="pt-PT" dirty="0">
                <a:latin typeface="Cambria" panose="02040503050406030204" pitchFamily="18" charset="0"/>
              </a:rPr>
              <a:t> </a:t>
            </a:r>
            <a:r>
              <a:rPr lang="pt-PT" dirty="0" smtClean="0">
                <a:latin typeface="Cambria" panose="02040503050406030204" pitchFamily="18" charset="0"/>
              </a:rPr>
              <a:t>285/2001)</a:t>
            </a: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dirty="0" smtClean="0">
                <a:latin typeface="Cambria" panose="02040503050406030204" pitchFamily="18" charset="0"/>
              </a:rPr>
              <a:t>Diminuição </a:t>
            </a:r>
            <a:r>
              <a:rPr lang="pt-PT" dirty="0">
                <a:latin typeface="Cambria" panose="02040503050406030204" pitchFamily="18" charset="0"/>
              </a:rPr>
              <a:t>prazos mínimos (</a:t>
            </a:r>
            <a:r>
              <a:rPr lang="pt-PT" dirty="0" err="1">
                <a:latin typeface="Cambria" panose="02040503050406030204" pitchFamily="18" charset="0"/>
              </a:rPr>
              <a:t>art</a:t>
            </a:r>
            <a:r>
              <a:rPr lang="pt-PT" dirty="0">
                <a:latin typeface="Cambria" panose="02040503050406030204" pitchFamily="18" charset="0"/>
              </a:rPr>
              <a:t>. 6.º </a:t>
            </a:r>
            <a:r>
              <a:rPr lang="pt-PT" dirty="0" err="1">
                <a:latin typeface="Cambria" panose="02040503050406030204" pitchFamily="18" charset="0"/>
              </a:rPr>
              <a:t>Dec.-Lei</a:t>
            </a:r>
            <a:r>
              <a:rPr lang="pt-PT" dirty="0">
                <a:latin typeface="Cambria" panose="02040503050406030204" pitchFamily="18" charset="0"/>
              </a:rPr>
              <a:t> 149/95, alterado pelo </a:t>
            </a:r>
            <a:r>
              <a:rPr lang="pt-PT" dirty="0" err="1">
                <a:latin typeface="Cambria" panose="02040503050406030204" pitchFamily="18" charset="0"/>
              </a:rPr>
              <a:t>Dec.-Lei</a:t>
            </a:r>
            <a:r>
              <a:rPr lang="pt-PT" dirty="0">
                <a:latin typeface="Cambria" panose="02040503050406030204" pitchFamily="18" charset="0"/>
              </a:rPr>
              <a:t> </a:t>
            </a:r>
            <a:r>
              <a:rPr lang="pt-PT" dirty="0" smtClean="0">
                <a:latin typeface="Cambria" panose="02040503050406030204" pitchFamily="18" charset="0"/>
              </a:rPr>
              <a:t>285/2001)</a:t>
            </a: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dirty="0" smtClean="0">
                <a:latin typeface="Cambria" panose="02040503050406030204" pitchFamily="18" charset="0"/>
              </a:rPr>
              <a:t>Suficiência </a:t>
            </a:r>
            <a:r>
              <a:rPr lang="pt-PT" dirty="0">
                <a:latin typeface="Cambria" panose="02040503050406030204" pitchFamily="18" charset="0"/>
              </a:rPr>
              <a:t>dos escritos particulares – com reconhecimento, no caso de contratos sobre imóveis (</a:t>
            </a:r>
            <a:r>
              <a:rPr lang="pt-PT" dirty="0" err="1">
                <a:latin typeface="Cambria" panose="02040503050406030204" pitchFamily="18" charset="0"/>
              </a:rPr>
              <a:t>art</a:t>
            </a:r>
            <a:r>
              <a:rPr lang="pt-PT" dirty="0">
                <a:latin typeface="Cambria" panose="02040503050406030204" pitchFamily="18" charset="0"/>
              </a:rPr>
              <a:t>. 3.º </a:t>
            </a:r>
            <a:r>
              <a:rPr lang="pt-PT" dirty="0" err="1">
                <a:latin typeface="Cambria" panose="02040503050406030204" pitchFamily="18" charset="0"/>
              </a:rPr>
              <a:t>Dec.-Lei</a:t>
            </a:r>
            <a:r>
              <a:rPr lang="pt-PT" dirty="0">
                <a:latin typeface="Cambria" panose="02040503050406030204" pitchFamily="18" charset="0"/>
              </a:rPr>
              <a:t> 149/95, alterado pelo </a:t>
            </a:r>
            <a:r>
              <a:rPr lang="pt-PT" dirty="0" err="1">
                <a:latin typeface="Cambria" panose="02040503050406030204" pitchFamily="18" charset="0"/>
              </a:rPr>
              <a:t>Dec.-Lei</a:t>
            </a:r>
            <a:r>
              <a:rPr lang="pt-PT" dirty="0">
                <a:latin typeface="Cambria" panose="02040503050406030204" pitchFamily="18" charset="0"/>
              </a:rPr>
              <a:t> 265/97 e pelo </a:t>
            </a:r>
            <a:r>
              <a:rPr lang="pt-PT" dirty="0" err="1">
                <a:latin typeface="Cambria" panose="02040503050406030204" pitchFamily="18" charset="0"/>
              </a:rPr>
              <a:t>Dec.-Lei</a:t>
            </a:r>
            <a:r>
              <a:rPr lang="pt-PT" dirty="0">
                <a:latin typeface="Cambria" panose="02040503050406030204" pitchFamily="18" charset="0"/>
              </a:rPr>
              <a:t> </a:t>
            </a:r>
            <a:r>
              <a:rPr lang="pt-PT" dirty="0" smtClean="0">
                <a:latin typeface="Cambria" panose="02040503050406030204" pitchFamily="18" charset="0"/>
              </a:rPr>
              <a:t>30/2008)</a:t>
            </a: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dirty="0" smtClean="0">
                <a:latin typeface="Cambria" panose="02040503050406030204" pitchFamily="18" charset="0"/>
              </a:rPr>
              <a:t>Criação </a:t>
            </a:r>
            <a:r>
              <a:rPr lang="pt-PT" dirty="0">
                <a:latin typeface="Cambria" panose="02040503050406030204" pitchFamily="18" charset="0"/>
              </a:rPr>
              <a:t>de providência cautelar específica (entrega e cancelamento </a:t>
            </a:r>
            <a:r>
              <a:rPr lang="pt-PT" dirty="0" smtClean="0">
                <a:latin typeface="Cambria" panose="02040503050406030204" pitchFamily="18" charset="0"/>
              </a:rPr>
              <a:t>registo)</a:t>
            </a:r>
          </a:p>
          <a:p>
            <a:pPr marL="742950" lvl="1" indent="-285750" algn="just">
              <a:buFont typeface="Calibri" panose="020F0502020204030204" pitchFamily="34" charset="0"/>
              <a:buChar char="‒"/>
            </a:pPr>
            <a:r>
              <a:rPr lang="pt-PT" dirty="0" smtClean="0">
                <a:latin typeface="Cambria" panose="02040503050406030204" pitchFamily="18" charset="0"/>
              </a:rPr>
              <a:t>Admissão </a:t>
            </a:r>
            <a:r>
              <a:rPr lang="pt-PT" dirty="0">
                <a:latin typeface="Cambria" panose="02040503050406030204" pitchFamily="18" charset="0"/>
              </a:rPr>
              <a:t>da prática da locação não financeira pelas SLF (</a:t>
            </a:r>
            <a:r>
              <a:rPr lang="pt-PT" dirty="0" err="1">
                <a:latin typeface="Cambria" panose="02040503050406030204" pitchFamily="18" charset="0"/>
              </a:rPr>
              <a:t>art</a:t>
            </a:r>
            <a:r>
              <a:rPr lang="pt-PT" dirty="0">
                <a:latin typeface="Cambria" panose="02040503050406030204" pitchFamily="18" charset="0"/>
              </a:rPr>
              <a:t>. 2.º </a:t>
            </a:r>
            <a:r>
              <a:rPr lang="pt-PT" dirty="0" err="1">
                <a:latin typeface="Cambria" panose="02040503050406030204" pitchFamily="18" charset="0"/>
              </a:rPr>
              <a:t>Dec.-Lei</a:t>
            </a:r>
            <a:r>
              <a:rPr lang="pt-PT" dirty="0">
                <a:latin typeface="Cambria" panose="02040503050406030204" pitchFamily="18" charset="0"/>
              </a:rPr>
              <a:t> 285/2001, alterando o </a:t>
            </a:r>
            <a:r>
              <a:rPr lang="pt-PT" dirty="0" err="1">
                <a:latin typeface="Cambria" panose="02040503050406030204" pitchFamily="18" charset="0"/>
              </a:rPr>
              <a:t>art</a:t>
            </a:r>
            <a:r>
              <a:rPr lang="pt-PT" dirty="0">
                <a:latin typeface="Cambria" panose="02040503050406030204" pitchFamily="18" charset="0"/>
              </a:rPr>
              <a:t>. 1.º </a:t>
            </a:r>
            <a:r>
              <a:rPr lang="pt-PT" dirty="0" err="1">
                <a:latin typeface="Cambria" panose="02040503050406030204" pitchFamily="18" charset="0"/>
              </a:rPr>
              <a:t>Dec.-Lei</a:t>
            </a:r>
            <a:r>
              <a:rPr lang="pt-PT" dirty="0">
                <a:latin typeface="Cambria" panose="02040503050406030204" pitchFamily="18" charset="0"/>
              </a:rPr>
              <a:t> 72/95, de 15 de </a:t>
            </a:r>
            <a:r>
              <a:rPr lang="pt-PT" dirty="0" err="1">
                <a:latin typeface="Cambria" panose="02040503050406030204" pitchFamily="18" charset="0"/>
              </a:rPr>
              <a:t>abril</a:t>
            </a:r>
            <a:r>
              <a:rPr lang="pt-PT" dirty="0">
                <a:latin typeface="Cambria" panose="02040503050406030204" pitchFamily="18" charset="0"/>
              </a:rPr>
              <a:t>)</a:t>
            </a:r>
          </a:p>
          <a:p>
            <a:pPr marL="742950" lvl="1" indent="-285750">
              <a:buFont typeface="Calibri" panose="020F0502020204030204" pitchFamily="34" charset="0"/>
              <a:buChar char="‒"/>
            </a:pPr>
            <a:endParaRPr lang="pt-PT" dirty="0" smtClean="0">
              <a:latin typeface="Cambria" panose="020405030504060302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077200" y="1143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mbria" panose="02040503050406030204" pitchFamily="18" charset="0"/>
              </a:rPr>
              <a:t>6</a:t>
            </a:r>
            <a:endParaRPr lang="pt-PT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838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648</Words>
  <Application>Microsoft Office PowerPoint</Application>
  <PresentationFormat>Apresentação no Ecrã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21</vt:i4>
      </vt:variant>
    </vt:vector>
  </HeadingPairs>
  <TitlesOfParts>
    <vt:vector size="22" baseType="lpstr">
      <vt:lpstr>Office Theme</vt:lpstr>
      <vt:lpstr>Locação Financeira – Algumas Questões</vt:lpstr>
      <vt:lpstr>Estrutura da apresentação</vt:lpstr>
      <vt:lpstr>Introdução</vt:lpstr>
      <vt:lpstr>I – Marcos da evolução</vt:lpstr>
      <vt:lpstr>I – Marcos da evolução</vt:lpstr>
      <vt:lpstr>I – Marcos da evolução</vt:lpstr>
      <vt:lpstr>I – Marcos da evolução</vt:lpstr>
      <vt:lpstr>I – Marcos da evolução</vt:lpstr>
      <vt:lpstr>I – Marcos da evolução</vt:lpstr>
      <vt:lpstr>I – Marcos da evolução</vt:lpstr>
      <vt:lpstr>II – Problemas em aberto</vt:lpstr>
      <vt:lpstr>II – Problemas em aberto</vt:lpstr>
      <vt:lpstr>II – Problemas em aberto</vt:lpstr>
      <vt:lpstr>II – Problemas em aberto</vt:lpstr>
      <vt:lpstr>II – Problemas em aberto</vt:lpstr>
      <vt:lpstr>II – Problemas em aberto</vt:lpstr>
      <vt:lpstr>II – Problemas em aberto</vt:lpstr>
      <vt:lpstr>II – Problemas em aberto</vt:lpstr>
      <vt:lpstr>II – Problemas em aberto</vt:lpstr>
      <vt:lpstr>II – Problemas em aberto</vt:lpstr>
      <vt:lpstr>II – Problemas em aberto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</dc:creator>
  <cp:lastModifiedBy>rpduarte</cp:lastModifiedBy>
  <cp:revision>23</cp:revision>
  <dcterms:created xsi:type="dcterms:W3CDTF">2006-08-16T00:00:00Z</dcterms:created>
  <dcterms:modified xsi:type="dcterms:W3CDTF">2014-07-06T09:10:09Z</dcterms:modified>
</cp:coreProperties>
</file>