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0" r:id="rId1"/>
  </p:sldMasterIdLst>
  <p:notesMasterIdLst>
    <p:notesMasterId r:id="rId19"/>
  </p:notesMasterIdLst>
  <p:sldIdLst>
    <p:sldId id="256" r:id="rId2"/>
    <p:sldId id="300" r:id="rId3"/>
    <p:sldId id="346" r:id="rId4"/>
    <p:sldId id="342" r:id="rId5"/>
    <p:sldId id="343" r:id="rId6"/>
    <p:sldId id="301" r:id="rId7"/>
    <p:sldId id="303" r:id="rId8"/>
    <p:sldId id="320" r:id="rId9"/>
    <p:sldId id="344" r:id="rId10"/>
    <p:sldId id="319" r:id="rId11"/>
    <p:sldId id="321" r:id="rId12"/>
    <p:sldId id="322" r:id="rId13"/>
    <p:sldId id="324" r:id="rId14"/>
    <p:sldId id="325" r:id="rId15"/>
    <p:sldId id="326" r:id="rId16"/>
    <p:sldId id="327" r:id="rId17"/>
    <p:sldId id="32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0F0F"/>
    <a:srgbClr val="B31919"/>
    <a:srgbClr val="C00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595" autoAdjust="0"/>
  </p:normalViewPr>
  <p:slideViewPr>
    <p:cSldViewPr>
      <p:cViewPr varScale="1">
        <p:scale>
          <a:sx n="84" d="100"/>
          <a:sy n="84" d="100"/>
        </p:scale>
        <p:origin x="869"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P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0F8A2-5693-43B1-9F5A-23ABA693425A}" type="datetimeFigureOut">
              <a:rPr lang="pt-PT" smtClean="0"/>
              <a:pPr/>
              <a:t>03-09-2015</a:t>
            </a:fld>
            <a:endParaRPr lang="pt-P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PT"/>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P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0055A3-154F-4352-A93B-22D953CB1D20}" type="slidenum">
              <a:rPr lang="pt-PT" smtClean="0"/>
              <a:pPr/>
              <a:t>‹nº›</a:t>
            </a:fld>
            <a:endParaRPr lang="pt-PT"/>
          </a:p>
        </p:txBody>
      </p:sp>
    </p:spTree>
    <p:extLst>
      <p:ext uri="{BB962C8B-B14F-4D97-AF65-F5344CB8AC3E}">
        <p14:creationId xmlns:p14="http://schemas.microsoft.com/office/powerpoint/2010/main" val="793327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pt-PT"/>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t-PT"/>
          </a:p>
        </p:txBody>
      </p:sp>
      <p:sp>
        <p:nvSpPr>
          <p:cNvPr id="4" name="Date Placeholder 3"/>
          <p:cNvSpPr>
            <a:spLocks noGrp="1"/>
          </p:cNvSpPr>
          <p:nvPr>
            <p:ph type="dt" sz="half" idx="10"/>
          </p:nvPr>
        </p:nvSpPr>
        <p:spPr/>
        <p:txBody>
          <a:bodyPr/>
          <a:lstStyle/>
          <a:p>
            <a:fld id="{5C1E6FE4-F4AF-4D14-B664-F25465E38861}" type="datetime1">
              <a:rPr lang="en-US" smtClean="0"/>
              <a:pPr/>
              <a:t>9/3/2015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326486864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DE954BAF-61D8-4FB4-8AA0-579AD37D22CA}" type="datetime1">
              <a:rPr lang="en-US" smtClean="0"/>
              <a:pPr/>
              <a:t>9/3/2015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164744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pt-P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60028E2F-CE7C-4C4C-B351-56C336A1566F}" type="datetime1">
              <a:rPr lang="en-US" smtClean="0"/>
              <a:pPr/>
              <a:t>9/3/2015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336642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pt-PT" dirty="0"/>
          </a:p>
        </p:txBody>
      </p:sp>
      <p:sp>
        <p:nvSpPr>
          <p:cNvPr id="4" name="Date Placeholder 3"/>
          <p:cNvSpPr>
            <a:spLocks noGrp="1"/>
          </p:cNvSpPr>
          <p:nvPr>
            <p:ph type="dt" sz="half" idx="10"/>
          </p:nvPr>
        </p:nvSpPr>
        <p:spPr/>
        <p:txBody>
          <a:bodyPr/>
          <a:lstStyle/>
          <a:p>
            <a:fld id="{F99264DD-3865-45DE-9966-DAB9A4690EF2}" type="datetime1">
              <a:rPr lang="en-US" smtClean="0"/>
              <a:pPr/>
              <a:t>9/3/2015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3773934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pt-P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3851C8-D14A-4D0A-B9C6-A5D0CE1CC0A8}" type="datetime1">
              <a:rPr lang="en-US" smtClean="0"/>
              <a:pPr/>
              <a:t>9/3/2015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2984278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Date Placeholder 4"/>
          <p:cNvSpPr>
            <a:spLocks noGrp="1"/>
          </p:cNvSpPr>
          <p:nvPr>
            <p:ph type="dt" sz="half" idx="10"/>
          </p:nvPr>
        </p:nvSpPr>
        <p:spPr/>
        <p:txBody>
          <a:bodyPr/>
          <a:lstStyle/>
          <a:p>
            <a:fld id="{B774BD5D-8889-411C-A4EA-E5FBEFE91071}" type="datetime1">
              <a:rPr lang="en-US" smtClean="0"/>
              <a:pPr/>
              <a:t>9/3/2015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915758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pt-P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7" name="Date Placeholder 6"/>
          <p:cNvSpPr>
            <a:spLocks noGrp="1"/>
          </p:cNvSpPr>
          <p:nvPr>
            <p:ph type="dt" sz="half" idx="10"/>
          </p:nvPr>
        </p:nvSpPr>
        <p:spPr/>
        <p:txBody>
          <a:bodyPr/>
          <a:lstStyle/>
          <a:p>
            <a:fld id="{AE6BE0EB-B680-4E5B-A03D-61AD380063CE}" type="datetime1">
              <a:rPr lang="en-US" smtClean="0"/>
              <a:pPr/>
              <a:t>9/3/2015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1197177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Date Placeholder 2"/>
          <p:cNvSpPr>
            <a:spLocks noGrp="1"/>
          </p:cNvSpPr>
          <p:nvPr>
            <p:ph type="dt" sz="half" idx="10"/>
          </p:nvPr>
        </p:nvSpPr>
        <p:spPr/>
        <p:txBody>
          <a:bodyPr/>
          <a:lstStyle/>
          <a:p>
            <a:fld id="{7B3CB5FB-FAA4-4340-B3E4-E0978154AAF8}" type="datetime1">
              <a:rPr lang="en-US" smtClean="0"/>
              <a:pPr/>
              <a:t>9/3/2015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1585990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9E178B-FD47-42B4-BEEA-B0DE66B7D46D}" type="datetime1">
              <a:rPr lang="en-US" smtClean="0"/>
              <a:pPr/>
              <a:t>9/3/2015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2671252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pt-P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3D2939-4BF2-4FEA-BBDC-5961F7519CAB}" type="datetime1">
              <a:rPr lang="en-US" smtClean="0"/>
              <a:pPr/>
              <a:t>9/3/2015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3712857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pt-P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0E4F2A-8C9D-42C4-88D0-613FAEA35236}" type="datetime1">
              <a:rPr lang="en-US" smtClean="0"/>
              <a:pPr/>
              <a:t>9/3/2015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3981847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pt-P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83632C-9F21-4B26-8314-E2A147375E30}" type="datetime1">
              <a:rPr lang="en-US" smtClean="0"/>
              <a:pPr/>
              <a:t>9/3/2015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‹nº›</a:t>
            </a:fld>
            <a:endParaRPr lang="en-US"/>
          </a:p>
        </p:txBody>
      </p:sp>
    </p:spTree>
    <p:extLst>
      <p:ext uri="{BB962C8B-B14F-4D97-AF65-F5344CB8AC3E}">
        <p14:creationId xmlns:p14="http://schemas.microsoft.com/office/powerpoint/2010/main" val="53181991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Cambria" panose="02040503050406030204"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Cambria" panose="02040503050406030204"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Cambria" panose="02040503050406030204"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Cambria" panose="02040503050406030204"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Cambria" panose="020405030504060302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14400"/>
            <a:ext cx="9144000" cy="2895600"/>
          </a:xfrm>
        </p:spPr>
        <p:txBody>
          <a:bodyPr>
            <a:normAutofit/>
          </a:bodyPr>
          <a:lstStyle/>
          <a:p>
            <a:r>
              <a:rPr lang="pt-PT" dirty="0" smtClean="0"/>
              <a:t/>
            </a:r>
            <a:br>
              <a:rPr lang="pt-PT" dirty="0" smtClean="0"/>
            </a:br>
            <a:endParaRPr lang="pt-PT" dirty="0">
              <a:latin typeface="Cambria" pitchFamily="18" charset="0"/>
              <a:ea typeface="Arial Unicode MS" pitchFamily="34" charset="-128"/>
              <a:cs typeface="Arial Unicode MS" pitchFamily="34" charset="-128"/>
            </a:endParaRPr>
          </a:p>
        </p:txBody>
      </p:sp>
      <p:sp>
        <p:nvSpPr>
          <p:cNvPr id="4" name="Isosceles Triangle 3"/>
          <p:cNvSpPr/>
          <p:nvPr/>
        </p:nvSpPr>
        <p:spPr>
          <a:xfrm rot="19794389">
            <a:off x="-1284937" y="2172210"/>
            <a:ext cx="4505531" cy="3866116"/>
          </a:xfrm>
          <a:prstGeom prs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5" name="Isosceles Triangle 4"/>
          <p:cNvSpPr/>
          <p:nvPr/>
        </p:nvSpPr>
        <p:spPr>
          <a:xfrm rot="16200000">
            <a:off x="3816231" y="1530230"/>
            <a:ext cx="1295398" cy="9360139"/>
          </a:xfrm>
          <a:prstGeom prst="triangle">
            <a:avLst>
              <a:gd name="adj" fmla="val 0"/>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Isosceles Triangle 11"/>
          <p:cNvSpPr/>
          <p:nvPr/>
        </p:nvSpPr>
        <p:spPr>
          <a:xfrm rot="21119380">
            <a:off x="-193273" y="4543953"/>
            <a:ext cx="9418598" cy="1679539"/>
          </a:xfrm>
          <a:prstGeom prst="triangle">
            <a:avLst>
              <a:gd name="adj" fmla="val 44198"/>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3" name="Subtitle 2"/>
          <p:cNvSpPr>
            <a:spLocks noGrp="1"/>
          </p:cNvSpPr>
          <p:nvPr>
            <p:ph type="subTitle" idx="1"/>
          </p:nvPr>
        </p:nvSpPr>
        <p:spPr>
          <a:xfrm>
            <a:off x="5410200" y="5943600"/>
            <a:ext cx="4953000" cy="457200"/>
          </a:xfrm>
        </p:spPr>
        <p:txBody>
          <a:bodyPr>
            <a:normAutofit/>
          </a:bodyPr>
          <a:lstStyle/>
          <a:p>
            <a:r>
              <a:rPr lang="en-GB" sz="2000" dirty="0" smtClean="0">
                <a:solidFill>
                  <a:schemeClr val="bg1"/>
                </a:solidFill>
                <a:latin typeface="+mn-lt"/>
                <a:ea typeface="Adobe Heiti Std R" pitchFamily="34" charset="-128"/>
                <a:cs typeface="Arial" panose="020B0604020202020204" pitchFamily="34" charset="0"/>
              </a:rPr>
              <a:t>Rui Pinto Duarte</a:t>
            </a:r>
          </a:p>
        </p:txBody>
      </p:sp>
      <p:sp>
        <p:nvSpPr>
          <p:cNvPr id="7" name="Subtitle 2"/>
          <p:cNvSpPr txBox="1">
            <a:spLocks/>
          </p:cNvSpPr>
          <p:nvPr/>
        </p:nvSpPr>
        <p:spPr>
          <a:xfrm>
            <a:off x="3886200" y="6400800"/>
            <a:ext cx="4953000" cy="45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en-GB" sz="1600" dirty="0" smtClean="0">
                <a:solidFill>
                  <a:schemeClr val="bg1"/>
                </a:solidFill>
                <a:ea typeface="Adobe Heiti Std R" pitchFamily="34" charset="-128"/>
                <a:cs typeface="Arial" panose="020B0604020202020204" pitchFamily="34" charset="0"/>
              </a:rPr>
              <a:t>September  2015</a:t>
            </a:r>
          </a:p>
        </p:txBody>
      </p:sp>
      <p:sp>
        <p:nvSpPr>
          <p:cNvPr id="28673" name="Rectangle 1"/>
          <p:cNvSpPr>
            <a:spLocks noChangeArrowheads="1"/>
          </p:cNvSpPr>
          <p:nvPr/>
        </p:nvSpPr>
        <p:spPr bwMode="auto">
          <a:xfrm>
            <a:off x="0" y="1676400"/>
            <a:ext cx="9147048"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lang="en-US" sz="2400" b="1" dirty="0" smtClean="0"/>
              <a:t>Comments on the EMCA chapter concerning groups of companies</a:t>
            </a:r>
            <a:endParaRPr kumimoji="0" lang="pt-PT"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5644419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Autofit/>
          </a:bodyPr>
          <a:lstStyle/>
          <a:p>
            <a:r>
              <a:rPr lang="en-US" sz="2800" b="1" dirty="0" smtClean="0"/>
              <a:t>Comment on the Definition of Control</a:t>
            </a:r>
            <a:endParaRPr lang="pt-PT" sz="2800" b="1" dirty="0">
              <a:latin typeface="Cambria" pitchFamily="18" charset="0"/>
            </a:endParaRPr>
          </a:p>
        </p:txBody>
      </p:sp>
      <p:sp>
        <p:nvSpPr>
          <p:cNvPr id="12" name="Slide Number Placeholder 11"/>
          <p:cNvSpPr>
            <a:spLocks noGrp="1"/>
          </p:cNvSpPr>
          <p:nvPr>
            <p:ph type="sldNum" sz="quarter" idx="12"/>
          </p:nvPr>
        </p:nvSpPr>
        <p:spPr/>
        <p:txBody>
          <a:bodyPr/>
          <a:lstStyle/>
          <a:p>
            <a:fld id="{B6F15528-21DE-4FAA-801E-634DDDAF4B2B}" type="slidenum">
              <a:rPr lang="en-US" smtClean="0"/>
              <a:pPr/>
              <a:t>10</a:t>
            </a:fld>
            <a:endParaRPr lang="en-US" dirty="0"/>
          </a:p>
        </p:txBody>
      </p:sp>
      <p:sp>
        <p:nvSpPr>
          <p:cNvPr id="11" name="TextBox 10"/>
          <p:cNvSpPr txBox="1"/>
          <p:nvPr/>
        </p:nvSpPr>
        <p:spPr>
          <a:xfrm>
            <a:off x="685800" y="2872264"/>
            <a:ext cx="7696200" cy="369332"/>
          </a:xfrm>
          <a:prstGeom prst="rect">
            <a:avLst/>
          </a:prstGeom>
          <a:noFill/>
        </p:spPr>
        <p:txBody>
          <a:bodyPr wrap="square" rtlCol="0">
            <a:spAutoFit/>
          </a:bodyPr>
          <a:lstStyle/>
          <a:p>
            <a:endParaRPr lang="pt-PT" dirty="0" smtClean="0">
              <a:latin typeface="Cambria" pitchFamily="18" charset="0"/>
            </a:endParaRPr>
          </a:p>
        </p:txBody>
      </p:sp>
      <p:sp>
        <p:nvSpPr>
          <p:cNvPr id="10" name="TextBox 9"/>
          <p:cNvSpPr txBox="1"/>
          <p:nvPr/>
        </p:nvSpPr>
        <p:spPr>
          <a:xfrm>
            <a:off x="533400" y="2041267"/>
            <a:ext cx="8077200" cy="646331"/>
          </a:xfrm>
          <a:prstGeom prst="rect">
            <a:avLst/>
          </a:prstGeom>
          <a:noFill/>
        </p:spPr>
        <p:txBody>
          <a:bodyPr wrap="square" rtlCol="0">
            <a:spAutoFit/>
          </a:bodyPr>
          <a:lstStyle/>
          <a:p>
            <a:pPr algn="just"/>
            <a:r>
              <a:rPr lang="en-US" dirty="0" smtClean="0"/>
              <a:t>It should be considered to curve out of the rules the situation in which control lasts for a short period,</a:t>
            </a:r>
            <a:r>
              <a:rPr lang="en-US" i="1" dirty="0" smtClean="0"/>
              <a:t> e.g.</a:t>
            </a:r>
            <a:r>
              <a:rPr lang="en-US" dirty="0" smtClean="0"/>
              <a:t> situations initiated and ended within less than one year.</a:t>
            </a:r>
            <a:endParaRPr lang="pt-PT" b="1" dirty="0" smtClean="0"/>
          </a:p>
        </p:txBody>
      </p:sp>
      <p:sp>
        <p:nvSpPr>
          <p:cNvPr id="7" name="Rectangle 6"/>
          <p:cNvSpPr/>
          <p:nvPr/>
        </p:nvSpPr>
        <p:spPr>
          <a:xfrm>
            <a:off x="0" y="11430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
        <p:nvSpPr>
          <p:cNvPr id="8" name="Oval 7"/>
          <p:cNvSpPr/>
          <p:nvPr/>
        </p:nvSpPr>
        <p:spPr>
          <a:xfrm>
            <a:off x="7772400" y="11430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295400"/>
          </a:xfrm>
        </p:spPr>
        <p:txBody>
          <a:bodyPr>
            <a:noAutofit/>
          </a:bodyPr>
          <a:lstStyle/>
          <a:p>
            <a:r>
              <a:rPr lang="en-US" sz="2800" b="1" dirty="0" smtClean="0"/>
              <a:t>(Terminological) Comment on Sections 4, 5 and 6</a:t>
            </a:r>
            <a:endParaRPr lang="pt-PT" sz="2000" dirty="0">
              <a:latin typeface="Cambria" pitchFamily="18" charset="0"/>
            </a:endParaRPr>
          </a:p>
        </p:txBody>
      </p:sp>
      <p:sp>
        <p:nvSpPr>
          <p:cNvPr id="12" name="Slide Number Placeholder 11"/>
          <p:cNvSpPr>
            <a:spLocks noGrp="1"/>
          </p:cNvSpPr>
          <p:nvPr>
            <p:ph type="sldNum" sz="quarter" idx="12"/>
          </p:nvPr>
        </p:nvSpPr>
        <p:spPr/>
        <p:txBody>
          <a:bodyPr/>
          <a:lstStyle/>
          <a:p>
            <a:fld id="{B6F15528-21DE-4FAA-801E-634DDDAF4B2B}" type="slidenum">
              <a:rPr lang="en-US" smtClean="0"/>
              <a:pPr/>
              <a:t>11</a:t>
            </a:fld>
            <a:endParaRPr lang="en-US" dirty="0"/>
          </a:p>
        </p:txBody>
      </p:sp>
      <p:sp>
        <p:nvSpPr>
          <p:cNvPr id="10" name="TextBox 9"/>
          <p:cNvSpPr txBox="1"/>
          <p:nvPr/>
        </p:nvSpPr>
        <p:spPr>
          <a:xfrm>
            <a:off x="533400" y="1947208"/>
            <a:ext cx="8001000" cy="1200329"/>
          </a:xfrm>
          <a:prstGeom prst="rect">
            <a:avLst/>
          </a:prstGeom>
          <a:noFill/>
        </p:spPr>
        <p:txBody>
          <a:bodyPr wrap="square" rtlCol="0">
            <a:spAutoFit/>
          </a:bodyPr>
          <a:lstStyle/>
          <a:p>
            <a:pPr algn="just"/>
            <a:r>
              <a:rPr lang="en-US" dirty="0" smtClean="0"/>
              <a:t>The opposition between </a:t>
            </a:r>
            <a:r>
              <a:rPr lang="en-US" i="1" dirty="0" smtClean="0"/>
              <a:t>de jure</a:t>
            </a:r>
            <a:r>
              <a:rPr lang="en-US" dirty="0" smtClean="0"/>
              <a:t> and </a:t>
            </a:r>
            <a:r>
              <a:rPr lang="en-US" i="1" dirty="0" smtClean="0"/>
              <a:t>de facto</a:t>
            </a:r>
            <a:r>
              <a:rPr lang="en-US" dirty="0" smtClean="0"/>
              <a:t> control shall cease to be conceptually accurate from the moment the law foresees the so-called </a:t>
            </a:r>
            <a:r>
              <a:rPr lang="en-US" i="1" dirty="0" smtClean="0"/>
              <a:t>de facto</a:t>
            </a:r>
            <a:r>
              <a:rPr lang="en-US" dirty="0" smtClean="0"/>
              <a:t> groups… It would be preferable to find other expressions (</a:t>
            </a:r>
            <a:r>
              <a:rPr lang="en-US" i="1" dirty="0" smtClean="0"/>
              <a:t>e.g.,</a:t>
            </a:r>
            <a:r>
              <a:rPr lang="en-US" dirty="0" smtClean="0"/>
              <a:t> «control arising from voting rights» and «control arising from other sources»).</a:t>
            </a:r>
            <a:endParaRPr lang="pt-PT" dirty="0"/>
          </a:p>
        </p:txBody>
      </p:sp>
      <p:sp>
        <p:nvSpPr>
          <p:cNvPr id="6" name="Rectangle 5"/>
          <p:cNvSpPr/>
          <p:nvPr/>
        </p:nvSpPr>
        <p:spPr>
          <a:xfrm>
            <a:off x="0" y="11430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
        <p:nvSpPr>
          <p:cNvPr id="7" name="Oval 6"/>
          <p:cNvSpPr/>
          <p:nvPr/>
        </p:nvSpPr>
        <p:spPr>
          <a:xfrm>
            <a:off x="7772400" y="11430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295400"/>
          </a:xfrm>
        </p:spPr>
        <p:txBody>
          <a:bodyPr vert="horz" lIns="91440" tIns="45720" rIns="91440" bIns="45720" rtlCol="0" anchor="ctr">
            <a:noAutofit/>
          </a:bodyPr>
          <a:lstStyle/>
          <a:p>
            <a:r>
              <a:rPr lang="en-US" sz="2800" b="1" dirty="0" smtClean="0"/>
              <a:t>Comment on Section 10</a:t>
            </a:r>
            <a:endParaRPr lang="pt-PT" sz="2000" b="1" dirty="0" smtClean="0">
              <a:latin typeface="Cambria" pitchFamily="18" charset="0"/>
            </a:endParaRPr>
          </a:p>
        </p:txBody>
      </p:sp>
      <p:sp>
        <p:nvSpPr>
          <p:cNvPr id="12" name="Slide Number Placeholder 11"/>
          <p:cNvSpPr>
            <a:spLocks noGrp="1"/>
          </p:cNvSpPr>
          <p:nvPr>
            <p:ph type="sldNum" sz="quarter" idx="12"/>
          </p:nvPr>
        </p:nvSpPr>
        <p:spPr/>
        <p:txBody>
          <a:bodyPr/>
          <a:lstStyle/>
          <a:p>
            <a:fld id="{B6F15528-21DE-4FAA-801E-634DDDAF4B2B}" type="slidenum">
              <a:rPr lang="en-US" smtClean="0"/>
              <a:pPr/>
              <a:t>12</a:t>
            </a:fld>
            <a:endParaRPr lang="en-US" dirty="0"/>
          </a:p>
        </p:txBody>
      </p:sp>
      <p:sp>
        <p:nvSpPr>
          <p:cNvPr id="11" name="TextBox 10"/>
          <p:cNvSpPr txBox="1"/>
          <p:nvPr/>
        </p:nvSpPr>
        <p:spPr>
          <a:xfrm>
            <a:off x="685800" y="2438400"/>
            <a:ext cx="7696200" cy="646331"/>
          </a:xfrm>
          <a:prstGeom prst="rect">
            <a:avLst/>
          </a:prstGeom>
          <a:noFill/>
        </p:spPr>
        <p:txBody>
          <a:bodyPr wrap="square" rtlCol="0">
            <a:spAutoFit/>
          </a:bodyPr>
          <a:lstStyle/>
          <a:p>
            <a:endParaRPr lang="pt-PT" dirty="0" smtClean="0"/>
          </a:p>
          <a:p>
            <a:pPr indent="177800"/>
            <a:endParaRPr lang="pt-PT" dirty="0" smtClean="0">
              <a:latin typeface="Cambria" pitchFamily="18" charset="0"/>
            </a:endParaRPr>
          </a:p>
        </p:txBody>
      </p:sp>
      <p:sp>
        <p:nvSpPr>
          <p:cNvPr id="10" name="TextBox 9"/>
          <p:cNvSpPr txBox="1"/>
          <p:nvPr/>
        </p:nvSpPr>
        <p:spPr>
          <a:xfrm>
            <a:off x="533400" y="1905000"/>
            <a:ext cx="8077200" cy="923330"/>
          </a:xfrm>
          <a:prstGeom prst="rect">
            <a:avLst/>
          </a:prstGeom>
          <a:noFill/>
        </p:spPr>
        <p:txBody>
          <a:bodyPr wrap="square" rtlCol="0">
            <a:spAutoFit/>
          </a:bodyPr>
          <a:lstStyle/>
          <a:p>
            <a:pPr algn="just"/>
            <a:r>
              <a:rPr lang="en-US" dirty="0" smtClean="0"/>
              <a:t>It should be considered to extend the right of access to information at the level of the subsidiary to the chartered accountant and to the members of the supervisory board of the parent company.</a:t>
            </a:r>
            <a:endParaRPr lang="pt-PT" dirty="0"/>
          </a:p>
        </p:txBody>
      </p:sp>
      <p:sp>
        <p:nvSpPr>
          <p:cNvPr id="14" name="TextBox 13"/>
          <p:cNvSpPr txBox="1"/>
          <p:nvPr/>
        </p:nvSpPr>
        <p:spPr>
          <a:xfrm>
            <a:off x="533400" y="6172200"/>
            <a:ext cx="7696200" cy="253916"/>
          </a:xfrm>
          <a:prstGeom prst="rect">
            <a:avLst/>
          </a:prstGeom>
          <a:noFill/>
        </p:spPr>
        <p:txBody>
          <a:bodyPr wrap="square" rtlCol="0">
            <a:spAutoFit/>
          </a:bodyPr>
          <a:lstStyle/>
          <a:p>
            <a:pPr algn="just"/>
            <a:r>
              <a:rPr lang="pt-PT" sz="1050" dirty="0" smtClean="0"/>
              <a:t> </a:t>
            </a:r>
            <a:endParaRPr lang="pt-PT" sz="1050" dirty="0" smtClean="0">
              <a:latin typeface="Cambria" pitchFamily="18" charset="0"/>
            </a:endParaRPr>
          </a:p>
        </p:txBody>
      </p:sp>
      <p:sp>
        <p:nvSpPr>
          <p:cNvPr id="8" name="Rectangle 7"/>
          <p:cNvSpPr/>
          <p:nvPr/>
        </p:nvSpPr>
        <p:spPr>
          <a:xfrm>
            <a:off x="0" y="11430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
        <p:nvSpPr>
          <p:cNvPr id="9" name="Oval 8"/>
          <p:cNvSpPr/>
          <p:nvPr/>
        </p:nvSpPr>
        <p:spPr>
          <a:xfrm>
            <a:off x="6858000" y="11466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Oval 12"/>
          <p:cNvSpPr/>
          <p:nvPr/>
        </p:nvSpPr>
        <p:spPr>
          <a:xfrm>
            <a:off x="7315200" y="11466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Oval 14"/>
          <p:cNvSpPr/>
          <p:nvPr/>
        </p:nvSpPr>
        <p:spPr>
          <a:xfrm>
            <a:off x="7772400" y="11466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Oval 15"/>
          <p:cNvSpPr/>
          <p:nvPr/>
        </p:nvSpPr>
        <p:spPr>
          <a:xfrm>
            <a:off x="8229600" y="11430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Oval 16"/>
          <p:cNvSpPr/>
          <p:nvPr/>
        </p:nvSpPr>
        <p:spPr>
          <a:xfrm>
            <a:off x="6400800" y="1143000"/>
            <a:ext cx="457200" cy="4608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en-US" sz="2800" b="1" dirty="0" smtClean="0"/>
              <a:t>Comment on Section 11</a:t>
            </a:r>
            <a:endParaRPr lang="pt-PT" sz="2800" dirty="0"/>
          </a:p>
        </p:txBody>
      </p:sp>
      <p:sp>
        <p:nvSpPr>
          <p:cNvPr id="12" name="Slide Number Placeholder 11"/>
          <p:cNvSpPr>
            <a:spLocks noGrp="1"/>
          </p:cNvSpPr>
          <p:nvPr>
            <p:ph type="sldNum" sz="quarter" idx="12"/>
          </p:nvPr>
        </p:nvSpPr>
        <p:spPr/>
        <p:txBody>
          <a:bodyPr/>
          <a:lstStyle/>
          <a:p>
            <a:fld id="{B6F15528-21DE-4FAA-801E-634DDDAF4B2B}" type="slidenum">
              <a:rPr lang="en-US" smtClean="0"/>
              <a:pPr/>
              <a:t>13</a:t>
            </a:fld>
            <a:endParaRPr lang="en-US" dirty="0"/>
          </a:p>
        </p:txBody>
      </p:sp>
      <p:sp>
        <p:nvSpPr>
          <p:cNvPr id="10" name="Rectângulo 9"/>
          <p:cNvSpPr/>
          <p:nvPr/>
        </p:nvSpPr>
        <p:spPr>
          <a:xfrm>
            <a:off x="457200" y="1905000"/>
            <a:ext cx="8153400" cy="2308324"/>
          </a:xfrm>
          <a:prstGeom prst="rect">
            <a:avLst/>
          </a:prstGeom>
        </p:spPr>
        <p:txBody>
          <a:bodyPr wrap="square">
            <a:spAutoFit/>
          </a:bodyPr>
          <a:lstStyle/>
          <a:p>
            <a:pPr algn="just"/>
            <a:r>
              <a:rPr lang="en-US" dirty="0" smtClean="0"/>
              <a:t>The right to squeeze-out should be foreseen as a «</a:t>
            </a:r>
            <a:r>
              <a:rPr lang="en-US" dirty="0" err="1" smtClean="0"/>
              <a:t>Gestaltungsrecht</a:t>
            </a:r>
            <a:r>
              <a:rPr lang="en-US" dirty="0" smtClean="0"/>
              <a:t>», </a:t>
            </a:r>
            <a:r>
              <a:rPr lang="en-US" i="1" dirty="0" smtClean="0"/>
              <a:t>i.e.</a:t>
            </a:r>
            <a:r>
              <a:rPr lang="en-US" dirty="0" smtClean="0"/>
              <a:t> a right which exercise does not depend on the collaboration of the minority shareholders. On the other hand, to protect the minority shareholders the effects of the squeeze-out should depend on the payment of the price (or on its deposit to the order of the minority shareholders).</a:t>
            </a:r>
            <a:endParaRPr lang="pt-PT" dirty="0" smtClean="0"/>
          </a:p>
          <a:p>
            <a:pPr algn="just"/>
            <a:r>
              <a:rPr lang="en-US" dirty="0" smtClean="0"/>
              <a:t> </a:t>
            </a:r>
            <a:endParaRPr lang="pt-PT" dirty="0" smtClean="0"/>
          </a:p>
          <a:p>
            <a:pPr algn="just"/>
            <a:r>
              <a:rPr lang="en-US" dirty="0" smtClean="0"/>
              <a:t>I agree with Vanessa Knapp’s observation that the right to squeeze-out should not be characterized as a redemption right, but as a right to buy.</a:t>
            </a:r>
            <a:endParaRPr lang="pt-PT" dirty="0"/>
          </a:p>
        </p:txBody>
      </p:sp>
      <p:sp>
        <p:nvSpPr>
          <p:cNvPr id="6" name="Rectangle 5"/>
          <p:cNvSpPr/>
          <p:nvPr/>
        </p:nvSpPr>
        <p:spPr>
          <a:xfrm>
            <a:off x="0" y="11430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
        <p:nvSpPr>
          <p:cNvPr id="7" name="Oval 6"/>
          <p:cNvSpPr/>
          <p:nvPr/>
        </p:nvSpPr>
        <p:spPr>
          <a:xfrm>
            <a:off x="6858000" y="1146600"/>
            <a:ext cx="457200" cy="4608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Oval 7"/>
          <p:cNvSpPr/>
          <p:nvPr/>
        </p:nvSpPr>
        <p:spPr>
          <a:xfrm>
            <a:off x="7315200" y="11466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Oval 8"/>
          <p:cNvSpPr/>
          <p:nvPr/>
        </p:nvSpPr>
        <p:spPr>
          <a:xfrm>
            <a:off x="7772400" y="11466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Oval 10"/>
          <p:cNvSpPr/>
          <p:nvPr/>
        </p:nvSpPr>
        <p:spPr>
          <a:xfrm>
            <a:off x="8229600" y="11430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Oval 12"/>
          <p:cNvSpPr/>
          <p:nvPr/>
        </p:nvSpPr>
        <p:spPr>
          <a:xfrm>
            <a:off x="6400800" y="11430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en-US" sz="2800" b="1" dirty="0" smtClean="0"/>
              <a:t>Comment on Section 15</a:t>
            </a:r>
            <a:endParaRPr lang="pt-PT" sz="2800" dirty="0"/>
          </a:p>
        </p:txBody>
      </p:sp>
      <p:sp>
        <p:nvSpPr>
          <p:cNvPr id="12" name="Slide Number Placeholder 11"/>
          <p:cNvSpPr>
            <a:spLocks noGrp="1"/>
          </p:cNvSpPr>
          <p:nvPr>
            <p:ph type="sldNum" sz="quarter" idx="12"/>
          </p:nvPr>
        </p:nvSpPr>
        <p:spPr/>
        <p:txBody>
          <a:bodyPr/>
          <a:lstStyle/>
          <a:p>
            <a:fld id="{B6F15528-21DE-4FAA-801E-634DDDAF4B2B}" type="slidenum">
              <a:rPr lang="en-US" smtClean="0"/>
              <a:pPr/>
              <a:t>14</a:t>
            </a:fld>
            <a:endParaRPr lang="en-US" dirty="0"/>
          </a:p>
        </p:txBody>
      </p:sp>
      <p:sp>
        <p:nvSpPr>
          <p:cNvPr id="10" name="Rectângulo 9"/>
          <p:cNvSpPr/>
          <p:nvPr/>
        </p:nvSpPr>
        <p:spPr>
          <a:xfrm>
            <a:off x="609600" y="1905000"/>
            <a:ext cx="7924800" cy="2862322"/>
          </a:xfrm>
          <a:prstGeom prst="rect">
            <a:avLst/>
          </a:prstGeom>
        </p:spPr>
        <p:txBody>
          <a:bodyPr wrap="square">
            <a:spAutoFit/>
          </a:bodyPr>
          <a:lstStyle/>
          <a:p>
            <a:pPr algn="just"/>
            <a:r>
              <a:rPr lang="en-US" dirty="0" smtClean="0"/>
              <a:t>In my opinion the right to sell-out should not be exercisable at any moment. It seems justifiable that such right arises when one company takes the control of another (whereas being the rule that ascribes the right to sell-out in force the acquiring company may have in account the value to spend with acquisition of the shares of the minority shareholders). It seems less reasonable that after some time the parent company may be surprised with the need of spending money to pay the price of the shares of the minority shareholders.</a:t>
            </a:r>
            <a:endParaRPr lang="pt-PT" dirty="0" smtClean="0"/>
          </a:p>
          <a:p>
            <a:pPr algn="just"/>
            <a:r>
              <a:rPr lang="en-US" dirty="0" smtClean="0"/>
              <a:t> </a:t>
            </a:r>
            <a:endParaRPr lang="pt-PT" dirty="0" smtClean="0"/>
          </a:p>
          <a:p>
            <a:pPr algn="just"/>
            <a:r>
              <a:rPr lang="en-US" dirty="0" smtClean="0"/>
              <a:t>I agree with Vanessa Knapp’s observation that the right to sell-out should not be characterized as a redemption right, but as a right to sell.</a:t>
            </a:r>
            <a:endParaRPr lang="pt-PT" dirty="0"/>
          </a:p>
        </p:txBody>
      </p:sp>
      <p:sp>
        <p:nvSpPr>
          <p:cNvPr id="6" name="Rectangle 5"/>
          <p:cNvSpPr/>
          <p:nvPr/>
        </p:nvSpPr>
        <p:spPr>
          <a:xfrm>
            <a:off x="0" y="11430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
        <p:nvSpPr>
          <p:cNvPr id="7" name="Oval 6"/>
          <p:cNvSpPr/>
          <p:nvPr/>
        </p:nvSpPr>
        <p:spPr>
          <a:xfrm>
            <a:off x="6858000" y="11466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Oval 7"/>
          <p:cNvSpPr/>
          <p:nvPr/>
        </p:nvSpPr>
        <p:spPr>
          <a:xfrm>
            <a:off x="7315200" y="1146600"/>
            <a:ext cx="457200" cy="4608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Oval 8"/>
          <p:cNvSpPr/>
          <p:nvPr/>
        </p:nvSpPr>
        <p:spPr>
          <a:xfrm>
            <a:off x="7772400" y="11466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Oval 10"/>
          <p:cNvSpPr/>
          <p:nvPr/>
        </p:nvSpPr>
        <p:spPr>
          <a:xfrm>
            <a:off x="8229600" y="11430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Oval 12"/>
          <p:cNvSpPr/>
          <p:nvPr/>
        </p:nvSpPr>
        <p:spPr>
          <a:xfrm>
            <a:off x="6400800" y="11430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en-US" sz="2800" b="1" dirty="0" smtClean="0"/>
              <a:t>Comments on Section 16</a:t>
            </a:r>
            <a:endParaRPr lang="pt-PT" sz="2800" b="1" dirty="0" smtClean="0">
              <a:latin typeface="Cambria" pitchFamily="18" charset="0"/>
            </a:endParaRPr>
          </a:p>
        </p:txBody>
      </p:sp>
      <p:sp>
        <p:nvSpPr>
          <p:cNvPr id="12" name="Slide Number Placeholder 11"/>
          <p:cNvSpPr>
            <a:spLocks noGrp="1"/>
          </p:cNvSpPr>
          <p:nvPr>
            <p:ph type="sldNum" sz="quarter" idx="12"/>
          </p:nvPr>
        </p:nvSpPr>
        <p:spPr/>
        <p:txBody>
          <a:bodyPr/>
          <a:lstStyle/>
          <a:p>
            <a:fld id="{B6F15528-21DE-4FAA-801E-634DDDAF4B2B}" type="slidenum">
              <a:rPr lang="en-US" smtClean="0"/>
              <a:pPr/>
              <a:t>15</a:t>
            </a:fld>
            <a:endParaRPr lang="en-US" dirty="0"/>
          </a:p>
        </p:txBody>
      </p:sp>
      <p:sp>
        <p:nvSpPr>
          <p:cNvPr id="10" name="Rectângulo 9"/>
          <p:cNvSpPr/>
          <p:nvPr/>
        </p:nvSpPr>
        <p:spPr>
          <a:xfrm>
            <a:off x="457200" y="1931075"/>
            <a:ext cx="8077200" cy="1477328"/>
          </a:xfrm>
          <a:prstGeom prst="rect">
            <a:avLst/>
          </a:prstGeom>
        </p:spPr>
        <p:txBody>
          <a:bodyPr wrap="square">
            <a:spAutoFit/>
          </a:bodyPr>
          <a:lstStyle/>
          <a:p>
            <a:pPr marL="342900" lvl="0" indent="-342900" algn="just">
              <a:buFont typeface="+mj-lt"/>
              <a:buAutoNum type="arabicPeriod"/>
            </a:pPr>
            <a:r>
              <a:rPr lang="en-US" dirty="0" smtClean="0"/>
              <a:t>In (1) (b) should be clarified if the benefit/gain/advantage is the one of the subsidiary or the one of the group.</a:t>
            </a:r>
            <a:endParaRPr lang="pt-PT" dirty="0"/>
          </a:p>
          <a:p>
            <a:pPr marL="342900" lvl="0" indent="-342900" algn="just">
              <a:buFont typeface="+mj-lt"/>
              <a:buAutoNum type="arabicPeriod"/>
            </a:pPr>
            <a:r>
              <a:rPr lang="en-US" dirty="0" smtClean="0"/>
              <a:t>In (1) (c) the reference to the first sentence is ambiguous.</a:t>
            </a:r>
            <a:endParaRPr lang="pt-PT" dirty="0"/>
          </a:p>
          <a:p>
            <a:pPr marL="342900" lvl="0" indent="-342900" algn="just">
              <a:buFont typeface="+mj-lt"/>
              <a:buAutoNum type="arabicPeriod"/>
            </a:pPr>
            <a:r>
              <a:rPr lang="en-US" dirty="0" smtClean="0"/>
              <a:t>The relation between the rules of section 16 and the liability of the parent company for the debts of the Subsidiary Company should be clearer.</a:t>
            </a:r>
            <a:endParaRPr lang="pt-PT" dirty="0"/>
          </a:p>
        </p:txBody>
      </p:sp>
      <p:sp>
        <p:nvSpPr>
          <p:cNvPr id="6" name="Rectangle 5"/>
          <p:cNvSpPr/>
          <p:nvPr/>
        </p:nvSpPr>
        <p:spPr>
          <a:xfrm>
            <a:off x="0" y="11430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
        <p:nvSpPr>
          <p:cNvPr id="7" name="Oval 6"/>
          <p:cNvSpPr/>
          <p:nvPr/>
        </p:nvSpPr>
        <p:spPr>
          <a:xfrm>
            <a:off x="6858000" y="11466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Oval 7"/>
          <p:cNvSpPr/>
          <p:nvPr/>
        </p:nvSpPr>
        <p:spPr>
          <a:xfrm>
            <a:off x="7315200" y="11466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Oval 8"/>
          <p:cNvSpPr/>
          <p:nvPr/>
        </p:nvSpPr>
        <p:spPr>
          <a:xfrm>
            <a:off x="7772400" y="1146600"/>
            <a:ext cx="457200" cy="4608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Oval 10"/>
          <p:cNvSpPr/>
          <p:nvPr/>
        </p:nvSpPr>
        <p:spPr>
          <a:xfrm>
            <a:off x="8229600" y="11430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Oval 12"/>
          <p:cNvSpPr/>
          <p:nvPr/>
        </p:nvSpPr>
        <p:spPr>
          <a:xfrm>
            <a:off x="6400800" y="11430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en-US" sz="2800" b="1" dirty="0" smtClean="0"/>
              <a:t>Comments on Section 17</a:t>
            </a:r>
            <a:endParaRPr lang="pt-PT" sz="2800" b="1" dirty="0" smtClean="0">
              <a:latin typeface="Cambria" pitchFamily="18" charset="0"/>
            </a:endParaRPr>
          </a:p>
        </p:txBody>
      </p:sp>
      <p:sp>
        <p:nvSpPr>
          <p:cNvPr id="12" name="Slide Number Placeholder 11"/>
          <p:cNvSpPr>
            <a:spLocks noGrp="1"/>
          </p:cNvSpPr>
          <p:nvPr>
            <p:ph type="sldNum" sz="quarter" idx="12"/>
          </p:nvPr>
        </p:nvSpPr>
        <p:spPr/>
        <p:txBody>
          <a:bodyPr/>
          <a:lstStyle/>
          <a:p>
            <a:fld id="{B6F15528-21DE-4FAA-801E-634DDDAF4B2B}" type="slidenum">
              <a:rPr lang="en-US" smtClean="0"/>
              <a:pPr/>
              <a:t>16</a:t>
            </a:fld>
            <a:endParaRPr lang="en-US" dirty="0"/>
          </a:p>
        </p:txBody>
      </p:sp>
      <p:sp>
        <p:nvSpPr>
          <p:cNvPr id="10" name="TextBox 9"/>
          <p:cNvSpPr txBox="1"/>
          <p:nvPr/>
        </p:nvSpPr>
        <p:spPr>
          <a:xfrm>
            <a:off x="609600" y="1752600"/>
            <a:ext cx="7924800" cy="2862322"/>
          </a:xfrm>
          <a:prstGeom prst="rect">
            <a:avLst/>
          </a:prstGeom>
          <a:noFill/>
        </p:spPr>
        <p:txBody>
          <a:bodyPr wrap="square" rtlCol="0">
            <a:spAutoFit/>
          </a:bodyPr>
          <a:lstStyle/>
          <a:p>
            <a:pPr marL="457200" lvl="0" indent="-457200" algn="just">
              <a:buFont typeface="+mj-lt"/>
              <a:buAutoNum type="arabicPeriod"/>
            </a:pPr>
            <a:r>
              <a:rPr lang="en-US" dirty="0" smtClean="0"/>
              <a:t>The title «wrongful trading» seems inaccurate. The liability does not depend or may not depend on wrongful trading. Vanessa Knapp’s observation seems to converge with mine.</a:t>
            </a:r>
            <a:endParaRPr lang="pt-PT" dirty="0"/>
          </a:p>
          <a:p>
            <a:pPr marL="457200" lvl="0" indent="-457200" algn="just">
              <a:buFont typeface="+mj-lt"/>
              <a:buAutoNum type="arabicPeriod"/>
            </a:pPr>
            <a:r>
              <a:rPr lang="en-US" dirty="0" smtClean="0"/>
              <a:t>The liability of the parent company should encompass only debts incurred after the takeover of the control.</a:t>
            </a:r>
            <a:endParaRPr lang="pt-PT" dirty="0"/>
          </a:p>
          <a:p>
            <a:pPr marL="457200" lvl="0" indent="-457200" algn="just">
              <a:buFont typeface="+mj-lt"/>
              <a:buAutoNum type="arabicPeriod"/>
            </a:pPr>
            <a:r>
              <a:rPr lang="en-US" dirty="0" smtClean="0"/>
              <a:t>The attribution to the liquidator or equivalent of the subsidiary of the exclusive right to claim compensation gives such liquidator too much power. I suggest at least to foresee that the liquidator is obliged to exercise such right if creditors holding a certain percentage of the debts of the subsidiary request it.</a:t>
            </a:r>
            <a:endParaRPr lang="pt-PT" dirty="0" smtClean="0"/>
          </a:p>
        </p:txBody>
      </p:sp>
      <p:sp>
        <p:nvSpPr>
          <p:cNvPr id="6" name="Rectangle 5"/>
          <p:cNvSpPr/>
          <p:nvPr/>
        </p:nvSpPr>
        <p:spPr>
          <a:xfrm>
            <a:off x="0" y="11430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
        <p:nvSpPr>
          <p:cNvPr id="7" name="Oval 6"/>
          <p:cNvSpPr/>
          <p:nvPr/>
        </p:nvSpPr>
        <p:spPr>
          <a:xfrm>
            <a:off x="6858000" y="11466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Oval 7"/>
          <p:cNvSpPr/>
          <p:nvPr/>
        </p:nvSpPr>
        <p:spPr>
          <a:xfrm>
            <a:off x="7315200" y="11466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Oval 8"/>
          <p:cNvSpPr/>
          <p:nvPr/>
        </p:nvSpPr>
        <p:spPr>
          <a:xfrm>
            <a:off x="7772400" y="11466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Oval 10"/>
          <p:cNvSpPr/>
          <p:nvPr/>
        </p:nvSpPr>
        <p:spPr>
          <a:xfrm>
            <a:off x="8229600" y="1143000"/>
            <a:ext cx="457200" cy="4608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Oval 12"/>
          <p:cNvSpPr/>
          <p:nvPr/>
        </p:nvSpPr>
        <p:spPr>
          <a:xfrm>
            <a:off x="6400800" y="11430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800" b="1" dirty="0" err="1" smtClean="0"/>
              <a:t>The</a:t>
            </a:r>
            <a:r>
              <a:rPr lang="pt-PT" sz="2800" b="1" dirty="0" smtClean="0"/>
              <a:t> </a:t>
            </a:r>
            <a:r>
              <a:rPr lang="pt-PT" sz="2800" b="1" dirty="0" err="1" smtClean="0"/>
              <a:t>End</a:t>
            </a:r>
            <a:endParaRPr lang="pt-PT" sz="2800" b="1" dirty="0" smtClean="0"/>
          </a:p>
        </p:txBody>
      </p:sp>
      <p:sp>
        <p:nvSpPr>
          <p:cNvPr id="12" name="Slide Number Placeholder 11"/>
          <p:cNvSpPr>
            <a:spLocks noGrp="1"/>
          </p:cNvSpPr>
          <p:nvPr>
            <p:ph type="sldNum" sz="quarter" idx="12"/>
          </p:nvPr>
        </p:nvSpPr>
        <p:spPr/>
        <p:txBody>
          <a:bodyPr/>
          <a:lstStyle/>
          <a:p>
            <a:fld id="{B6F15528-21DE-4FAA-801E-634DDDAF4B2B}" type="slidenum">
              <a:rPr lang="en-US" smtClean="0"/>
              <a:pPr/>
              <a:t>17</a:t>
            </a:fld>
            <a:endParaRPr lang="en-US" dirty="0"/>
          </a:p>
        </p:txBody>
      </p:sp>
      <p:sp>
        <p:nvSpPr>
          <p:cNvPr id="10" name="TextBox 9"/>
          <p:cNvSpPr txBox="1"/>
          <p:nvPr/>
        </p:nvSpPr>
        <p:spPr>
          <a:xfrm>
            <a:off x="609600" y="1917680"/>
            <a:ext cx="8001000" cy="4431983"/>
          </a:xfrm>
          <a:prstGeom prst="rect">
            <a:avLst/>
          </a:prstGeom>
          <a:noFill/>
        </p:spPr>
        <p:txBody>
          <a:bodyPr wrap="square" rtlCol="0">
            <a:spAutoFit/>
          </a:bodyPr>
          <a:lstStyle/>
          <a:p>
            <a:pPr algn="just">
              <a:lnSpc>
                <a:spcPct val="150000"/>
              </a:lnSpc>
            </a:pPr>
            <a:r>
              <a:rPr lang="en-US" sz="2400" b="1" dirty="0"/>
              <a:t>Thank you for the opportunity to cooperate with you and to participate in this </a:t>
            </a:r>
            <a:r>
              <a:rPr lang="en-US" sz="2400" b="1" dirty="0" smtClean="0"/>
              <a:t>workshop.</a:t>
            </a:r>
          </a:p>
          <a:p>
            <a:pPr algn="just">
              <a:lnSpc>
                <a:spcPct val="150000"/>
              </a:lnSpc>
            </a:pPr>
            <a:endParaRPr lang="en-US" sz="2400" b="1" dirty="0"/>
          </a:p>
          <a:p>
            <a:pPr algn="just">
              <a:lnSpc>
                <a:spcPct val="150000"/>
              </a:lnSpc>
            </a:pPr>
            <a:endParaRPr lang="en-US" sz="2400" b="1" dirty="0" smtClean="0"/>
          </a:p>
          <a:p>
            <a:pPr algn="just">
              <a:lnSpc>
                <a:spcPct val="150000"/>
              </a:lnSpc>
            </a:pPr>
            <a:endParaRPr lang="en-US" sz="2400" b="1" dirty="0" smtClean="0"/>
          </a:p>
          <a:p>
            <a:pPr algn="just">
              <a:lnSpc>
                <a:spcPct val="150000"/>
              </a:lnSpc>
            </a:pPr>
            <a:endParaRPr lang="en-US" sz="2400" b="1" dirty="0"/>
          </a:p>
          <a:p>
            <a:pPr algn="just">
              <a:lnSpc>
                <a:spcPct val="150000"/>
              </a:lnSpc>
            </a:pPr>
            <a:endParaRPr lang="en-US" sz="2400" b="1" dirty="0"/>
          </a:p>
          <a:p>
            <a:pPr algn="r">
              <a:lnSpc>
                <a:spcPct val="150000"/>
              </a:lnSpc>
            </a:pPr>
            <a:r>
              <a:rPr lang="en-US" sz="2000" i="1" dirty="0" smtClean="0"/>
              <a:t>Rui Pinto Duarte</a:t>
            </a:r>
            <a:endParaRPr lang="pt-PT" sz="2000" i="1" dirty="0" smtClean="0"/>
          </a:p>
        </p:txBody>
      </p:sp>
      <p:sp>
        <p:nvSpPr>
          <p:cNvPr id="6" name="Rectangle 5"/>
          <p:cNvSpPr/>
          <p:nvPr/>
        </p:nvSpPr>
        <p:spPr>
          <a:xfrm>
            <a:off x="0" y="11430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
        <p:nvSpPr>
          <p:cNvPr id="7" name="Oval 6"/>
          <p:cNvSpPr/>
          <p:nvPr/>
        </p:nvSpPr>
        <p:spPr>
          <a:xfrm>
            <a:off x="7772400" y="11430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rmAutofit/>
          </a:bodyPr>
          <a:lstStyle/>
          <a:p>
            <a:r>
              <a:rPr lang="en-US" sz="2800" b="1" dirty="0" smtClean="0"/>
              <a:t>Index</a:t>
            </a:r>
            <a:endParaRPr lang="pt-PT" sz="2800" b="1" dirty="0">
              <a:latin typeface="Cambria" pitchFamily="18" charset="0"/>
            </a:endParaRPr>
          </a:p>
        </p:txBody>
      </p:sp>
      <p:sp>
        <p:nvSpPr>
          <p:cNvPr id="4" name="Rectangle 3"/>
          <p:cNvSpPr/>
          <p:nvPr/>
        </p:nvSpPr>
        <p:spPr>
          <a:xfrm>
            <a:off x="0" y="11430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
        <p:nvSpPr>
          <p:cNvPr id="12" name="Slide Number Placeholder 11"/>
          <p:cNvSpPr>
            <a:spLocks noGrp="1"/>
          </p:cNvSpPr>
          <p:nvPr>
            <p:ph type="sldNum" sz="quarter" idx="12"/>
          </p:nvPr>
        </p:nvSpPr>
        <p:spPr>
          <a:xfrm>
            <a:off x="6553200" y="6356350"/>
            <a:ext cx="2133600" cy="365125"/>
          </a:xfrm>
        </p:spPr>
        <p:txBody>
          <a:bodyPr/>
          <a:lstStyle/>
          <a:p>
            <a:fld id="{B6F15528-21DE-4FAA-801E-634DDDAF4B2B}" type="slidenum">
              <a:rPr lang="en-US" smtClean="0"/>
              <a:pPr/>
              <a:t>2</a:t>
            </a:fld>
            <a:endParaRPr lang="en-US" dirty="0"/>
          </a:p>
        </p:txBody>
      </p:sp>
      <p:sp>
        <p:nvSpPr>
          <p:cNvPr id="3" name="Oval 2"/>
          <p:cNvSpPr/>
          <p:nvPr/>
        </p:nvSpPr>
        <p:spPr>
          <a:xfrm>
            <a:off x="7924800" y="11430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Box 4"/>
          <p:cNvSpPr txBox="1"/>
          <p:nvPr/>
        </p:nvSpPr>
        <p:spPr>
          <a:xfrm>
            <a:off x="609600" y="1889879"/>
            <a:ext cx="7924800" cy="4524315"/>
          </a:xfrm>
          <a:prstGeom prst="rect">
            <a:avLst/>
          </a:prstGeom>
          <a:noFill/>
        </p:spPr>
        <p:txBody>
          <a:bodyPr wrap="square" rtlCol="0">
            <a:spAutoFit/>
          </a:bodyPr>
          <a:lstStyle/>
          <a:p>
            <a:pPr marL="285750" indent="-285750">
              <a:buFont typeface="Arial" panose="020B0604020202020204" pitchFamily="34" charset="0"/>
              <a:buChar char="•"/>
            </a:pPr>
            <a:r>
              <a:rPr lang="pt-PT" dirty="0" smtClean="0"/>
              <a:t>General </a:t>
            </a:r>
            <a:r>
              <a:rPr lang="pt-PT" dirty="0" err="1" smtClean="0"/>
              <a:t>Comments</a:t>
            </a:r>
            <a:endParaRPr lang="pt-PT" dirty="0" smtClean="0"/>
          </a:p>
          <a:p>
            <a:pPr marL="285750" indent="-285750">
              <a:buFont typeface="Arial" panose="020B0604020202020204" pitchFamily="34" charset="0"/>
              <a:buChar char="•"/>
            </a:pPr>
            <a:endParaRPr lang="pt-PT" dirty="0" smtClean="0"/>
          </a:p>
          <a:p>
            <a:pPr marL="285750" indent="-285750">
              <a:buFont typeface="Arial" panose="020B0604020202020204" pitchFamily="34" charset="0"/>
              <a:buChar char="•"/>
            </a:pPr>
            <a:r>
              <a:rPr lang="en-US" dirty="0" smtClean="0"/>
              <a:t>Comments </a:t>
            </a:r>
            <a:r>
              <a:rPr lang="en-US" dirty="0"/>
              <a:t>on the «General Comments» of the </a:t>
            </a:r>
            <a:r>
              <a:rPr lang="en-US" dirty="0" smtClean="0"/>
              <a:t>Chapter</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Comments </a:t>
            </a:r>
            <a:r>
              <a:rPr lang="en-US" dirty="0"/>
              <a:t>on the organization of the chapter</a:t>
            </a:r>
            <a:r>
              <a:rPr lang="en-US" dirty="0" smtClean="0"/>
              <a:t> </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Comment </a:t>
            </a:r>
            <a:r>
              <a:rPr lang="en-US" dirty="0"/>
              <a:t>on the Definition of </a:t>
            </a:r>
            <a:r>
              <a:rPr lang="en-US" dirty="0" smtClean="0"/>
              <a:t>Control</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(Terminological</a:t>
            </a:r>
            <a:r>
              <a:rPr lang="en-US" dirty="0"/>
              <a:t>) Comment on Sections 4, 5 and </a:t>
            </a:r>
            <a:r>
              <a:rPr lang="en-US" dirty="0" smtClean="0"/>
              <a:t>6</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Comment </a:t>
            </a:r>
            <a:r>
              <a:rPr lang="en-US" dirty="0"/>
              <a:t>on Section </a:t>
            </a:r>
            <a:r>
              <a:rPr lang="en-US" dirty="0" smtClean="0"/>
              <a:t>10</a:t>
            </a:r>
          </a:p>
          <a:p>
            <a:pPr marL="285750" indent="-285750">
              <a:buFont typeface="Arial" panose="020B0604020202020204" pitchFamily="34" charset="0"/>
              <a:buChar char="•"/>
            </a:pPr>
            <a:r>
              <a:rPr lang="en-US" dirty="0" smtClean="0"/>
              <a:t>Comment </a:t>
            </a:r>
            <a:r>
              <a:rPr lang="en-US" dirty="0"/>
              <a:t>on Section </a:t>
            </a:r>
            <a:r>
              <a:rPr lang="en-US" dirty="0" smtClean="0"/>
              <a:t>11</a:t>
            </a:r>
          </a:p>
          <a:p>
            <a:pPr marL="285750" indent="-285750">
              <a:buFont typeface="Arial" panose="020B0604020202020204" pitchFamily="34" charset="0"/>
              <a:buChar char="•"/>
            </a:pPr>
            <a:r>
              <a:rPr lang="en-US" dirty="0" smtClean="0"/>
              <a:t>Comment </a:t>
            </a:r>
            <a:r>
              <a:rPr lang="en-US" dirty="0"/>
              <a:t>on Section </a:t>
            </a:r>
            <a:r>
              <a:rPr lang="en-US" dirty="0" smtClean="0"/>
              <a:t>15</a:t>
            </a:r>
          </a:p>
          <a:p>
            <a:pPr marL="285750" indent="-285750">
              <a:buFont typeface="Arial" panose="020B0604020202020204" pitchFamily="34" charset="0"/>
              <a:buChar char="•"/>
            </a:pPr>
            <a:r>
              <a:rPr lang="en-US" dirty="0" smtClean="0"/>
              <a:t>Comment </a:t>
            </a:r>
            <a:r>
              <a:rPr lang="en-US" dirty="0"/>
              <a:t>on Section </a:t>
            </a:r>
            <a:r>
              <a:rPr lang="en-US" dirty="0" smtClean="0"/>
              <a:t>16</a:t>
            </a:r>
          </a:p>
          <a:p>
            <a:pPr marL="285750" indent="-285750">
              <a:buFont typeface="Arial" panose="020B0604020202020204" pitchFamily="34" charset="0"/>
              <a:buChar char="•"/>
            </a:pPr>
            <a:r>
              <a:rPr lang="en-US" dirty="0" smtClean="0"/>
              <a:t>Comment </a:t>
            </a:r>
            <a:r>
              <a:rPr lang="en-US" dirty="0"/>
              <a:t>on Section </a:t>
            </a:r>
            <a:r>
              <a:rPr lang="en-US" dirty="0" smtClean="0"/>
              <a:t>17</a:t>
            </a:r>
            <a:r>
              <a:rPr lang="pt-PT" sz="1400" b="1" dirty="0"/>
              <a:t/>
            </a:r>
            <a:br>
              <a:rPr lang="pt-PT" sz="1400" b="1" dirty="0"/>
            </a:br>
            <a:endParaRPr lang="en-GB" dirty="0"/>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rmAutofit/>
          </a:bodyPr>
          <a:lstStyle/>
          <a:p>
            <a:r>
              <a:rPr lang="en-US" sz="2800" b="1" dirty="0" smtClean="0"/>
              <a:t>General comments</a:t>
            </a:r>
            <a:endParaRPr lang="pt-PT" sz="2800" b="1" dirty="0">
              <a:latin typeface="Cambria" pitchFamily="18" charset="0"/>
            </a:endParaRPr>
          </a:p>
        </p:txBody>
      </p:sp>
      <p:sp>
        <p:nvSpPr>
          <p:cNvPr id="4" name="Rectangle 3"/>
          <p:cNvSpPr/>
          <p:nvPr/>
        </p:nvSpPr>
        <p:spPr>
          <a:xfrm>
            <a:off x="0" y="11430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
        <p:nvSpPr>
          <p:cNvPr id="12" name="Slide Number Placeholder 11"/>
          <p:cNvSpPr>
            <a:spLocks noGrp="1"/>
          </p:cNvSpPr>
          <p:nvPr>
            <p:ph type="sldNum" sz="quarter" idx="12"/>
          </p:nvPr>
        </p:nvSpPr>
        <p:spPr>
          <a:xfrm>
            <a:off x="6553200" y="6356350"/>
            <a:ext cx="2133600" cy="365125"/>
          </a:xfrm>
        </p:spPr>
        <p:txBody>
          <a:bodyPr/>
          <a:lstStyle/>
          <a:p>
            <a:fld id="{B6F15528-21DE-4FAA-801E-634DDDAF4B2B}" type="slidenum">
              <a:rPr lang="en-US" smtClean="0"/>
              <a:pPr/>
              <a:t>3</a:t>
            </a:fld>
            <a:endParaRPr lang="en-US" dirty="0"/>
          </a:p>
        </p:txBody>
      </p:sp>
      <p:sp>
        <p:nvSpPr>
          <p:cNvPr id="10" name="Rectângulo 9"/>
          <p:cNvSpPr/>
          <p:nvPr/>
        </p:nvSpPr>
        <p:spPr>
          <a:xfrm>
            <a:off x="609600" y="1926848"/>
            <a:ext cx="7924800" cy="892552"/>
          </a:xfrm>
          <a:prstGeom prst="rect">
            <a:avLst/>
          </a:prstGeom>
        </p:spPr>
        <p:txBody>
          <a:bodyPr wrap="square">
            <a:spAutoFit/>
          </a:bodyPr>
          <a:lstStyle/>
          <a:p>
            <a:pPr algn="just"/>
            <a:r>
              <a:rPr lang="en-US" dirty="0" smtClean="0"/>
              <a:t>Generally speaking the chapter seems to adopt balanced solutions capable of generating convergence of views.</a:t>
            </a:r>
            <a:endParaRPr lang="pt-PT" dirty="0" smtClean="0"/>
          </a:p>
          <a:p>
            <a:endParaRPr lang="pt-PT" sz="1600" dirty="0">
              <a:latin typeface="+mj-lt"/>
            </a:endParaRPr>
          </a:p>
        </p:txBody>
      </p:sp>
      <p:sp>
        <p:nvSpPr>
          <p:cNvPr id="3" name="Oval 2"/>
          <p:cNvSpPr/>
          <p:nvPr/>
        </p:nvSpPr>
        <p:spPr>
          <a:xfrm>
            <a:off x="6858000" y="1143000"/>
            <a:ext cx="457200" cy="4608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smtClean="0"/>
              <a:t>1</a:t>
            </a:r>
            <a:endParaRPr lang="en-GB" dirty="0"/>
          </a:p>
        </p:txBody>
      </p:sp>
      <p:sp>
        <p:nvSpPr>
          <p:cNvPr id="7" name="Oval 6"/>
          <p:cNvSpPr/>
          <p:nvPr/>
        </p:nvSpPr>
        <p:spPr>
          <a:xfrm>
            <a:off x="7315200" y="11430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Oval 7"/>
          <p:cNvSpPr/>
          <p:nvPr/>
        </p:nvSpPr>
        <p:spPr>
          <a:xfrm>
            <a:off x="7772400" y="11430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Oval 8"/>
          <p:cNvSpPr/>
          <p:nvPr/>
        </p:nvSpPr>
        <p:spPr>
          <a:xfrm>
            <a:off x="8229600" y="11394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8558931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rmAutofit/>
          </a:bodyPr>
          <a:lstStyle/>
          <a:p>
            <a:pPr lvl="0"/>
            <a:r>
              <a:rPr lang="en-US" sz="2800" b="1" dirty="0" smtClean="0"/>
              <a:t>General comments</a:t>
            </a:r>
            <a:endParaRPr lang="pt-PT" sz="2800" b="1" dirty="0"/>
          </a:p>
        </p:txBody>
      </p:sp>
      <p:sp>
        <p:nvSpPr>
          <p:cNvPr id="12" name="Slide Number Placeholder 11"/>
          <p:cNvSpPr>
            <a:spLocks noGrp="1"/>
          </p:cNvSpPr>
          <p:nvPr>
            <p:ph type="sldNum" sz="quarter" idx="12"/>
          </p:nvPr>
        </p:nvSpPr>
        <p:spPr>
          <a:xfrm>
            <a:off x="6553200" y="6356350"/>
            <a:ext cx="2133600" cy="365125"/>
          </a:xfrm>
        </p:spPr>
        <p:txBody>
          <a:bodyPr/>
          <a:lstStyle/>
          <a:p>
            <a:fld id="{B6F15528-21DE-4FAA-801E-634DDDAF4B2B}" type="slidenum">
              <a:rPr lang="en-US" smtClean="0"/>
              <a:pPr/>
              <a:t>4</a:t>
            </a:fld>
            <a:endParaRPr lang="en-US" dirty="0"/>
          </a:p>
        </p:txBody>
      </p:sp>
      <p:sp>
        <p:nvSpPr>
          <p:cNvPr id="11" name="TextBox 10"/>
          <p:cNvSpPr txBox="1"/>
          <p:nvPr/>
        </p:nvSpPr>
        <p:spPr>
          <a:xfrm>
            <a:off x="609600" y="1889879"/>
            <a:ext cx="8001000" cy="3139321"/>
          </a:xfrm>
          <a:prstGeom prst="rect">
            <a:avLst/>
          </a:prstGeom>
          <a:noFill/>
        </p:spPr>
        <p:txBody>
          <a:bodyPr wrap="square" rtlCol="0">
            <a:spAutoFit/>
          </a:bodyPr>
          <a:lstStyle/>
          <a:p>
            <a:r>
              <a:rPr lang="en-US" dirty="0" smtClean="0"/>
              <a:t>For the avoidance of doubt, I point out as solutions capable of generating such convergence:</a:t>
            </a:r>
            <a:endParaRPr lang="pt-PT" dirty="0"/>
          </a:p>
          <a:p>
            <a:pPr marL="285750" indent="-285750">
              <a:buFont typeface="Arial" panose="020B0604020202020204" pitchFamily="34" charset="0"/>
              <a:buChar char="•"/>
            </a:pPr>
            <a:r>
              <a:rPr lang="en-US" dirty="0" smtClean="0"/>
              <a:t>The choice of the concept of control as the basis for the regulation of groups;</a:t>
            </a:r>
            <a:endParaRPr lang="pt-PT" dirty="0"/>
          </a:p>
          <a:p>
            <a:pPr marL="285750" indent="-285750">
              <a:buFont typeface="Arial" panose="020B0604020202020204" pitchFamily="34" charset="0"/>
              <a:buChar char="•"/>
            </a:pPr>
            <a:r>
              <a:rPr lang="en-US" dirty="0" smtClean="0"/>
              <a:t>The cross-border range of the definition of group;</a:t>
            </a:r>
            <a:endParaRPr lang="pt-PT" dirty="0"/>
          </a:p>
          <a:p>
            <a:pPr marL="285750" indent="-285750">
              <a:buFont typeface="Arial" panose="020B0604020202020204" pitchFamily="34" charset="0"/>
              <a:buChar char="•"/>
            </a:pPr>
            <a:r>
              <a:rPr lang="en-US" dirty="0" smtClean="0"/>
              <a:t>The imposition to the parent companies of the duty to disclose control;</a:t>
            </a:r>
            <a:endParaRPr lang="pt-PT" dirty="0"/>
          </a:p>
          <a:p>
            <a:pPr marL="285750" indent="-285750">
              <a:buFont typeface="Arial" panose="020B0604020202020204" pitchFamily="34" charset="0"/>
              <a:buChar char="•"/>
            </a:pPr>
            <a:r>
              <a:rPr lang="en-US" dirty="0" smtClean="0"/>
              <a:t>The attribution to the parent companies of the right to give instructions to the management of the subsidiaries;</a:t>
            </a:r>
            <a:endParaRPr lang="pt-PT" dirty="0"/>
          </a:p>
          <a:p>
            <a:pPr marL="285750" indent="-285750">
              <a:buFont typeface="Arial" panose="020B0604020202020204" pitchFamily="34" charset="0"/>
              <a:buChar char="•"/>
            </a:pPr>
            <a:r>
              <a:rPr lang="en-US" dirty="0" smtClean="0"/>
              <a:t>The attribution to the management of the parent companies of the right to obtain information from the subsidiaries (about them);</a:t>
            </a:r>
            <a:endParaRPr lang="pt-PT" dirty="0"/>
          </a:p>
          <a:p>
            <a:pPr marL="285750" indent="-285750">
              <a:buFont typeface="Arial" panose="020B0604020202020204" pitchFamily="34" charset="0"/>
              <a:buChar char="•"/>
            </a:pPr>
            <a:r>
              <a:rPr lang="en-US" dirty="0" smtClean="0"/>
              <a:t>The attribution to the shareholders of the subsidiaries of the right to obtain information (about the group) from the parent companies; </a:t>
            </a:r>
            <a:endParaRPr lang="pt-PT" dirty="0" smtClean="0"/>
          </a:p>
        </p:txBody>
      </p:sp>
      <p:sp>
        <p:nvSpPr>
          <p:cNvPr id="6" name="Rectangle 5"/>
          <p:cNvSpPr/>
          <p:nvPr/>
        </p:nvSpPr>
        <p:spPr>
          <a:xfrm>
            <a:off x="0" y="11430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
        <p:nvSpPr>
          <p:cNvPr id="7" name="Oval 6"/>
          <p:cNvSpPr/>
          <p:nvPr/>
        </p:nvSpPr>
        <p:spPr>
          <a:xfrm>
            <a:off x="6858000" y="11430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Oval 7"/>
          <p:cNvSpPr/>
          <p:nvPr/>
        </p:nvSpPr>
        <p:spPr>
          <a:xfrm>
            <a:off x="7315200" y="1143000"/>
            <a:ext cx="457200" cy="4608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smtClean="0"/>
              <a:t>2</a:t>
            </a:r>
            <a:endParaRPr lang="en-GB" dirty="0"/>
          </a:p>
        </p:txBody>
      </p:sp>
      <p:sp>
        <p:nvSpPr>
          <p:cNvPr id="9" name="Oval 8"/>
          <p:cNvSpPr/>
          <p:nvPr/>
        </p:nvSpPr>
        <p:spPr>
          <a:xfrm>
            <a:off x="7772400" y="11430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Oval 9"/>
          <p:cNvSpPr/>
          <p:nvPr/>
        </p:nvSpPr>
        <p:spPr>
          <a:xfrm>
            <a:off x="8229600" y="11394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8727637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1905000"/>
            <a:ext cx="8077200" cy="3687763"/>
          </a:xfrm>
        </p:spPr>
        <p:txBody>
          <a:bodyPr>
            <a:normAutofit/>
          </a:bodyPr>
          <a:lstStyle/>
          <a:p>
            <a:pPr algn="just"/>
            <a:r>
              <a:rPr lang="en-US" sz="1800" dirty="0" smtClean="0">
                <a:latin typeface="+mn-lt"/>
              </a:rPr>
              <a:t>The attribution to the companies that become holders of a very high percentage of the shares of a company of the right to squeeze-out the other (ultra-minority) shareholders;</a:t>
            </a:r>
            <a:endParaRPr lang="pt-PT" sz="1800" dirty="0">
              <a:latin typeface="+mn-lt"/>
            </a:endParaRPr>
          </a:p>
          <a:p>
            <a:pPr algn="just"/>
            <a:r>
              <a:rPr lang="en-US" sz="1800" dirty="0" smtClean="0">
                <a:latin typeface="+mn-lt"/>
              </a:rPr>
              <a:t>The attribution to the (ultra-minority) shareholders of a company that becomes almost totally controlled by another of the right to sell-out their shares to the controlling shareholder;</a:t>
            </a:r>
            <a:endParaRPr lang="pt-PT" sz="1800" dirty="0">
              <a:latin typeface="+mn-lt"/>
            </a:endParaRPr>
          </a:p>
          <a:p>
            <a:pPr algn="just"/>
            <a:r>
              <a:rPr lang="en-US" sz="1800" dirty="0" smtClean="0">
                <a:latin typeface="+mn-lt"/>
              </a:rPr>
              <a:t>The attribution of relevance to the interest of the group in the management of the subsidiaries;</a:t>
            </a:r>
            <a:endParaRPr lang="pt-PT" sz="1800" dirty="0">
              <a:latin typeface="+mn-lt"/>
            </a:endParaRPr>
          </a:p>
          <a:p>
            <a:pPr algn="just"/>
            <a:r>
              <a:rPr lang="en-US" sz="1800" dirty="0" smtClean="0">
                <a:latin typeface="+mn-lt"/>
              </a:rPr>
              <a:t>The imposition of liability to the parent companies for the unpaid debts of the subsidiaries in case the nonpayment derives from economic incapacity caused by the interference of the parent companies in the management of the subsidiaries.</a:t>
            </a:r>
            <a:endParaRPr lang="pt-PT" sz="1800" dirty="0" smtClean="0">
              <a:latin typeface="+mn-lt"/>
            </a:endParaRPr>
          </a:p>
          <a:p>
            <a:endParaRPr lang="pt-PT" dirty="0" smtClean="0"/>
          </a:p>
          <a:p>
            <a:endParaRPr lang="pt-PT" b="1" dirty="0" smtClean="0"/>
          </a:p>
          <a:p>
            <a:endParaRPr lang="pt-PT" dirty="0"/>
          </a:p>
        </p:txBody>
      </p:sp>
      <p:sp>
        <p:nvSpPr>
          <p:cNvPr id="4" name="Marcador de Posição do Número do Diapositivo 3"/>
          <p:cNvSpPr>
            <a:spLocks noGrp="1"/>
          </p:cNvSpPr>
          <p:nvPr>
            <p:ph type="sldNum" sz="quarter" idx="12"/>
          </p:nvPr>
        </p:nvSpPr>
        <p:spPr/>
        <p:txBody>
          <a:bodyPr/>
          <a:lstStyle/>
          <a:p>
            <a:fld id="{B6F15528-21DE-4FAA-801E-634DDDAF4B2B}" type="slidenum">
              <a:rPr lang="en-US" smtClean="0"/>
              <a:pPr/>
              <a:t>5</a:t>
            </a:fld>
            <a:endParaRPr lang="en-US"/>
          </a:p>
        </p:txBody>
      </p:sp>
      <p:sp>
        <p:nvSpPr>
          <p:cNvPr id="6" name="Rectangle 5"/>
          <p:cNvSpPr/>
          <p:nvPr/>
        </p:nvSpPr>
        <p:spPr>
          <a:xfrm>
            <a:off x="0" y="11430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
        <p:nvSpPr>
          <p:cNvPr id="8" name="Title 1"/>
          <p:cNvSpPr>
            <a:spLocks noGrp="1"/>
          </p:cNvSpPr>
          <p:nvPr>
            <p:ph type="title"/>
          </p:nvPr>
        </p:nvSpPr>
        <p:spPr>
          <a:xfrm>
            <a:off x="0" y="0"/>
            <a:ext cx="9144000" cy="1295400"/>
          </a:xfrm>
        </p:spPr>
        <p:txBody>
          <a:bodyPr>
            <a:normAutofit/>
          </a:bodyPr>
          <a:lstStyle/>
          <a:p>
            <a:pPr lvl="0"/>
            <a:r>
              <a:rPr lang="en-US" sz="2800" b="1" dirty="0" smtClean="0"/>
              <a:t>General comments</a:t>
            </a:r>
            <a:endParaRPr lang="pt-PT" sz="2800" b="1" dirty="0"/>
          </a:p>
        </p:txBody>
      </p:sp>
      <p:sp>
        <p:nvSpPr>
          <p:cNvPr id="9" name="Oval 8"/>
          <p:cNvSpPr/>
          <p:nvPr/>
        </p:nvSpPr>
        <p:spPr>
          <a:xfrm>
            <a:off x="6858000" y="11430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Oval 9"/>
          <p:cNvSpPr/>
          <p:nvPr/>
        </p:nvSpPr>
        <p:spPr>
          <a:xfrm>
            <a:off x="7315200" y="11430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Oval 10"/>
          <p:cNvSpPr/>
          <p:nvPr/>
        </p:nvSpPr>
        <p:spPr>
          <a:xfrm>
            <a:off x="7772400" y="1143000"/>
            <a:ext cx="457200" cy="4608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smtClean="0"/>
              <a:t>3</a:t>
            </a:r>
            <a:endParaRPr lang="en-GB" dirty="0"/>
          </a:p>
        </p:txBody>
      </p:sp>
      <p:sp>
        <p:nvSpPr>
          <p:cNvPr id="12" name="Oval 11"/>
          <p:cNvSpPr/>
          <p:nvPr/>
        </p:nvSpPr>
        <p:spPr>
          <a:xfrm>
            <a:off x="8229600" y="11394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11"/>
          <p:cNvSpPr>
            <a:spLocks noGrp="1"/>
          </p:cNvSpPr>
          <p:nvPr>
            <p:ph type="sldNum" sz="quarter" idx="12"/>
          </p:nvPr>
        </p:nvSpPr>
        <p:spPr/>
        <p:txBody>
          <a:bodyPr/>
          <a:lstStyle/>
          <a:p>
            <a:fld id="{B6F15528-21DE-4FAA-801E-634DDDAF4B2B}" type="slidenum">
              <a:rPr lang="en-US" smtClean="0"/>
              <a:pPr/>
              <a:t>6</a:t>
            </a:fld>
            <a:endParaRPr lang="en-US" dirty="0"/>
          </a:p>
        </p:txBody>
      </p:sp>
      <p:sp>
        <p:nvSpPr>
          <p:cNvPr id="11" name="TextBox 10"/>
          <p:cNvSpPr txBox="1"/>
          <p:nvPr/>
        </p:nvSpPr>
        <p:spPr>
          <a:xfrm>
            <a:off x="609600" y="1905000"/>
            <a:ext cx="8001000" cy="1754326"/>
          </a:xfrm>
          <a:prstGeom prst="rect">
            <a:avLst/>
          </a:prstGeom>
          <a:noFill/>
        </p:spPr>
        <p:txBody>
          <a:bodyPr wrap="square" rtlCol="0">
            <a:spAutoFit/>
          </a:bodyPr>
          <a:lstStyle/>
          <a:p>
            <a:pPr algn="just"/>
            <a:r>
              <a:rPr lang="en-US" dirty="0" smtClean="0"/>
              <a:t>The probability of success of the proposals is naturally closely linked to their details. As a general guideline I point out that EMCA should search great common denominators and express them in words as neutral (from a doctrinal standpoint) as feasible. This is tantamount to keep silence on polemic issues whenever possible. </a:t>
            </a:r>
            <a:endParaRPr lang="pt-PT" dirty="0" smtClean="0"/>
          </a:p>
          <a:p>
            <a:pPr indent="177800" algn="just"/>
            <a:endParaRPr lang="pt-PT" dirty="0" smtClean="0">
              <a:latin typeface="Cambria" pitchFamily="18" charset="0"/>
            </a:endParaRPr>
          </a:p>
          <a:p>
            <a:pPr indent="177800">
              <a:buFont typeface="Arial" pitchFamily="34" charset="0"/>
              <a:buChar char="•"/>
            </a:pPr>
            <a:endParaRPr lang="pt-PT" dirty="0" smtClean="0">
              <a:latin typeface="Cambria" pitchFamily="18" charset="0"/>
            </a:endParaRPr>
          </a:p>
        </p:txBody>
      </p:sp>
      <p:sp>
        <p:nvSpPr>
          <p:cNvPr id="6" name="Rectangle 5"/>
          <p:cNvSpPr/>
          <p:nvPr/>
        </p:nvSpPr>
        <p:spPr>
          <a:xfrm>
            <a:off x="0" y="11430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
        <p:nvSpPr>
          <p:cNvPr id="8" name="Title 1"/>
          <p:cNvSpPr>
            <a:spLocks noGrp="1"/>
          </p:cNvSpPr>
          <p:nvPr>
            <p:ph type="title"/>
          </p:nvPr>
        </p:nvSpPr>
        <p:spPr>
          <a:xfrm>
            <a:off x="0" y="0"/>
            <a:ext cx="9144000" cy="1295400"/>
          </a:xfrm>
        </p:spPr>
        <p:txBody>
          <a:bodyPr>
            <a:normAutofit/>
          </a:bodyPr>
          <a:lstStyle/>
          <a:p>
            <a:pPr lvl="0"/>
            <a:r>
              <a:rPr lang="en-US" sz="2800" b="1" dirty="0" smtClean="0"/>
              <a:t>General comments</a:t>
            </a:r>
            <a:endParaRPr lang="pt-PT" sz="2800" b="1" dirty="0"/>
          </a:p>
        </p:txBody>
      </p:sp>
      <p:sp>
        <p:nvSpPr>
          <p:cNvPr id="9" name="Oval 8"/>
          <p:cNvSpPr/>
          <p:nvPr/>
        </p:nvSpPr>
        <p:spPr>
          <a:xfrm>
            <a:off x="6858000" y="11430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Oval 9"/>
          <p:cNvSpPr/>
          <p:nvPr/>
        </p:nvSpPr>
        <p:spPr>
          <a:xfrm>
            <a:off x="7315200" y="11430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Oval 12"/>
          <p:cNvSpPr/>
          <p:nvPr/>
        </p:nvSpPr>
        <p:spPr>
          <a:xfrm>
            <a:off x="7772400" y="11430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Oval 13"/>
          <p:cNvSpPr/>
          <p:nvPr/>
        </p:nvSpPr>
        <p:spPr>
          <a:xfrm>
            <a:off x="8229600" y="1139400"/>
            <a:ext cx="457200" cy="4608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smtClean="0"/>
              <a:t>4</a:t>
            </a:r>
            <a:endParaRPr lang="en-GB" dirty="0"/>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Autofit/>
          </a:bodyPr>
          <a:lstStyle/>
          <a:p>
            <a:pPr lvl="0"/>
            <a:r>
              <a:rPr lang="en-US" sz="2800" b="1" dirty="0" smtClean="0"/>
              <a:t>Comments on the «General Comments» of the Chapter </a:t>
            </a:r>
            <a:r>
              <a:rPr lang="pt-PT" sz="2000" b="1" dirty="0" smtClean="0"/>
              <a:t/>
            </a:r>
            <a:br>
              <a:rPr lang="pt-PT" sz="2000" b="1" dirty="0" smtClean="0"/>
            </a:br>
            <a:endParaRPr lang="pt-PT" sz="2000" dirty="0">
              <a:latin typeface="Cambria" pitchFamily="18" charset="0"/>
            </a:endParaRPr>
          </a:p>
        </p:txBody>
      </p:sp>
      <p:sp>
        <p:nvSpPr>
          <p:cNvPr id="12" name="Slide Number Placeholder 11"/>
          <p:cNvSpPr>
            <a:spLocks noGrp="1"/>
          </p:cNvSpPr>
          <p:nvPr>
            <p:ph type="sldNum" sz="quarter" idx="12"/>
          </p:nvPr>
        </p:nvSpPr>
        <p:spPr/>
        <p:txBody>
          <a:bodyPr/>
          <a:lstStyle/>
          <a:p>
            <a:fld id="{B6F15528-21DE-4FAA-801E-634DDDAF4B2B}" type="slidenum">
              <a:rPr lang="en-US" smtClean="0"/>
              <a:pPr/>
              <a:t>7</a:t>
            </a:fld>
            <a:endParaRPr lang="en-US" dirty="0"/>
          </a:p>
        </p:txBody>
      </p:sp>
      <p:sp>
        <p:nvSpPr>
          <p:cNvPr id="10" name="TextBox 9"/>
          <p:cNvSpPr txBox="1"/>
          <p:nvPr/>
        </p:nvSpPr>
        <p:spPr>
          <a:xfrm>
            <a:off x="609600" y="1905000"/>
            <a:ext cx="7924800" cy="2308324"/>
          </a:xfrm>
          <a:prstGeom prst="rect">
            <a:avLst/>
          </a:prstGeom>
          <a:noFill/>
        </p:spPr>
        <p:txBody>
          <a:bodyPr wrap="square" rtlCol="0">
            <a:spAutoFit/>
          </a:bodyPr>
          <a:lstStyle/>
          <a:p>
            <a:pPr marL="342900" lvl="0" indent="-342900" algn="just">
              <a:buFont typeface="+mj-lt"/>
              <a:buAutoNum type="arabicPeriod"/>
            </a:pPr>
            <a:r>
              <a:rPr lang="en-US" dirty="0" smtClean="0"/>
              <a:t>The statement «the group of companies – and not the single company – is the prevailing form of the modern enterprise» seems inaccurate (not supported by statistics) if one takes in account all the companies irrespectively of their size. Such inaccuracy is not relevant, but serves as example of a statement that might be avoided.</a:t>
            </a:r>
            <a:endParaRPr lang="pt-PT" dirty="0"/>
          </a:p>
          <a:p>
            <a:pPr marL="342900" lvl="0" indent="-342900" algn="just">
              <a:buFont typeface="+mj-lt"/>
              <a:buAutoNum type="arabicPeriod"/>
            </a:pPr>
            <a:r>
              <a:rPr lang="en-US" dirty="0" smtClean="0"/>
              <a:t>If the main objective of the chapter is to establish rules aiming at enhancing the formation of groups of companies, special attention should be paid to the liability of the parent companies trying to avoid ambiguities.</a:t>
            </a:r>
            <a:endParaRPr lang="pt-PT" dirty="0"/>
          </a:p>
        </p:txBody>
      </p:sp>
      <p:sp>
        <p:nvSpPr>
          <p:cNvPr id="6" name="Rectangle 5"/>
          <p:cNvSpPr/>
          <p:nvPr/>
        </p:nvSpPr>
        <p:spPr>
          <a:xfrm>
            <a:off x="0" y="11430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
        <p:nvSpPr>
          <p:cNvPr id="7" name="Oval 6"/>
          <p:cNvSpPr/>
          <p:nvPr/>
        </p:nvSpPr>
        <p:spPr>
          <a:xfrm>
            <a:off x="7772400" y="11430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Autofit/>
          </a:bodyPr>
          <a:lstStyle/>
          <a:p>
            <a:r>
              <a:rPr lang="en-US" sz="2800" b="1" dirty="0" smtClean="0"/>
              <a:t>Comments on the organization of the chapter</a:t>
            </a:r>
            <a:r>
              <a:rPr lang="pt-PT" sz="2000" b="1" dirty="0" smtClean="0"/>
              <a:t/>
            </a:r>
            <a:br>
              <a:rPr lang="pt-PT" sz="2000" b="1" dirty="0" smtClean="0"/>
            </a:br>
            <a:endParaRPr lang="pt-PT" sz="2000" dirty="0">
              <a:latin typeface="Cambria" pitchFamily="18" charset="0"/>
            </a:endParaRPr>
          </a:p>
        </p:txBody>
      </p:sp>
      <p:sp>
        <p:nvSpPr>
          <p:cNvPr id="12" name="Slide Number Placeholder 11"/>
          <p:cNvSpPr>
            <a:spLocks noGrp="1"/>
          </p:cNvSpPr>
          <p:nvPr>
            <p:ph type="sldNum" sz="quarter" idx="12"/>
          </p:nvPr>
        </p:nvSpPr>
        <p:spPr/>
        <p:txBody>
          <a:bodyPr/>
          <a:lstStyle/>
          <a:p>
            <a:fld id="{B6F15528-21DE-4FAA-801E-634DDDAF4B2B}" type="slidenum">
              <a:rPr lang="en-US" smtClean="0"/>
              <a:pPr/>
              <a:t>8</a:t>
            </a:fld>
            <a:endParaRPr lang="en-US" dirty="0"/>
          </a:p>
        </p:txBody>
      </p:sp>
      <p:sp>
        <p:nvSpPr>
          <p:cNvPr id="15" name="TextBox 14"/>
          <p:cNvSpPr txBox="1"/>
          <p:nvPr/>
        </p:nvSpPr>
        <p:spPr>
          <a:xfrm>
            <a:off x="685800" y="1905000"/>
            <a:ext cx="7848600" cy="3970318"/>
          </a:xfrm>
          <a:prstGeom prst="rect">
            <a:avLst/>
          </a:prstGeom>
          <a:noFill/>
        </p:spPr>
        <p:txBody>
          <a:bodyPr wrap="square" rtlCol="0">
            <a:spAutoFit/>
          </a:bodyPr>
          <a:lstStyle/>
          <a:p>
            <a:pPr algn="just"/>
            <a:r>
              <a:rPr lang="en-US" dirty="0" smtClean="0"/>
              <a:t>The chapter is divided into four parts: Definitions, Group Management, Protection of Shareholders of the Parent Company and Protection of Shareholders and Creditors of the Subsidiary. I think such organization can be improved.</a:t>
            </a:r>
            <a:endParaRPr lang="pt-PT" dirty="0" smtClean="0"/>
          </a:p>
          <a:p>
            <a:pPr algn="just"/>
            <a:r>
              <a:rPr lang="en-US" dirty="0" smtClean="0"/>
              <a:t> </a:t>
            </a:r>
            <a:endParaRPr lang="pt-PT" dirty="0" smtClean="0"/>
          </a:p>
          <a:p>
            <a:pPr marL="342900" lvl="0" indent="-342900" algn="just">
              <a:buFont typeface="+mj-lt"/>
              <a:buAutoNum type="arabicPeriod"/>
            </a:pPr>
            <a:r>
              <a:rPr lang="en-US" dirty="0" smtClean="0"/>
              <a:t>The part Definitions comprises one section containing Definitions plus one section (section 8) that rules the duty of the management of the parent company to inform the management of the subsidiary of the establishment and of the removal of the control as well as the duty of the subsidiary to inform the parent company of the number of shares and voting rights held by the subsidiary in the parent company and in any other companies. In my opinion section 8 not being a definition should not be included in part one.</a:t>
            </a:r>
            <a:endParaRPr lang="pt-PT" dirty="0" smtClean="0"/>
          </a:p>
          <a:p>
            <a:pPr algn="just"/>
            <a:r>
              <a:rPr lang="en-US" dirty="0" smtClean="0"/>
              <a:t> </a:t>
            </a:r>
            <a:endParaRPr lang="pt-PT" dirty="0" smtClean="0"/>
          </a:p>
          <a:p>
            <a:pPr lvl="0"/>
            <a:endParaRPr lang="pt-PT" dirty="0" smtClean="0"/>
          </a:p>
          <a:p>
            <a:pPr indent="177800" algn="just"/>
            <a:endParaRPr lang="pt-PT" dirty="0" smtClean="0">
              <a:latin typeface="Cambria" pitchFamily="18" charset="0"/>
            </a:endParaRPr>
          </a:p>
        </p:txBody>
      </p:sp>
      <p:sp>
        <p:nvSpPr>
          <p:cNvPr id="6" name="Rectangle 5"/>
          <p:cNvSpPr/>
          <p:nvPr/>
        </p:nvSpPr>
        <p:spPr>
          <a:xfrm>
            <a:off x="0" y="11430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
        <p:nvSpPr>
          <p:cNvPr id="7" name="Oval 6"/>
          <p:cNvSpPr/>
          <p:nvPr/>
        </p:nvSpPr>
        <p:spPr>
          <a:xfrm>
            <a:off x="8229600" y="11430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Oval 7"/>
          <p:cNvSpPr/>
          <p:nvPr/>
        </p:nvSpPr>
        <p:spPr>
          <a:xfrm>
            <a:off x="7772400" y="1143000"/>
            <a:ext cx="457200" cy="4608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smtClean="0"/>
              <a:t>1</a:t>
            </a:r>
            <a:endParaRPr lang="en-GB" dirty="0"/>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1600200"/>
            <a:ext cx="8077200" cy="4525963"/>
          </a:xfrm>
        </p:spPr>
        <p:txBody>
          <a:bodyPr>
            <a:normAutofit/>
          </a:bodyPr>
          <a:lstStyle/>
          <a:p>
            <a:pPr marL="0" lvl="0" indent="0" algn="just">
              <a:buNone/>
            </a:pPr>
            <a:r>
              <a:rPr lang="en-US" sz="1800" dirty="0">
                <a:latin typeface="+mn-lt"/>
              </a:rPr>
              <a:t> </a:t>
            </a:r>
          </a:p>
          <a:p>
            <a:pPr marL="514350" lvl="0" indent="-514350" algn="just">
              <a:buFont typeface="+mj-lt"/>
              <a:buAutoNum type="arabicPeriod" startAt="2"/>
            </a:pPr>
            <a:r>
              <a:rPr lang="en-US" sz="1800" dirty="0" smtClean="0">
                <a:latin typeface="+mn-lt"/>
              </a:rPr>
              <a:t>The </a:t>
            </a:r>
            <a:r>
              <a:rPr lang="en-US" sz="1800" dirty="0">
                <a:latin typeface="+mn-lt"/>
              </a:rPr>
              <a:t>main question that the shareholders, the directors and the creditors of the parent companies and the creditors of the subsidiaries wish to see answered is if  and to what extent a parent company is liable for the debts of a subsidiary. Therefore I think it should be considered to address such question in an autonomous </a:t>
            </a:r>
            <a:r>
              <a:rPr lang="en-US" sz="1800" dirty="0" smtClean="0">
                <a:latin typeface="+mn-lt"/>
              </a:rPr>
              <a:t>part.</a:t>
            </a:r>
            <a:endParaRPr lang="pt-PT" sz="1800" dirty="0">
              <a:latin typeface="+mn-lt"/>
            </a:endParaRPr>
          </a:p>
          <a:p>
            <a:pPr marL="514350" lvl="0" indent="-514350" algn="just">
              <a:buFont typeface="+mj-lt"/>
              <a:buAutoNum type="arabicPeriod" startAt="2"/>
            </a:pPr>
            <a:r>
              <a:rPr lang="en-US" sz="1800" dirty="0" smtClean="0">
                <a:latin typeface="+mn-lt"/>
              </a:rPr>
              <a:t>The </a:t>
            </a:r>
            <a:r>
              <a:rPr lang="en-US" sz="1800" dirty="0">
                <a:latin typeface="+mn-lt"/>
              </a:rPr>
              <a:t>right to squeeze-out flows out group management. In so far I doubt that the relevant rule should appear in part </a:t>
            </a:r>
            <a:r>
              <a:rPr lang="en-US" sz="1800" dirty="0" smtClean="0">
                <a:latin typeface="+mn-lt"/>
              </a:rPr>
              <a:t>2.</a:t>
            </a:r>
            <a:endParaRPr lang="pt-PT" sz="1800" dirty="0">
              <a:latin typeface="+mn-lt"/>
            </a:endParaRPr>
          </a:p>
          <a:p>
            <a:pPr marL="514350" lvl="0" indent="-514350" algn="just">
              <a:buFont typeface="+mj-lt"/>
              <a:buAutoNum type="arabicPeriod" startAt="2"/>
            </a:pPr>
            <a:r>
              <a:rPr lang="en-US" sz="1800" dirty="0" smtClean="0">
                <a:latin typeface="+mn-lt"/>
              </a:rPr>
              <a:t>On </a:t>
            </a:r>
            <a:r>
              <a:rPr lang="en-US" sz="1800" dirty="0">
                <a:latin typeface="+mn-lt"/>
              </a:rPr>
              <a:t>the other hand the right to squeeze-out is closely related with the right to sell-out. Perhaps it would be advisable to have an autonomous part with sections 11 and 15.</a:t>
            </a:r>
            <a:endParaRPr lang="pt-PT" sz="1800" dirty="0">
              <a:latin typeface="+mn-lt"/>
            </a:endParaRPr>
          </a:p>
        </p:txBody>
      </p:sp>
      <p:sp>
        <p:nvSpPr>
          <p:cNvPr id="4" name="Marcador de Posição do Número do Diapositivo 3"/>
          <p:cNvSpPr>
            <a:spLocks noGrp="1"/>
          </p:cNvSpPr>
          <p:nvPr>
            <p:ph type="sldNum" sz="quarter" idx="12"/>
          </p:nvPr>
        </p:nvSpPr>
        <p:spPr/>
        <p:txBody>
          <a:bodyPr/>
          <a:lstStyle/>
          <a:p>
            <a:fld id="{B6F15528-21DE-4FAA-801E-634DDDAF4B2B}" type="slidenum">
              <a:rPr lang="en-US" smtClean="0"/>
              <a:pPr/>
              <a:t>9</a:t>
            </a:fld>
            <a:endParaRPr lang="en-US"/>
          </a:p>
        </p:txBody>
      </p:sp>
      <p:sp>
        <p:nvSpPr>
          <p:cNvPr id="5" name="Rectangle 4"/>
          <p:cNvSpPr/>
          <p:nvPr/>
        </p:nvSpPr>
        <p:spPr>
          <a:xfrm>
            <a:off x="0" y="11430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
        <p:nvSpPr>
          <p:cNvPr id="7" name="Title 1"/>
          <p:cNvSpPr>
            <a:spLocks noGrp="1"/>
          </p:cNvSpPr>
          <p:nvPr>
            <p:ph type="title"/>
          </p:nvPr>
        </p:nvSpPr>
        <p:spPr>
          <a:xfrm>
            <a:off x="0" y="0"/>
            <a:ext cx="9144000" cy="1295400"/>
          </a:xfrm>
        </p:spPr>
        <p:txBody>
          <a:bodyPr>
            <a:noAutofit/>
          </a:bodyPr>
          <a:lstStyle/>
          <a:p>
            <a:r>
              <a:rPr lang="en-US" sz="2800" b="1" dirty="0" smtClean="0"/>
              <a:t>Comments on the organization of the chapter</a:t>
            </a:r>
            <a:r>
              <a:rPr lang="pt-PT" sz="2000" b="1" dirty="0" smtClean="0"/>
              <a:t/>
            </a:r>
            <a:br>
              <a:rPr lang="pt-PT" sz="2000" b="1" dirty="0" smtClean="0"/>
            </a:br>
            <a:endParaRPr lang="pt-PT" sz="2000" dirty="0">
              <a:latin typeface="Cambria" pitchFamily="18" charset="0"/>
            </a:endParaRPr>
          </a:p>
        </p:txBody>
      </p:sp>
      <p:sp>
        <p:nvSpPr>
          <p:cNvPr id="8" name="Oval 7"/>
          <p:cNvSpPr/>
          <p:nvPr/>
        </p:nvSpPr>
        <p:spPr>
          <a:xfrm>
            <a:off x="8229600" y="1143000"/>
            <a:ext cx="457200" cy="4608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smtClean="0"/>
              <a:t>2</a:t>
            </a:r>
            <a:endParaRPr lang="en-GB" dirty="0"/>
          </a:p>
        </p:txBody>
      </p:sp>
      <p:sp>
        <p:nvSpPr>
          <p:cNvPr id="9" name="Oval 8"/>
          <p:cNvSpPr/>
          <p:nvPr/>
        </p:nvSpPr>
        <p:spPr>
          <a:xfrm>
            <a:off x="7772400" y="1143000"/>
            <a:ext cx="457200" cy="4608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4610675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692</TotalTime>
  <Words>1202</Words>
  <Application>Microsoft Office PowerPoint</Application>
  <PresentationFormat>Apresentação no Ecrã (4:3)</PresentationFormat>
  <Paragraphs>104</Paragraphs>
  <Slides>17</Slides>
  <Notes>0</Notes>
  <HiddenSlides>0</HiddenSlides>
  <MMClips>0</MMClips>
  <ScaleCrop>false</ScaleCrop>
  <HeadingPairs>
    <vt:vector size="6" baseType="variant">
      <vt:variant>
        <vt:lpstr>Tipos de letra usados</vt:lpstr>
      </vt:variant>
      <vt:variant>
        <vt:i4>5</vt:i4>
      </vt:variant>
      <vt:variant>
        <vt:lpstr>Tema</vt:lpstr>
      </vt:variant>
      <vt:variant>
        <vt:i4>1</vt:i4>
      </vt:variant>
      <vt:variant>
        <vt:lpstr>Títulos dos diapositivos</vt:lpstr>
      </vt:variant>
      <vt:variant>
        <vt:i4>17</vt:i4>
      </vt:variant>
    </vt:vector>
  </HeadingPairs>
  <TitlesOfParts>
    <vt:vector size="23" baseType="lpstr">
      <vt:lpstr>Arial Unicode MS</vt:lpstr>
      <vt:lpstr>Adobe Heiti Std R</vt:lpstr>
      <vt:lpstr>Arial</vt:lpstr>
      <vt:lpstr>Calibri</vt:lpstr>
      <vt:lpstr>Cambria</vt:lpstr>
      <vt:lpstr>Office Theme</vt:lpstr>
      <vt:lpstr> </vt:lpstr>
      <vt:lpstr>Index</vt:lpstr>
      <vt:lpstr>General comments</vt:lpstr>
      <vt:lpstr>General comments</vt:lpstr>
      <vt:lpstr>General comments</vt:lpstr>
      <vt:lpstr>General comments</vt:lpstr>
      <vt:lpstr>Comments on the «General Comments» of the Chapter  </vt:lpstr>
      <vt:lpstr>Comments on the organization of the chapter </vt:lpstr>
      <vt:lpstr>Comments on the organization of the chapter </vt:lpstr>
      <vt:lpstr>Comment on the Definition of Control</vt:lpstr>
      <vt:lpstr>(Terminological) Comment on Sections 4, 5 and 6</vt:lpstr>
      <vt:lpstr>Comment on Section 10</vt:lpstr>
      <vt:lpstr>Comment on Section 11</vt:lpstr>
      <vt:lpstr>Comment on Section 15</vt:lpstr>
      <vt:lpstr>Comments on Section 16</vt:lpstr>
      <vt:lpstr>Comments on Section 17</vt:lpstr>
      <vt:lpstr>The End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Rui</dc:creator>
  <cp:lastModifiedBy>Rui Pinto Duarte</cp:lastModifiedBy>
  <cp:revision>86</cp:revision>
  <dcterms:created xsi:type="dcterms:W3CDTF">2006-08-16T00:00:00Z</dcterms:created>
  <dcterms:modified xsi:type="dcterms:W3CDTF">2015-09-03T07:33:36Z</dcterms:modified>
</cp:coreProperties>
</file>