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30"/>
  </p:notesMasterIdLst>
  <p:sldIdLst>
    <p:sldId id="256" r:id="rId2"/>
    <p:sldId id="300" r:id="rId3"/>
    <p:sldId id="343" r:id="rId4"/>
    <p:sldId id="342" r:id="rId5"/>
    <p:sldId id="301" r:id="rId6"/>
    <p:sldId id="303" r:id="rId7"/>
    <p:sldId id="320" r:id="rId8"/>
    <p:sldId id="319" r:id="rId9"/>
    <p:sldId id="321" r:id="rId10"/>
    <p:sldId id="322" r:id="rId11"/>
    <p:sldId id="324" r:id="rId12"/>
    <p:sldId id="325" r:id="rId13"/>
    <p:sldId id="326" r:id="rId14"/>
    <p:sldId id="327"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0F0F"/>
    <a:srgbClr val="B31919"/>
    <a:srgbClr val="C0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595" autoAdjust="0"/>
  </p:normalViewPr>
  <p:slideViewPr>
    <p:cSldViewPr>
      <p:cViewPr varScale="1">
        <p:scale>
          <a:sx n="84" d="100"/>
          <a:sy n="84" d="100"/>
        </p:scale>
        <p:origin x="869"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0F8A2-5693-43B1-9F5A-23ABA693425A}" type="datetimeFigureOut">
              <a:rPr lang="pt-PT" smtClean="0"/>
              <a:pPr/>
              <a:t>12-04-2015</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0055A3-154F-4352-A93B-22D953CB1D20}" type="slidenum">
              <a:rPr lang="pt-PT" smtClean="0"/>
              <a:pPr/>
              <a:t>‹nº›</a:t>
            </a:fld>
            <a:endParaRPr lang="pt-PT"/>
          </a:p>
        </p:txBody>
      </p:sp>
    </p:spTree>
    <p:extLst>
      <p:ext uri="{BB962C8B-B14F-4D97-AF65-F5344CB8AC3E}">
        <p14:creationId xmlns:p14="http://schemas.microsoft.com/office/powerpoint/2010/main" val="793327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5C1E6FE4-F4AF-4D14-B664-F25465E38861}" type="datetime1">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26486864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DE954BAF-61D8-4FB4-8AA0-579AD37D22CA}" type="datetime1">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64744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60028E2F-CE7C-4C4C-B351-56C336A1566F}" type="datetime1">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36642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pt-PT" dirty="0"/>
          </a:p>
        </p:txBody>
      </p:sp>
      <p:sp>
        <p:nvSpPr>
          <p:cNvPr id="4" name="Date Placeholder 3"/>
          <p:cNvSpPr>
            <a:spLocks noGrp="1"/>
          </p:cNvSpPr>
          <p:nvPr>
            <p:ph type="dt" sz="half" idx="10"/>
          </p:nvPr>
        </p:nvSpPr>
        <p:spPr/>
        <p:txBody>
          <a:bodyPr/>
          <a:lstStyle/>
          <a:p>
            <a:fld id="{F99264DD-3865-45DE-9966-DAB9A4690EF2}" type="datetime1">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77393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3851C8-D14A-4D0A-B9C6-A5D0CE1CC0A8}" type="datetime1">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984278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B774BD5D-8889-411C-A4EA-E5FBEFE91071}" type="datetime1">
              <a:rPr lang="en-US" smtClean="0"/>
              <a:pPr/>
              <a:t>4/12/2015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915758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AE6BE0EB-B680-4E5B-A03D-61AD380063CE}" type="datetime1">
              <a:rPr lang="en-US" smtClean="0"/>
              <a:pPr/>
              <a:t>4/12/2015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197177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7B3CB5FB-FAA4-4340-B3E4-E0978154AAF8}" type="datetime1">
              <a:rPr lang="en-US" smtClean="0"/>
              <a:pPr/>
              <a:t>4/12/2015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585990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E178B-FD47-42B4-BEEA-B0DE66B7D46D}" type="datetime1">
              <a:rPr lang="en-US" smtClean="0"/>
              <a:pPr/>
              <a:t>4/12/2015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671252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3D2939-4BF2-4FEA-BBDC-5961F7519CAB}" type="datetime1">
              <a:rPr lang="en-US" smtClean="0"/>
              <a:pPr/>
              <a:t>4/12/2015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712857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0E4F2A-8C9D-42C4-88D0-613FAEA35236}" type="datetime1">
              <a:rPr lang="en-US" smtClean="0"/>
              <a:pPr/>
              <a:t>4/12/2015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98184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3632C-9F21-4B26-8314-E2A147375E30}" type="datetime1">
              <a:rPr lang="en-US" smtClean="0"/>
              <a:pPr/>
              <a:t>4/12/2015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extLst>
      <p:ext uri="{BB962C8B-B14F-4D97-AF65-F5344CB8AC3E}">
        <p14:creationId xmlns:p14="http://schemas.microsoft.com/office/powerpoint/2010/main" val="53181991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4400"/>
            <a:ext cx="9144000" cy="2895600"/>
          </a:xfrm>
        </p:spPr>
        <p:txBody>
          <a:bodyPr>
            <a:normAutofit/>
          </a:bodyPr>
          <a:lstStyle/>
          <a:p>
            <a:r>
              <a:rPr lang="pt-PT" sz="3200" b="1" dirty="0" smtClean="0">
                <a:latin typeface="Cambria" pitchFamily="18" charset="0"/>
              </a:rPr>
              <a:t>Responsabilidade dos administradores: coordenação dos regimes do CSC e do CIRE</a:t>
            </a:r>
            <a:r>
              <a:rPr lang="pt-PT" dirty="0" smtClean="0"/>
              <a:t/>
            </a:r>
            <a:br>
              <a:rPr lang="pt-PT" dirty="0" smtClean="0"/>
            </a:br>
            <a:endParaRPr lang="pt-PT" dirty="0">
              <a:latin typeface="Cambria" pitchFamily="18" charset="0"/>
              <a:ea typeface="Arial Unicode MS" pitchFamily="34" charset="-128"/>
              <a:cs typeface="Arial Unicode MS" pitchFamily="34" charset="-128"/>
            </a:endParaRPr>
          </a:p>
        </p:txBody>
      </p:sp>
      <p:sp>
        <p:nvSpPr>
          <p:cNvPr id="4" name="Isosceles Triangle 3"/>
          <p:cNvSpPr/>
          <p:nvPr/>
        </p:nvSpPr>
        <p:spPr>
          <a:xfrm rot="19794389">
            <a:off x="-1284937" y="2172210"/>
            <a:ext cx="4505531" cy="3866116"/>
          </a:xfrm>
          <a:prstGeom prst="triangl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5" name="Isosceles Triangle 4"/>
          <p:cNvSpPr/>
          <p:nvPr/>
        </p:nvSpPr>
        <p:spPr>
          <a:xfrm rot="16200000">
            <a:off x="3816235" y="1530229"/>
            <a:ext cx="1295398" cy="9360139"/>
          </a:xfrm>
          <a:prstGeom prst="triangle">
            <a:avLst>
              <a:gd name="adj" fmla="val 0"/>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Isosceles Triangle 11"/>
          <p:cNvSpPr/>
          <p:nvPr/>
        </p:nvSpPr>
        <p:spPr>
          <a:xfrm rot="21119380">
            <a:off x="-193273" y="4543953"/>
            <a:ext cx="9418598" cy="1679539"/>
          </a:xfrm>
          <a:prstGeom prst="triangle">
            <a:avLst>
              <a:gd name="adj" fmla="val 44198"/>
            </a:avLst>
          </a:prstGeom>
          <a:solidFill>
            <a:srgbClr val="B319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 name="Subtitle 2"/>
          <p:cNvSpPr>
            <a:spLocks noGrp="1"/>
          </p:cNvSpPr>
          <p:nvPr>
            <p:ph type="subTitle" idx="1"/>
          </p:nvPr>
        </p:nvSpPr>
        <p:spPr>
          <a:xfrm>
            <a:off x="5486400" y="5867400"/>
            <a:ext cx="4953000" cy="457200"/>
          </a:xfrm>
        </p:spPr>
        <p:txBody>
          <a:bodyPr>
            <a:normAutofit/>
          </a:bodyPr>
          <a:lstStyle/>
          <a:p>
            <a:r>
              <a:rPr lang="en-GB" sz="2000" dirty="0" smtClean="0">
                <a:solidFill>
                  <a:schemeClr val="bg1"/>
                </a:solidFill>
                <a:latin typeface="Cambria" panose="02040503050406030204" pitchFamily="18" charset="0"/>
                <a:ea typeface="Adobe Heiti Std R" pitchFamily="34" charset="-128"/>
                <a:cs typeface="Arial" panose="020B0604020202020204" pitchFamily="34" charset="0"/>
              </a:rPr>
              <a:t>Rui Pinto Duarte</a:t>
            </a:r>
          </a:p>
        </p:txBody>
      </p:sp>
      <p:sp>
        <p:nvSpPr>
          <p:cNvPr id="7" name="Subtitle 2"/>
          <p:cNvSpPr txBox="1">
            <a:spLocks/>
          </p:cNvSpPr>
          <p:nvPr/>
        </p:nvSpPr>
        <p:spPr>
          <a:xfrm>
            <a:off x="3962400" y="6248400"/>
            <a:ext cx="4953000" cy="45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GB" sz="1600" dirty="0" smtClean="0">
                <a:solidFill>
                  <a:schemeClr val="bg1"/>
                </a:solidFill>
                <a:latin typeface="Cambria" panose="02040503050406030204" pitchFamily="18" charset="0"/>
                <a:ea typeface="Adobe Heiti Std R" pitchFamily="34" charset="-128"/>
                <a:cs typeface="Arial" panose="020B0604020202020204" pitchFamily="34" charset="0"/>
              </a:rPr>
              <a:t>2015</a:t>
            </a:r>
          </a:p>
        </p:txBody>
      </p:sp>
      <p:pic>
        <p:nvPicPr>
          <p:cNvPr id="1027" name="Picture 3" descr="C:\Users\icu461\Desktop\pt_1426691292.jpg"/>
          <p:cNvPicPr>
            <a:picLocks noChangeAspect="1" noChangeArrowheads="1"/>
          </p:cNvPicPr>
          <p:nvPr/>
        </p:nvPicPr>
        <p:blipFill>
          <a:blip r:embed="rId2" cstate="print"/>
          <a:srcRect/>
          <a:stretch>
            <a:fillRect/>
          </a:stretch>
        </p:blipFill>
        <p:spPr bwMode="auto">
          <a:xfrm>
            <a:off x="6484937" y="122106"/>
            <a:ext cx="2582863" cy="1020894"/>
          </a:xfrm>
          <a:prstGeom prst="rect">
            <a:avLst/>
          </a:prstGeom>
          <a:noFill/>
        </p:spPr>
      </p:pic>
    </p:spTree>
    <p:extLst>
      <p:ext uri="{BB962C8B-B14F-4D97-AF65-F5344CB8AC3E}">
        <p14:creationId xmlns:p14="http://schemas.microsoft.com/office/powerpoint/2010/main" val="564441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vert="horz" lIns="91440" tIns="45720" rIns="91440" bIns="45720" rtlCol="0" anchor="ctr">
            <a:noAutofit/>
          </a:bodyPr>
          <a:lstStyle/>
          <a:p>
            <a:r>
              <a:rPr lang="pt-PT" sz="2000" b="1" dirty="0" smtClean="0">
                <a:latin typeface="Cambria" pitchFamily="18" charset="0"/>
              </a:rPr>
              <a:t>5. Regime da obrigação de indemnizar dos administradores </a:t>
            </a:r>
            <a:br>
              <a:rPr lang="pt-PT" sz="2000" b="1" dirty="0" smtClean="0">
                <a:latin typeface="Cambria" pitchFamily="18" charset="0"/>
              </a:rPr>
            </a:br>
            <a:r>
              <a:rPr lang="pt-PT" sz="2000" b="1" dirty="0" smtClean="0">
                <a:latin typeface="Cambria" pitchFamily="18" charset="0"/>
              </a:rPr>
              <a:t>(</a:t>
            </a:r>
            <a:r>
              <a:rPr lang="pt-PT" sz="2000" b="1" dirty="0" err="1" smtClean="0">
                <a:latin typeface="Cambria" pitchFamily="18" charset="0"/>
              </a:rPr>
              <a:t>art</a:t>
            </a:r>
            <a:r>
              <a:rPr lang="pt-PT" sz="2000" b="1" dirty="0" smtClean="0">
                <a:latin typeface="Cambria" pitchFamily="18" charset="0"/>
              </a:rPr>
              <a:t>. 73 e </a:t>
            </a:r>
            <a:r>
              <a:rPr lang="pt-PT" sz="2000" b="1" dirty="0" err="1" smtClean="0">
                <a:latin typeface="Cambria" pitchFamily="18" charset="0"/>
              </a:rPr>
              <a:t>art</a:t>
            </a:r>
            <a:r>
              <a:rPr lang="pt-PT" sz="2000" b="1" dirty="0" smtClean="0">
                <a:latin typeface="Cambria" pitchFamily="18" charset="0"/>
              </a:rPr>
              <a:t>. 78, n.º 5, CSC)</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10</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85800" y="2438400"/>
            <a:ext cx="7696200" cy="1477328"/>
          </a:xfrm>
          <a:prstGeom prst="rect">
            <a:avLst/>
          </a:prstGeom>
          <a:noFill/>
        </p:spPr>
        <p:txBody>
          <a:bodyPr wrap="square" rtlCol="0">
            <a:spAutoFit/>
          </a:bodyPr>
          <a:lstStyle/>
          <a:p>
            <a:pPr indent="177800">
              <a:buFont typeface="Arial" pitchFamily="34" charset="0"/>
              <a:buChar char="•"/>
            </a:pPr>
            <a:r>
              <a:rPr lang="pt-PT" dirty="0" smtClean="0">
                <a:latin typeface="Cambria" pitchFamily="18" charset="0"/>
              </a:rPr>
              <a:t>Solidariedade (</a:t>
            </a:r>
            <a:r>
              <a:rPr lang="pt-PT" dirty="0" err="1" smtClean="0">
                <a:latin typeface="Cambria" pitchFamily="18" charset="0"/>
              </a:rPr>
              <a:t>art</a:t>
            </a:r>
            <a:r>
              <a:rPr lang="pt-PT" dirty="0" smtClean="0">
                <a:latin typeface="Cambria" pitchFamily="18" charset="0"/>
              </a:rPr>
              <a:t>. 73, n.º 1, CSC)</a:t>
            </a: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Direito de regresso na medida das culpas (</a:t>
            </a:r>
            <a:r>
              <a:rPr lang="pt-PT" dirty="0" err="1" smtClean="0">
                <a:latin typeface="Cambria" pitchFamily="18" charset="0"/>
              </a:rPr>
              <a:t>art</a:t>
            </a:r>
            <a:r>
              <a:rPr lang="pt-PT" dirty="0" smtClean="0">
                <a:latin typeface="Cambria" pitchFamily="18" charset="0"/>
              </a:rPr>
              <a:t>. 73, n.º 2, CSC)</a:t>
            </a: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Presunção de igualdade de culpas (</a:t>
            </a:r>
            <a:r>
              <a:rPr lang="pt-PT" dirty="0" err="1" smtClean="0">
                <a:latin typeface="Cambria" pitchFamily="18" charset="0"/>
              </a:rPr>
              <a:t>art</a:t>
            </a:r>
            <a:r>
              <a:rPr lang="pt-PT" dirty="0" smtClean="0">
                <a:latin typeface="Cambria" pitchFamily="18" charset="0"/>
              </a:rPr>
              <a:t>. 73, n.º 2, CSC)</a:t>
            </a:r>
          </a:p>
        </p:txBody>
      </p:sp>
      <p:sp>
        <p:nvSpPr>
          <p:cNvPr id="10" name="TextBox 9"/>
          <p:cNvSpPr txBox="1"/>
          <p:nvPr/>
        </p:nvSpPr>
        <p:spPr>
          <a:xfrm>
            <a:off x="533400" y="1676400"/>
            <a:ext cx="8229600" cy="646331"/>
          </a:xfrm>
          <a:prstGeom prst="rect">
            <a:avLst/>
          </a:prstGeom>
          <a:noFill/>
        </p:spPr>
        <p:txBody>
          <a:bodyPr wrap="square" rtlCol="0">
            <a:spAutoFit/>
          </a:bodyPr>
          <a:lstStyle/>
          <a:p>
            <a:pPr algn="just"/>
            <a:r>
              <a:rPr lang="pt-PT" u="sng" dirty="0" smtClean="0">
                <a:latin typeface="Cambria" pitchFamily="18" charset="0"/>
              </a:rPr>
              <a:t>São regras comuns à responsabilidade para com a sociedade e à responsabilidade para com os credores fora do quadro de insolvência</a:t>
            </a:r>
          </a:p>
        </p:txBody>
      </p:sp>
      <p:sp>
        <p:nvSpPr>
          <p:cNvPr id="13" name="Oval 12"/>
          <p:cNvSpPr/>
          <p:nvPr/>
        </p:nvSpPr>
        <p:spPr>
          <a:xfrm>
            <a:off x="70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itchFamily="18" charset="0"/>
              </a:rPr>
              <a:t>6. Legitimidade ativa para responsabilizar os administradores para</a:t>
            </a:r>
            <a:br>
              <a:rPr lang="pt-PT" sz="2000" b="1" dirty="0" smtClean="0">
                <a:latin typeface="Cambria" pitchFamily="18" charset="0"/>
              </a:rPr>
            </a:br>
            <a:r>
              <a:rPr lang="pt-PT" sz="2000" b="1" dirty="0" smtClean="0">
                <a:latin typeface="Cambria" pitchFamily="18" charset="0"/>
              </a:rPr>
              <a:t>com a sociedade fora do quadro da insolvência (</a:t>
            </a:r>
            <a:r>
              <a:rPr lang="pt-PT" sz="2000" b="1" dirty="0" err="1" smtClean="0">
                <a:latin typeface="Cambria" pitchFamily="18" charset="0"/>
              </a:rPr>
              <a:t>art</a:t>
            </a:r>
            <a:r>
              <a:rPr lang="pt-PT" sz="2000" b="1" dirty="0" smtClean="0">
                <a:latin typeface="Cambria" pitchFamily="18" charset="0"/>
              </a:rPr>
              <a:t>. 75 CSC)</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11</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09600" y="1854875"/>
            <a:ext cx="7696200" cy="2031325"/>
          </a:xfrm>
          <a:prstGeom prst="rect">
            <a:avLst/>
          </a:prstGeom>
          <a:noFill/>
        </p:spPr>
        <p:txBody>
          <a:bodyPr wrap="square" rtlCol="0">
            <a:spAutoFit/>
          </a:bodyPr>
          <a:lstStyle/>
          <a:p>
            <a:pPr indent="177800">
              <a:buFont typeface="Arial" pitchFamily="34" charset="0"/>
              <a:buChar char="•"/>
            </a:pPr>
            <a:r>
              <a:rPr lang="pt-PT" dirty="0" smtClean="0">
                <a:latin typeface="Cambria" pitchFamily="18" charset="0"/>
              </a:rPr>
              <a:t>Sociedade, mediante deliberação da assembleia geral (</a:t>
            </a:r>
            <a:r>
              <a:rPr lang="pt-PT" dirty="0" err="1" smtClean="0">
                <a:latin typeface="Cambria" pitchFamily="18" charset="0"/>
              </a:rPr>
              <a:t>art</a:t>
            </a:r>
            <a:r>
              <a:rPr lang="pt-PT" dirty="0" smtClean="0">
                <a:latin typeface="Cambria" pitchFamily="18" charset="0"/>
              </a:rPr>
              <a:t>. 75, n.º 1, CSC)</a:t>
            </a: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Sócios titulares de, pelo menos, 2% ou 5% do capital social (</a:t>
            </a:r>
            <a:r>
              <a:rPr lang="pt-PT" dirty="0" err="1" smtClean="0">
                <a:latin typeface="Cambria" pitchFamily="18" charset="0"/>
              </a:rPr>
              <a:t>art</a:t>
            </a:r>
            <a:r>
              <a:rPr lang="pt-PT" dirty="0" smtClean="0">
                <a:latin typeface="Cambria" pitchFamily="18" charset="0"/>
              </a:rPr>
              <a:t>. 76, n.º 1, CSC)</a:t>
            </a: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Credores (</a:t>
            </a:r>
            <a:r>
              <a:rPr lang="pt-PT" dirty="0" err="1" smtClean="0">
                <a:latin typeface="Cambria" pitchFamily="18" charset="0"/>
              </a:rPr>
              <a:t>art</a:t>
            </a:r>
            <a:r>
              <a:rPr lang="pt-PT" dirty="0" smtClean="0">
                <a:latin typeface="Cambria" pitchFamily="18" charset="0"/>
              </a:rPr>
              <a:t>. 78, n.º 2, CSC)</a:t>
            </a:r>
          </a:p>
          <a:p>
            <a:pPr indent="177800">
              <a:buFont typeface="Arial" pitchFamily="34" charset="0"/>
              <a:buChar char="•"/>
            </a:pPr>
            <a:endParaRPr lang="pt-PT" dirty="0" smtClean="0">
              <a:latin typeface="Cambria"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itchFamily="18" charset="0"/>
              </a:rPr>
              <a:t>7. Uma dúvida sobre a responsabilidade para com credores fora do quadro da insolvência</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12</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09600" y="1854875"/>
            <a:ext cx="7696200" cy="3077766"/>
          </a:xfrm>
          <a:prstGeom prst="rect">
            <a:avLst/>
          </a:prstGeom>
          <a:noFill/>
        </p:spPr>
        <p:txBody>
          <a:bodyPr wrap="square" rtlCol="0">
            <a:spAutoFit/>
          </a:bodyPr>
          <a:lstStyle/>
          <a:p>
            <a:pPr indent="177800" algn="just">
              <a:buFont typeface="Arial" pitchFamily="34" charset="0"/>
              <a:buChar char="•"/>
            </a:pPr>
            <a:r>
              <a:rPr lang="pt-PT" dirty="0" smtClean="0">
                <a:latin typeface="Cambria" pitchFamily="18" charset="0"/>
              </a:rPr>
              <a:t>O pressuposto «ato ou omissão de violação de disposições legais [ou contratuais] </a:t>
            </a:r>
            <a:r>
              <a:rPr lang="pt-PT" i="1" dirty="0" smtClean="0">
                <a:latin typeface="Cambria" pitchFamily="18" charset="0"/>
              </a:rPr>
              <a:t>destinadas à proteção dos credores</a:t>
            </a:r>
            <a:r>
              <a:rPr lang="pt-PT" dirty="0" smtClean="0">
                <a:latin typeface="Cambria" pitchFamily="18" charset="0"/>
              </a:rPr>
              <a:t>» é mera concretização da regra geral do </a:t>
            </a:r>
            <a:r>
              <a:rPr lang="pt-PT" dirty="0" err="1" smtClean="0">
                <a:latin typeface="Cambria" pitchFamily="18" charset="0"/>
              </a:rPr>
              <a:t>art</a:t>
            </a:r>
            <a:r>
              <a:rPr lang="pt-PT" dirty="0" smtClean="0">
                <a:latin typeface="Cambria" pitchFamily="18" charset="0"/>
              </a:rPr>
              <a:t>. 483, n.º 1, do CC? </a:t>
            </a:r>
            <a:r>
              <a:rPr lang="pt-PT" sz="1400" dirty="0" smtClean="0">
                <a:latin typeface="Cambria" pitchFamily="18" charset="0"/>
              </a:rPr>
              <a:t>(tem obrigação de indemnizar quem viola disposição legal destinada a proteger interesses alheios, provocando danos)</a:t>
            </a:r>
            <a:endParaRPr lang="pt-PT" dirty="0" smtClean="0">
              <a:latin typeface="Cambria" pitchFamily="18" charset="0"/>
            </a:endParaRP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Por outras palavras: a responsabilidade para com os credores foge à regra da restrição da responsabilidade civil </a:t>
            </a:r>
            <a:r>
              <a:rPr lang="pt-PT" dirty="0" err="1" smtClean="0">
                <a:latin typeface="Cambria" pitchFamily="18" charset="0"/>
              </a:rPr>
              <a:t>extraobrigacional</a:t>
            </a:r>
            <a:r>
              <a:rPr lang="pt-PT" dirty="0" smtClean="0">
                <a:latin typeface="Cambria" pitchFamily="18" charset="0"/>
              </a:rPr>
              <a:t> aos danos diretamente causados? </a:t>
            </a: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[Relevância </a:t>
            </a:r>
            <a:r>
              <a:rPr lang="pt-PT" dirty="0" smtClean="0">
                <a:latin typeface="Cambria" pitchFamily="18" charset="0"/>
              </a:rPr>
              <a:t>do </a:t>
            </a:r>
            <a:r>
              <a:rPr lang="pt-PT" dirty="0" err="1" smtClean="0">
                <a:latin typeface="Cambria" pitchFamily="18" charset="0"/>
              </a:rPr>
              <a:t>art</a:t>
            </a:r>
            <a:r>
              <a:rPr lang="pt-PT" dirty="0" smtClean="0">
                <a:latin typeface="Cambria" pitchFamily="18" charset="0"/>
              </a:rPr>
              <a:t>. 79]</a:t>
            </a:r>
          </a:p>
          <a:p>
            <a:pPr indent="177800">
              <a:buFont typeface="Arial" pitchFamily="34" charset="0"/>
              <a:buChar char="•"/>
            </a:pPr>
            <a:endParaRPr lang="pt-PT" dirty="0" smtClean="0">
              <a:latin typeface="Cambria"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itchFamily="18" charset="0"/>
              </a:rPr>
              <a:t>8. Pressupostos da responsabilidade dos administradores para com os credores no quadro de insolvência (</a:t>
            </a:r>
            <a:r>
              <a:rPr lang="pt-PT" sz="2000" b="1" dirty="0" err="1" smtClean="0">
                <a:latin typeface="Cambria" pitchFamily="18" charset="0"/>
              </a:rPr>
              <a:t>art</a:t>
            </a:r>
            <a:r>
              <a:rPr lang="pt-PT" sz="2000" b="1" dirty="0" smtClean="0">
                <a:latin typeface="Cambria" pitchFamily="18" charset="0"/>
              </a:rPr>
              <a:t>. 189 CIRE)</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13</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09600" y="1854875"/>
            <a:ext cx="7696200" cy="2308324"/>
          </a:xfrm>
          <a:prstGeom prst="rect">
            <a:avLst/>
          </a:prstGeom>
          <a:noFill/>
        </p:spPr>
        <p:txBody>
          <a:bodyPr wrap="square" rtlCol="0">
            <a:spAutoFit/>
          </a:bodyPr>
          <a:lstStyle/>
          <a:p>
            <a:pPr indent="177800">
              <a:buFont typeface="Arial" pitchFamily="34" charset="0"/>
              <a:buChar char="•"/>
            </a:pPr>
            <a:r>
              <a:rPr lang="pt-PT" dirty="0" smtClean="0">
                <a:latin typeface="Cambria" pitchFamily="18" charset="0"/>
              </a:rPr>
              <a:t>Declaração de insolvência</a:t>
            </a: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Qualificação da insolvência como culposa no âmbito do incidente de qualificação (</a:t>
            </a:r>
            <a:r>
              <a:rPr lang="pt-PT" dirty="0" err="1" smtClean="0">
                <a:latin typeface="Cambria" pitchFamily="18" charset="0"/>
              </a:rPr>
              <a:t>art</a:t>
            </a:r>
            <a:r>
              <a:rPr lang="pt-PT" dirty="0" smtClean="0">
                <a:latin typeface="Cambria" pitchFamily="18" charset="0"/>
              </a:rPr>
              <a:t>. 189, n.º</a:t>
            </a:r>
            <a:r>
              <a:rPr lang="pt-PT" baseline="30000" dirty="0" smtClean="0">
                <a:latin typeface="Cambria" pitchFamily="18" charset="0"/>
              </a:rPr>
              <a:t>s</a:t>
            </a:r>
            <a:r>
              <a:rPr lang="pt-PT" dirty="0" smtClean="0">
                <a:latin typeface="Cambria" pitchFamily="18" charset="0"/>
              </a:rPr>
              <a:t> 1 e 2, proémio, e </a:t>
            </a:r>
            <a:r>
              <a:rPr lang="pt-PT" dirty="0" err="1" smtClean="0">
                <a:latin typeface="Cambria" pitchFamily="18" charset="0"/>
              </a:rPr>
              <a:t>art</a:t>
            </a:r>
            <a:r>
              <a:rPr lang="pt-PT" dirty="0" smtClean="0">
                <a:latin typeface="Cambria" pitchFamily="18" charset="0"/>
              </a:rPr>
              <a:t>. 188 CIRE)</a:t>
            </a: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Qualificação como «pessoa afetada» no âmbito do mesmo incidente (</a:t>
            </a:r>
            <a:r>
              <a:rPr lang="pt-PT" dirty="0" err="1" smtClean="0">
                <a:latin typeface="Cambria" pitchFamily="18" charset="0"/>
              </a:rPr>
              <a:t>art</a:t>
            </a:r>
            <a:r>
              <a:rPr lang="pt-PT" dirty="0" smtClean="0">
                <a:latin typeface="Cambria" pitchFamily="18" charset="0"/>
              </a:rPr>
              <a:t>. 189, n.º 2, alíneas a) e </a:t>
            </a:r>
            <a:r>
              <a:rPr lang="pt-PT" dirty="0" err="1" smtClean="0">
                <a:latin typeface="Cambria" pitchFamily="18" charset="0"/>
              </a:rPr>
              <a:t>e</a:t>
            </a:r>
            <a:r>
              <a:rPr lang="pt-PT" dirty="0" smtClean="0">
                <a:latin typeface="Cambria" pitchFamily="18" charset="0"/>
              </a:rPr>
              <a:t>) CIRE)</a:t>
            </a:r>
          </a:p>
          <a:p>
            <a:pPr indent="177800">
              <a:buFont typeface="Arial" pitchFamily="34" charset="0"/>
              <a:buChar char="•"/>
            </a:pPr>
            <a:endParaRPr lang="pt-PT" dirty="0" smtClean="0">
              <a:latin typeface="Cambria"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itchFamily="18" charset="0"/>
              </a:rPr>
              <a:t>9. Critérios para a qualificação da insolvência como culposa</a:t>
            </a:r>
            <a:br>
              <a:rPr lang="pt-PT" sz="2000" b="1" dirty="0" smtClean="0">
                <a:latin typeface="Cambria" pitchFamily="18" charset="0"/>
              </a:rPr>
            </a:br>
            <a:r>
              <a:rPr lang="en-US" sz="2000" b="1" dirty="0" smtClean="0">
                <a:latin typeface="Cambria" pitchFamily="18" charset="0"/>
              </a:rPr>
              <a:t>(art. 186, </a:t>
            </a:r>
            <a:r>
              <a:rPr lang="en-US" sz="2000" b="1" dirty="0" err="1" smtClean="0">
                <a:latin typeface="Cambria" pitchFamily="18" charset="0"/>
              </a:rPr>
              <a:t>n.º</a:t>
            </a:r>
            <a:r>
              <a:rPr lang="en-US" sz="2000" b="1" baseline="30000" dirty="0" err="1" smtClean="0">
                <a:latin typeface="Cambria" pitchFamily="18" charset="0"/>
              </a:rPr>
              <a:t>s</a:t>
            </a:r>
            <a:r>
              <a:rPr lang="en-US" sz="2000" b="1" dirty="0" smtClean="0">
                <a:latin typeface="Cambria" pitchFamily="18" charset="0"/>
              </a:rPr>
              <a:t> 1 a 3, CIRE)</a:t>
            </a:r>
            <a:r>
              <a:rPr lang="pt-PT" sz="2000" b="1" dirty="0">
                <a:latin typeface="Cambria" pitchFamily="18" charset="0"/>
              </a:rPr>
              <a:t> (</a:t>
            </a:r>
            <a:r>
              <a:rPr lang="pt-PT" sz="2000" b="1" dirty="0" smtClean="0">
                <a:latin typeface="Cambria" pitchFamily="18" charset="0"/>
              </a:rPr>
              <a:t>1/4)</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14</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TextBox 9"/>
          <p:cNvSpPr txBox="1"/>
          <p:nvPr/>
        </p:nvSpPr>
        <p:spPr>
          <a:xfrm>
            <a:off x="533400" y="1524000"/>
            <a:ext cx="7696200" cy="584775"/>
          </a:xfrm>
          <a:prstGeom prst="rect">
            <a:avLst/>
          </a:prstGeom>
          <a:noFill/>
        </p:spPr>
        <p:txBody>
          <a:bodyPr wrap="square" rtlCol="0">
            <a:spAutoFit/>
          </a:bodyPr>
          <a:lstStyle/>
          <a:p>
            <a:r>
              <a:rPr lang="pt-PT" sz="1600" b="1" dirty="0" err="1" smtClean="0">
                <a:latin typeface="Cambria" pitchFamily="18" charset="0"/>
              </a:rPr>
              <a:t>Art</a:t>
            </a:r>
            <a:r>
              <a:rPr lang="pt-PT" sz="1600" b="1" dirty="0" smtClean="0">
                <a:latin typeface="Cambria" pitchFamily="18" charset="0"/>
              </a:rPr>
              <a:t>. 186</a:t>
            </a:r>
          </a:p>
          <a:p>
            <a:r>
              <a:rPr lang="pt-PT" sz="1600" b="1" dirty="0" smtClean="0">
                <a:latin typeface="Cambria" pitchFamily="18" charset="0"/>
              </a:rPr>
              <a:t>Insolvência culposa</a:t>
            </a:r>
          </a:p>
        </p:txBody>
      </p:sp>
      <p:sp>
        <p:nvSpPr>
          <p:cNvPr id="13" name="TextBox 12"/>
          <p:cNvSpPr txBox="1"/>
          <p:nvPr/>
        </p:nvSpPr>
        <p:spPr>
          <a:xfrm>
            <a:off x="609600" y="2111276"/>
            <a:ext cx="7696200" cy="4524315"/>
          </a:xfrm>
          <a:prstGeom prst="rect">
            <a:avLst/>
          </a:prstGeom>
          <a:noFill/>
        </p:spPr>
        <p:txBody>
          <a:bodyPr wrap="square" rtlCol="0">
            <a:spAutoFit/>
          </a:bodyPr>
          <a:lstStyle/>
          <a:p>
            <a:pPr marL="342900" indent="-342900" algn="just"/>
            <a:r>
              <a:rPr lang="pt-PT" dirty="0" smtClean="0">
                <a:latin typeface="Cambria" pitchFamily="18" charset="0"/>
              </a:rPr>
              <a:t>1 - A insolvência é culposa quando a situação tiver sido criada ou agravada em consequência da </a:t>
            </a:r>
            <a:r>
              <a:rPr lang="pt-PT" i="1" dirty="0" smtClean="0">
                <a:latin typeface="Cambria" pitchFamily="18" charset="0"/>
              </a:rPr>
              <a:t>atuação, dolosa ou com culpa grave</a:t>
            </a:r>
            <a:r>
              <a:rPr lang="pt-PT" dirty="0" smtClean="0">
                <a:latin typeface="Cambria" pitchFamily="18" charset="0"/>
              </a:rPr>
              <a:t>, do devedor, ou dos seus administradores, de direito ou de facto, nos </a:t>
            </a:r>
            <a:r>
              <a:rPr lang="pt-PT" i="1" dirty="0" smtClean="0">
                <a:latin typeface="Cambria" pitchFamily="18" charset="0"/>
              </a:rPr>
              <a:t>três anos anteriores ao início do processo de insolvência</a:t>
            </a:r>
            <a:r>
              <a:rPr lang="pt-PT" dirty="0" smtClean="0">
                <a:latin typeface="Cambria" pitchFamily="18" charset="0"/>
              </a:rPr>
              <a:t>. </a:t>
            </a:r>
          </a:p>
          <a:p>
            <a:pPr algn="just"/>
            <a:r>
              <a:rPr lang="pt-PT" dirty="0" smtClean="0">
                <a:latin typeface="Cambria" pitchFamily="18" charset="0"/>
              </a:rPr>
              <a:t>2 - </a:t>
            </a:r>
            <a:r>
              <a:rPr lang="pt-PT" i="1" dirty="0" smtClean="0">
                <a:latin typeface="Cambria" pitchFamily="18" charset="0"/>
              </a:rPr>
              <a:t>Considera-se sempre culposa</a:t>
            </a:r>
            <a:r>
              <a:rPr lang="pt-PT" dirty="0" smtClean="0">
                <a:latin typeface="Cambria" pitchFamily="18" charset="0"/>
              </a:rPr>
              <a:t> a insolvência do devedor que não seja uma pessoa singular quando os seus administradores, de direito ou de facto, tenham: </a:t>
            </a:r>
          </a:p>
          <a:p>
            <a:pPr marL="800100" lvl="1" indent="-342900" algn="just">
              <a:buFont typeface="+mj-lt"/>
              <a:buAutoNum type="alphaLcParenR"/>
            </a:pPr>
            <a:r>
              <a:rPr lang="pt-PT" dirty="0" smtClean="0">
                <a:latin typeface="Cambria" pitchFamily="18" charset="0"/>
              </a:rPr>
              <a:t>Destruído, danificado, inutilizado, ocultado, ou feito desaparecer, no todo ou em parte considerável, o património do devedor; </a:t>
            </a:r>
          </a:p>
          <a:p>
            <a:pPr marL="800100" lvl="1" indent="-342900" algn="just">
              <a:buFont typeface="+mj-lt"/>
              <a:buAutoNum type="alphaLcParenR"/>
            </a:pPr>
            <a:r>
              <a:rPr lang="pt-PT" dirty="0" smtClean="0">
                <a:latin typeface="Cambria" pitchFamily="18" charset="0"/>
              </a:rPr>
              <a:t>Criado ou agravado artificialmente passivos ou prejuízos, ou reduzido lucros, causando, nomeadamente, a celebração pelo devedor de negócios ruinosos em seu proveito ou no de pessoas com eles especialmente relacionadas; </a:t>
            </a:r>
          </a:p>
          <a:p>
            <a:pPr marL="800100" lvl="1" indent="-342900" algn="just">
              <a:buFont typeface="+mj-lt"/>
              <a:buAutoNum type="alphaLcParenR"/>
            </a:pPr>
            <a:r>
              <a:rPr lang="pt-PT" dirty="0" smtClean="0">
                <a:latin typeface="Cambria" pitchFamily="18" charset="0"/>
              </a:rPr>
              <a:t>Comprado mercadorias a crédito, revendendo-as ou entregando-as em pagamento por preço sensivelmente inferior ao corrente, antes de satisfeita a obrigação; </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itchFamily="18" charset="0"/>
              </a:rPr>
              <a:t>9. Critérios para a qualificação da insolvência como culposa</a:t>
            </a:r>
            <a:br>
              <a:rPr lang="pt-PT" sz="2000" b="1" dirty="0" smtClean="0">
                <a:latin typeface="Cambria" pitchFamily="18" charset="0"/>
              </a:rPr>
            </a:br>
            <a:r>
              <a:rPr lang="en-US" sz="2000" b="1" dirty="0" smtClean="0">
                <a:latin typeface="Cambria" pitchFamily="18" charset="0"/>
              </a:rPr>
              <a:t>(art. 186, </a:t>
            </a:r>
            <a:r>
              <a:rPr lang="en-US" sz="2000" b="1" dirty="0" err="1" smtClean="0">
                <a:latin typeface="Cambria" pitchFamily="18" charset="0"/>
              </a:rPr>
              <a:t>n.º</a:t>
            </a:r>
            <a:r>
              <a:rPr lang="en-US" sz="2000" b="1" baseline="30000" dirty="0" err="1" smtClean="0">
                <a:latin typeface="Cambria" pitchFamily="18" charset="0"/>
              </a:rPr>
              <a:t>s</a:t>
            </a:r>
            <a:r>
              <a:rPr lang="en-US" sz="2000" b="1" dirty="0" smtClean="0">
                <a:latin typeface="Cambria" pitchFamily="18" charset="0"/>
              </a:rPr>
              <a:t> 1 a 3, CIRE)</a:t>
            </a:r>
            <a:r>
              <a:rPr lang="pt-PT" sz="2000" b="1" dirty="0">
                <a:latin typeface="Cambria" pitchFamily="18" charset="0"/>
              </a:rPr>
              <a:t> </a:t>
            </a:r>
            <a:r>
              <a:rPr lang="pt-PT" sz="2000" b="1" dirty="0" smtClean="0">
                <a:latin typeface="Cambria" pitchFamily="18" charset="0"/>
              </a:rPr>
              <a:t>(2/4)</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15</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TextBox 9"/>
          <p:cNvSpPr txBox="1"/>
          <p:nvPr/>
        </p:nvSpPr>
        <p:spPr>
          <a:xfrm>
            <a:off x="533400" y="1524000"/>
            <a:ext cx="7696200" cy="584775"/>
          </a:xfrm>
          <a:prstGeom prst="rect">
            <a:avLst/>
          </a:prstGeom>
          <a:noFill/>
        </p:spPr>
        <p:txBody>
          <a:bodyPr wrap="square" rtlCol="0">
            <a:spAutoFit/>
          </a:bodyPr>
          <a:lstStyle/>
          <a:p>
            <a:r>
              <a:rPr lang="pt-PT" sz="1600" b="1" dirty="0" err="1" smtClean="0">
                <a:latin typeface="Cambria" pitchFamily="18" charset="0"/>
              </a:rPr>
              <a:t>Art</a:t>
            </a:r>
            <a:r>
              <a:rPr lang="pt-PT" sz="1600" b="1" dirty="0" smtClean="0">
                <a:latin typeface="Cambria" pitchFamily="18" charset="0"/>
              </a:rPr>
              <a:t>. 186</a:t>
            </a:r>
          </a:p>
          <a:p>
            <a:r>
              <a:rPr lang="pt-PT" sz="1600" b="1" dirty="0" smtClean="0">
                <a:latin typeface="Cambria" pitchFamily="18" charset="0"/>
              </a:rPr>
              <a:t>Insolvência culposa</a:t>
            </a:r>
          </a:p>
        </p:txBody>
      </p:sp>
      <p:sp>
        <p:nvSpPr>
          <p:cNvPr id="13" name="TextBox 12"/>
          <p:cNvSpPr txBox="1"/>
          <p:nvPr/>
        </p:nvSpPr>
        <p:spPr>
          <a:xfrm>
            <a:off x="609600" y="2111276"/>
            <a:ext cx="7696200" cy="4801314"/>
          </a:xfrm>
          <a:prstGeom prst="rect">
            <a:avLst/>
          </a:prstGeom>
          <a:noFill/>
        </p:spPr>
        <p:txBody>
          <a:bodyPr wrap="square" rtlCol="0">
            <a:spAutoFit/>
          </a:bodyPr>
          <a:lstStyle/>
          <a:p>
            <a:pPr algn="just"/>
            <a:r>
              <a:rPr lang="pt-PT" dirty="0" smtClean="0">
                <a:latin typeface="Cambria" pitchFamily="18" charset="0"/>
              </a:rPr>
              <a:t>2 - </a:t>
            </a:r>
            <a:r>
              <a:rPr lang="pt-PT" i="1" dirty="0" smtClean="0">
                <a:latin typeface="Cambria" pitchFamily="18" charset="0"/>
              </a:rPr>
              <a:t>Considera-se sempre culposa</a:t>
            </a:r>
            <a:r>
              <a:rPr lang="pt-PT" dirty="0" smtClean="0">
                <a:latin typeface="Cambria" pitchFamily="18" charset="0"/>
              </a:rPr>
              <a:t> a insolvência do devedor que não seja uma pessoa singular quando os seus administradores, de direito ou de facto, tenham: </a:t>
            </a:r>
          </a:p>
          <a:p>
            <a:r>
              <a:rPr lang="pt-PT" dirty="0" smtClean="0">
                <a:latin typeface="Cambria" pitchFamily="18" charset="0"/>
              </a:rPr>
              <a:t>(…)</a:t>
            </a:r>
          </a:p>
          <a:p>
            <a:pPr marL="800100" lvl="1" indent="-342900" algn="just"/>
            <a:r>
              <a:rPr lang="pt-PT" dirty="0" smtClean="0">
                <a:latin typeface="Cambria" pitchFamily="18" charset="0"/>
              </a:rPr>
              <a:t>d)	Disposto dos bens do devedor em proveito pessoal ou de terceiros; </a:t>
            </a:r>
          </a:p>
          <a:p>
            <a:pPr marL="800100" lvl="1" indent="-342900" algn="just"/>
            <a:r>
              <a:rPr lang="pt-PT" dirty="0" smtClean="0">
                <a:latin typeface="Cambria" pitchFamily="18" charset="0"/>
              </a:rPr>
              <a:t>e)	Exercido, a coberto da personalidade coletiva da empresa, se for o caso, uma atividade em proveito pessoal ou de terceiros e em prejuízo da empresa; </a:t>
            </a:r>
          </a:p>
          <a:p>
            <a:pPr marL="800100" lvl="1" indent="-342900" algn="just">
              <a:buAutoNum type="alphaLcParenR" startAt="6"/>
            </a:pPr>
            <a:r>
              <a:rPr lang="pt-PT" dirty="0" smtClean="0">
                <a:latin typeface="Cambria" pitchFamily="18" charset="0"/>
              </a:rPr>
              <a:t>Feito do crédito ou dos bens do devedor uso contrário ao interesse deste, em proveito pessoal ou de terceiros, designadamente para favorecer outra empresa na qual tenham interesse direto ou indireto; </a:t>
            </a:r>
          </a:p>
          <a:p>
            <a:pPr marL="800100" lvl="1" indent="-342900" algn="just">
              <a:buAutoNum type="alphaLcParenR" startAt="6"/>
            </a:pPr>
            <a:r>
              <a:rPr lang="pt-PT" dirty="0" smtClean="0">
                <a:latin typeface="Cambria" pitchFamily="18" charset="0"/>
              </a:rPr>
              <a:t>Prosseguido, no seu interesse pessoal ou de terceiro, uma exploração deficitária, não obstante saberem ou deverem saber que esta conduziria com grande probabilidade a uma situação de insolvência;</a:t>
            </a:r>
          </a:p>
          <a:p>
            <a:pPr marL="800100" lvl="1" indent="-342900" algn="just"/>
            <a:r>
              <a:rPr lang="pt-PT" dirty="0" smtClean="0">
                <a:latin typeface="Cambria" pitchFamily="18" charset="0"/>
              </a:rPr>
              <a:t> </a:t>
            </a:r>
          </a:p>
          <a:p>
            <a:pPr marL="800100" lvl="1" indent="-342900"/>
            <a:endParaRPr lang="pt-PT" dirty="0" smtClean="0">
              <a:latin typeface="Cambria"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itchFamily="18" charset="0"/>
              </a:rPr>
              <a:t>9. Critérios para a qualificação da insolvência como culposa</a:t>
            </a:r>
            <a:br>
              <a:rPr lang="pt-PT" sz="2000" b="1" dirty="0" smtClean="0">
                <a:latin typeface="Cambria" pitchFamily="18" charset="0"/>
              </a:rPr>
            </a:br>
            <a:r>
              <a:rPr lang="en-US" sz="2000" b="1" dirty="0" smtClean="0">
                <a:latin typeface="Cambria" pitchFamily="18" charset="0"/>
              </a:rPr>
              <a:t>(art. 186, </a:t>
            </a:r>
            <a:r>
              <a:rPr lang="en-US" sz="2000" b="1" dirty="0" err="1" smtClean="0">
                <a:latin typeface="Cambria" pitchFamily="18" charset="0"/>
              </a:rPr>
              <a:t>n.º</a:t>
            </a:r>
            <a:r>
              <a:rPr lang="en-US" sz="2000" b="1" baseline="30000" dirty="0" err="1" smtClean="0">
                <a:latin typeface="Cambria" pitchFamily="18" charset="0"/>
              </a:rPr>
              <a:t>s</a:t>
            </a:r>
            <a:r>
              <a:rPr lang="en-US" sz="2000" b="1" dirty="0" smtClean="0">
                <a:latin typeface="Cambria" pitchFamily="18" charset="0"/>
              </a:rPr>
              <a:t> 1 a 3, CIRE)</a:t>
            </a:r>
            <a:r>
              <a:rPr lang="pt-PT" sz="2000" b="1" dirty="0">
                <a:latin typeface="Cambria" pitchFamily="18" charset="0"/>
              </a:rPr>
              <a:t> </a:t>
            </a:r>
            <a:r>
              <a:rPr lang="pt-PT" sz="2000" b="1" dirty="0" smtClean="0">
                <a:latin typeface="Cambria" pitchFamily="18" charset="0"/>
              </a:rPr>
              <a:t>(3/4)</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16</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TextBox 9"/>
          <p:cNvSpPr txBox="1"/>
          <p:nvPr/>
        </p:nvSpPr>
        <p:spPr>
          <a:xfrm>
            <a:off x="533400" y="1524000"/>
            <a:ext cx="7696200" cy="584775"/>
          </a:xfrm>
          <a:prstGeom prst="rect">
            <a:avLst/>
          </a:prstGeom>
          <a:noFill/>
        </p:spPr>
        <p:txBody>
          <a:bodyPr wrap="square" rtlCol="0">
            <a:spAutoFit/>
          </a:bodyPr>
          <a:lstStyle/>
          <a:p>
            <a:r>
              <a:rPr lang="pt-PT" sz="1600" b="1" dirty="0" err="1" smtClean="0">
                <a:latin typeface="Cambria" pitchFamily="18" charset="0"/>
              </a:rPr>
              <a:t>Art</a:t>
            </a:r>
            <a:r>
              <a:rPr lang="pt-PT" sz="1600" b="1" dirty="0" smtClean="0">
                <a:latin typeface="Cambria" pitchFamily="18" charset="0"/>
              </a:rPr>
              <a:t>. 186</a:t>
            </a:r>
          </a:p>
          <a:p>
            <a:r>
              <a:rPr lang="pt-PT" sz="1600" b="1" dirty="0" smtClean="0">
                <a:latin typeface="Cambria" pitchFamily="18" charset="0"/>
              </a:rPr>
              <a:t>Insolvência culposa</a:t>
            </a:r>
          </a:p>
        </p:txBody>
      </p:sp>
      <p:sp>
        <p:nvSpPr>
          <p:cNvPr id="13" name="TextBox 12"/>
          <p:cNvSpPr txBox="1"/>
          <p:nvPr/>
        </p:nvSpPr>
        <p:spPr>
          <a:xfrm>
            <a:off x="609600" y="2111276"/>
            <a:ext cx="7696200" cy="3416320"/>
          </a:xfrm>
          <a:prstGeom prst="rect">
            <a:avLst/>
          </a:prstGeom>
          <a:noFill/>
        </p:spPr>
        <p:txBody>
          <a:bodyPr wrap="square" rtlCol="0">
            <a:spAutoFit/>
          </a:bodyPr>
          <a:lstStyle/>
          <a:p>
            <a:pPr algn="just"/>
            <a:r>
              <a:rPr lang="pt-PT" dirty="0" smtClean="0">
                <a:latin typeface="Cambria" pitchFamily="18" charset="0"/>
              </a:rPr>
              <a:t>2 - </a:t>
            </a:r>
            <a:r>
              <a:rPr lang="pt-PT" i="1" dirty="0" smtClean="0">
                <a:latin typeface="Cambria" pitchFamily="18" charset="0"/>
              </a:rPr>
              <a:t>Considera-se sempre culposa</a:t>
            </a:r>
            <a:r>
              <a:rPr lang="pt-PT" dirty="0" smtClean="0">
                <a:latin typeface="Cambria" pitchFamily="18" charset="0"/>
              </a:rPr>
              <a:t> a insolvência do devedor que não seja uma pessoa singular quando os seus administradores, de direito ou de facto, tenham: </a:t>
            </a:r>
          </a:p>
          <a:p>
            <a:r>
              <a:rPr lang="pt-PT" dirty="0" smtClean="0">
                <a:latin typeface="Cambria" pitchFamily="18" charset="0"/>
              </a:rPr>
              <a:t>(…)</a:t>
            </a:r>
          </a:p>
          <a:p>
            <a:pPr marL="800100" lvl="1" indent="-342900" algn="just">
              <a:buAutoNum type="alphaLcParenR" startAt="8"/>
            </a:pPr>
            <a:r>
              <a:rPr lang="pt-PT" i="1" dirty="0" smtClean="0">
                <a:latin typeface="Cambria" pitchFamily="18" charset="0"/>
              </a:rPr>
              <a:t>Incumprido em termos substanciais a obrigação de manter contabilidade organizada, mantido uma contabilidade fictícia ou uma dupla contabilidade ou praticado irregularidade com prejuízo relevante para a compreensão da situação patrimonial e financeira do devedor;</a:t>
            </a:r>
            <a:r>
              <a:rPr lang="pt-PT" dirty="0" smtClean="0">
                <a:latin typeface="Cambria" pitchFamily="18" charset="0"/>
              </a:rPr>
              <a:t> </a:t>
            </a:r>
          </a:p>
          <a:p>
            <a:pPr marL="800100" lvl="1" indent="-342900" algn="just">
              <a:buAutoNum type="alphaLcParenR" startAt="8"/>
            </a:pPr>
            <a:r>
              <a:rPr lang="pt-PT" i="1" dirty="0" smtClean="0">
                <a:latin typeface="Cambria" pitchFamily="18" charset="0"/>
              </a:rPr>
              <a:t>Incumprido, de forma reiterada, os seus deveres de apresentação e de colaboração até à data da elaboração do parecer referido no nº 2 do artigo 188.º. </a:t>
            </a:r>
            <a:endParaRPr lang="pt-PT" dirty="0" smtClean="0">
              <a:latin typeface="Cambria"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itchFamily="18" charset="0"/>
              </a:rPr>
              <a:t>9. Critérios para a qualificação da insolvência como culposa</a:t>
            </a:r>
            <a:br>
              <a:rPr lang="pt-PT" sz="2000" b="1" dirty="0" smtClean="0">
                <a:latin typeface="Cambria" pitchFamily="18" charset="0"/>
              </a:rPr>
            </a:br>
            <a:r>
              <a:rPr lang="en-US" sz="2000" b="1" dirty="0" smtClean="0">
                <a:latin typeface="Cambria" pitchFamily="18" charset="0"/>
              </a:rPr>
              <a:t>(art. 186, </a:t>
            </a:r>
            <a:r>
              <a:rPr lang="en-US" sz="2000" b="1" dirty="0" err="1" smtClean="0">
                <a:latin typeface="Cambria" pitchFamily="18" charset="0"/>
              </a:rPr>
              <a:t>n.º</a:t>
            </a:r>
            <a:r>
              <a:rPr lang="en-US" sz="2000" b="1" baseline="30000" dirty="0" err="1" smtClean="0">
                <a:latin typeface="Cambria" pitchFamily="18" charset="0"/>
              </a:rPr>
              <a:t>s</a:t>
            </a:r>
            <a:r>
              <a:rPr lang="en-US" sz="2000" b="1" baseline="30000" dirty="0" smtClean="0">
                <a:latin typeface="Cambria" pitchFamily="18" charset="0"/>
              </a:rPr>
              <a:t> </a:t>
            </a:r>
            <a:r>
              <a:rPr lang="en-US" sz="2000" b="1" dirty="0" smtClean="0">
                <a:latin typeface="Cambria" pitchFamily="18" charset="0"/>
              </a:rPr>
              <a:t>1 a 3, CIRE)</a:t>
            </a:r>
            <a:r>
              <a:rPr lang="pt-PT" sz="2000" b="1" dirty="0">
                <a:latin typeface="Cambria" pitchFamily="18" charset="0"/>
              </a:rPr>
              <a:t> </a:t>
            </a:r>
            <a:r>
              <a:rPr lang="pt-PT" sz="2000" b="1" dirty="0" smtClean="0">
                <a:latin typeface="Cambria" pitchFamily="18" charset="0"/>
              </a:rPr>
              <a:t>(4/4)</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17</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TextBox 9"/>
          <p:cNvSpPr txBox="1"/>
          <p:nvPr/>
        </p:nvSpPr>
        <p:spPr>
          <a:xfrm>
            <a:off x="533400" y="1524000"/>
            <a:ext cx="7696200" cy="584775"/>
          </a:xfrm>
          <a:prstGeom prst="rect">
            <a:avLst/>
          </a:prstGeom>
          <a:noFill/>
        </p:spPr>
        <p:txBody>
          <a:bodyPr wrap="square" rtlCol="0">
            <a:spAutoFit/>
          </a:bodyPr>
          <a:lstStyle/>
          <a:p>
            <a:r>
              <a:rPr lang="pt-PT" sz="1600" b="1" dirty="0" err="1" smtClean="0">
                <a:latin typeface="Cambria" pitchFamily="18" charset="0"/>
              </a:rPr>
              <a:t>Art</a:t>
            </a:r>
            <a:r>
              <a:rPr lang="pt-PT" sz="1600" b="1" dirty="0" smtClean="0">
                <a:latin typeface="Cambria" pitchFamily="18" charset="0"/>
              </a:rPr>
              <a:t>. 186</a:t>
            </a:r>
          </a:p>
          <a:p>
            <a:r>
              <a:rPr lang="pt-PT" sz="1600" b="1" dirty="0" smtClean="0">
                <a:latin typeface="Cambria" pitchFamily="18" charset="0"/>
              </a:rPr>
              <a:t>Insolvência culposa</a:t>
            </a:r>
          </a:p>
        </p:txBody>
      </p:sp>
      <p:sp>
        <p:nvSpPr>
          <p:cNvPr id="13" name="TextBox 12"/>
          <p:cNvSpPr txBox="1"/>
          <p:nvPr/>
        </p:nvSpPr>
        <p:spPr>
          <a:xfrm>
            <a:off x="609600" y="2111276"/>
            <a:ext cx="7696200" cy="2585323"/>
          </a:xfrm>
          <a:prstGeom prst="rect">
            <a:avLst/>
          </a:prstGeom>
          <a:noFill/>
        </p:spPr>
        <p:txBody>
          <a:bodyPr wrap="square" rtlCol="0">
            <a:spAutoFit/>
          </a:bodyPr>
          <a:lstStyle/>
          <a:p>
            <a:pPr marL="342900" indent="-342900" algn="just"/>
            <a:r>
              <a:rPr lang="pt-PT" dirty="0" smtClean="0">
                <a:latin typeface="Cambria" pitchFamily="18" charset="0"/>
              </a:rPr>
              <a:t>3 - 	</a:t>
            </a:r>
            <a:r>
              <a:rPr lang="pt-PT" i="1" dirty="0" smtClean="0">
                <a:latin typeface="Cambria" pitchFamily="18" charset="0"/>
              </a:rPr>
              <a:t>Presume-se</a:t>
            </a:r>
            <a:r>
              <a:rPr lang="pt-PT" dirty="0" smtClean="0">
                <a:latin typeface="Cambria" pitchFamily="18" charset="0"/>
              </a:rPr>
              <a:t> a existência de culpa grave quando os administradores, de direito ou de facto, do devedor que não seja uma pessoa singular tenham incumprido: </a:t>
            </a:r>
          </a:p>
          <a:p>
            <a:pPr marL="800100" lvl="1" indent="-342900" algn="just">
              <a:buFont typeface="+mj-lt"/>
              <a:buAutoNum type="alphaLcParenR"/>
            </a:pPr>
            <a:r>
              <a:rPr lang="pt-PT" dirty="0" smtClean="0">
                <a:latin typeface="Cambria" pitchFamily="18" charset="0"/>
              </a:rPr>
              <a:t>O dever de requerer a declaração de insolvência; </a:t>
            </a:r>
          </a:p>
          <a:p>
            <a:pPr marL="800100" lvl="1" indent="-342900" algn="just">
              <a:buFont typeface="+mj-lt"/>
              <a:buAutoNum type="alphaLcParenR"/>
            </a:pPr>
            <a:r>
              <a:rPr lang="pt-PT" dirty="0" smtClean="0">
                <a:latin typeface="Cambria" pitchFamily="18" charset="0"/>
              </a:rPr>
              <a:t>A obrigação de elaborar as contas anuais, no prazo legal, de submetê-las à devida fiscalização ou de as depositar na conservatória do registo comercial.</a:t>
            </a:r>
          </a:p>
          <a:p>
            <a:r>
              <a:rPr lang="pt-PT" dirty="0" smtClean="0">
                <a:latin typeface="Cambria" pitchFamily="18" charset="0"/>
              </a:rPr>
              <a:t>4 - (…)</a:t>
            </a:r>
          </a:p>
          <a:p>
            <a:r>
              <a:rPr lang="pt-PT" dirty="0" smtClean="0">
                <a:latin typeface="Cambria" pitchFamily="18" charset="0"/>
              </a:rPr>
              <a:t>5 - (…)</a:t>
            </a:r>
            <a:endParaRPr lang="pt-PT" dirty="0">
              <a:latin typeface="Cambria"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itchFamily="18" charset="0"/>
              </a:rPr>
              <a:t>10. Alguns problemas levantados pelo </a:t>
            </a:r>
            <a:r>
              <a:rPr lang="pt-PT" sz="2000" b="1" dirty="0" err="1" smtClean="0">
                <a:latin typeface="Cambria" pitchFamily="18" charset="0"/>
              </a:rPr>
              <a:t>art</a:t>
            </a:r>
            <a:r>
              <a:rPr lang="pt-PT" sz="2000" b="1" dirty="0" smtClean="0">
                <a:latin typeface="Cambria" pitchFamily="18" charset="0"/>
              </a:rPr>
              <a:t>. 186, n.º</a:t>
            </a:r>
            <a:r>
              <a:rPr lang="pt-PT" sz="2000" b="1" baseline="30000" dirty="0" smtClean="0">
                <a:latin typeface="Cambria" pitchFamily="18" charset="0"/>
              </a:rPr>
              <a:t>s </a:t>
            </a:r>
            <a:r>
              <a:rPr lang="pt-PT" sz="2000" b="1" dirty="0" smtClean="0">
                <a:latin typeface="Cambria" pitchFamily="18" charset="0"/>
              </a:rPr>
              <a:t>1 e 3, do CIRE</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18</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09600" y="1854875"/>
            <a:ext cx="7696200" cy="2585323"/>
          </a:xfrm>
          <a:prstGeom prst="rect">
            <a:avLst/>
          </a:prstGeom>
          <a:noFill/>
        </p:spPr>
        <p:txBody>
          <a:bodyPr wrap="square" rtlCol="0">
            <a:spAutoFit/>
          </a:bodyPr>
          <a:lstStyle/>
          <a:p>
            <a:pPr indent="177800" algn="just">
              <a:buFont typeface="Arial" pitchFamily="34" charset="0"/>
              <a:buChar char="•"/>
            </a:pPr>
            <a:r>
              <a:rPr lang="pt-PT" dirty="0" smtClean="0">
                <a:latin typeface="Cambria" pitchFamily="18" charset="0"/>
              </a:rPr>
              <a:t>A ligação entre o pressuposto «situação criada ou agravada da consequência da atuação» constante do n.º 1 e as presunções do n.º 2</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Pressuposição da ilicitude</a:t>
            </a:r>
            <a:r>
              <a:rPr lang="pt-PT" baseline="30000" dirty="0" smtClean="0">
                <a:latin typeface="Cambria" pitchFamily="18" charset="0"/>
              </a:rPr>
              <a:t>3</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A ligação entre a exigência de «atuação dolosa ou com culpa grave» constante do n.º 1 e as presunções do n.º 2</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O objeto (igual) e a natureza (diversa) das presunções dos n.ºs 2 e 3</a:t>
            </a:r>
          </a:p>
        </p:txBody>
      </p:sp>
      <p:sp>
        <p:nvSpPr>
          <p:cNvPr id="14" name="TextBox 13"/>
          <p:cNvSpPr txBox="1"/>
          <p:nvPr/>
        </p:nvSpPr>
        <p:spPr>
          <a:xfrm>
            <a:off x="533400" y="6172200"/>
            <a:ext cx="7696200" cy="415498"/>
          </a:xfrm>
          <a:prstGeom prst="rect">
            <a:avLst/>
          </a:prstGeom>
          <a:noFill/>
        </p:spPr>
        <p:txBody>
          <a:bodyPr wrap="square" rtlCol="0">
            <a:spAutoFit/>
          </a:bodyPr>
          <a:lstStyle/>
          <a:p>
            <a:pPr algn="just"/>
            <a:r>
              <a:rPr lang="pt-PT" sz="1050" baseline="30000" dirty="0" smtClean="0">
                <a:latin typeface="Cambria" pitchFamily="18" charset="0"/>
              </a:rPr>
              <a:t>3 </a:t>
            </a:r>
            <a:r>
              <a:rPr lang="pt-PT" sz="1050" dirty="0" smtClean="0"/>
              <a:t>V. </a:t>
            </a:r>
            <a:r>
              <a:rPr lang="pt-PT" sz="1050" cap="small" dirty="0" smtClean="0"/>
              <a:t>Nuno Manuel Pinto Oliveira</a:t>
            </a:r>
            <a:r>
              <a:rPr lang="pt-PT" sz="1050" dirty="0" smtClean="0"/>
              <a:t>, «Responsabilidade Civil dos Administradores pela Insolvência Culposa», in </a:t>
            </a:r>
            <a:r>
              <a:rPr lang="pt-PT" sz="1050" i="1" dirty="0" smtClean="0"/>
              <a:t>I Colóquio de Direito da Insolvência de Santo Tirso</a:t>
            </a:r>
            <a:r>
              <a:rPr lang="pt-PT" sz="1050" dirty="0" smtClean="0"/>
              <a:t>, Coimbra, Almedina, 2014, pp. 197 e 198. </a:t>
            </a:r>
            <a:endParaRPr lang="pt-PT" sz="1600" dirty="0" smtClean="0">
              <a:latin typeface="Cambria" pitchFamily="18" charset="0"/>
            </a:endParaRPr>
          </a:p>
        </p:txBody>
      </p:sp>
      <p:cxnSp>
        <p:nvCxnSpPr>
          <p:cNvPr id="15" name="Straight Connector 14"/>
          <p:cNvCxnSpPr/>
          <p:nvPr/>
        </p:nvCxnSpPr>
        <p:spPr>
          <a:xfrm>
            <a:off x="457200" y="6172200"/>
            <a:ext cx="792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itchFamily="18" charset="0"/>
              </a:rPr>
              <a:t>11. Relevância da qualificação da insolvência como </a:t>
            </a:r>
            <a:r>
              <a:rPr lang="pt-PT" sz="2000" b="1" dirty="0">
                <a:latin typeface="Cambria" pitchFamily="18" charset="0"/>
              </a:rPr>
              <a:t>culposa (1/3)</a:t>
            </a:r>
            <a:endParaRPr lang="pt-PT" sz="2000" b="1" dirty="0" smtClean="0">
              <a:latin typeface="Cambria" pitchFamily="18" charset="0"/>
            </a:endParaRP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19</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TextBox 9"/>
          <p:cNvSpPr txBox="1"/>
          <p:nvPr/>
        </p:nvSpPr>
        <p:spPr>
          <a:xfrm>
            <a:off x="533400" y="1524000"/>
            <a:ext cx="7696200" cy="584775"/>
          </a:xfrm>
          <a:prstGeom prst="rect">
            <a:avLst/>
          </a:prstGeom>
          <a:noFill/>
        </p:spPr>
        <p:txBody>
          <a:bodyPr wrap="square" rtlCol="0">
            <a:spAutoFit/>
          </a:bodyPr>
          <a:lstStyle/>
          <a:p>
            <a:r>
              <a:rPr lang="pt-PT" sz="1600" b="1" dirty="0" err="1" smtClean="0">
                <a:latin typeface="Cambria" pitchFamily="18" charset="0"/>
              </a:rPr>
              <a:t>Art</a:t>
            </a:r>
            <a:r>
              <a:rPr lang="pt-PT" sz="1600" b="1" dirty="0" smtClean="0">
                <a:latin typeface="Cambria" pitchFamily="18" charset="0"/>
              </a:rPr>
              <a:t>. 189</a:t>
            </a:r>
          </a:p>
          <a:p>
            <a:r>
              <a:rPr lang="pt-PT" sz="1600" b="1" dirty="0" smtClean="0">
                <a:latin typeface="Cambria" pitchFamily="18" charset="0"/>
              </a:rPr>
              <a:t>Sentença de qualificação</a:t>
            </a:r>
          </a:p>
        </p:txBody>
      </p:sp>
      <p:sp>
        <p:nvSpPr>
          <p:cNvPr id="13" name="TextBox 12"/>
          <p:cNvSpPr txBox="1"/>
          <p:nvPr/>
        </p:nvSpPr>
        <p:spPr>
          <a:xfrm>
            <a:off x="609600" y="2201882"/>
            <a:ext cx="7696200" cy="3970318"/>
          </a:xfrm>
          <a:prstGeom prst="rect">
            <a:avLst/>
          </a:prstGeom>
          <a:noFill/>
        </p:spPr>
        <p:txBody>
          <a:bodyPr wrap="square" rtlCol="0">
            <a:spAutoFit/>
          </a:bodyPr>
          <a:lstStyle/>
          <a:p>
            <a:pPr algn="just"/>
            <a:r>
              <a:rPr lang="pt-PT" dirty="0" smtClean="0">
                <a:latin typeface="Cambria" pitchFamily="18" charset="0"/>
              </a:rPr>
              <a:t>1 - A sentença qualifica a insolvência como culposa ou como fortuita. </a:t>
            </a:r>
          </a:p>
          <a:p>
            <a:pPr algn="just"/>
            <a:r>
              <a:rPr lang="pt-PT" dirty="0" smtClean="0">
                <a:latin typeface="Cambria" pitchFamily="18" charset="0"/>
              </a:rPr>
              <a:t>2 - Na sentença que qualifique a insolvência como culposa, o juiz deve:</a:t>
            </a:r>
          </a:p>
          <a:p>
            <a:pPr marL="800100" lvl="1" indent="-342900" algn="just">
              <a:buAutoNum type="alphaLcParenR"/>
            </a:pPr>
            <a:r>
              <a:rPr lang="pt-PT" i="1" dirty="0" smtClean="0">
                <a:latin typeface="Cambria" pitchFamily="18" charset="0"/>
              </a:rPr>
              <a:t>Identificar as pessoas, nomeadamente administradores</a:t>
            </a:r>
            <a:r>
              <a:rPr lang="pt-PT" dirty="0" smtClean="0">
                <a:latin typeface="Cambria" pitchFamily="18" charset="0"/>
              </a:rPr>
              <a:t>, de direito ou de facto, técnicos oficiais de contas e revisores oficiais de contas, </a:t>
            </a:r>
            <a:r>
              <a:rPr lang="pt-PT" i="1" dirty="0" smtClean="0">
                <a:latin typeface="Cambria" pitchFamily="18" charset="0"/>
              </a:rPr>
              <a:t>afetadas pela qualificação, fixando, sendo o caso, o respetivo grau de culpa</a:t>
            </a:r>
            <a:r>
              <a:rPr lang="pt-PT" dirty="0" smtClean="0">
                <a:latin typeface="Cambria" pitchFamily="18" charset="0"/>
              </a:rPr>
              <a:t>;</a:t>
            </a:r>
          </a:p>
          <a:p>
            <a:pPr marL="800100" lvl="1" indent="-342900" algn="just">
              <a:buAutoNum type="alphaLcParenR"/>
            </a:pPr>
            <a:r>
              <a:rPr lang="pt-PT" dirty="0" smtClean="0">
                <a:latin typeface="Cambria" pitchFamily="18" charset="0"/>
              </a:rPr>
              <a:t>Decretar a inibição das pessoas afetadas para administrarem patrimónios de terceiros, por um período de 2 a 10 anos;</a:t>
            </a:r>
          </a:p>
          <a:p>
            <a:pPr marL="800100" lvl="1" indent="-342900" algn="just">
              <a:buFontTx/>
              <a:buAutoNum type="alphaLcParenR"/>
            </a:pPr>
            <a:r>
              <a:rPr lang="pt-PT" dirty="0" smtClean="0">
                <a:latin typeface="Cambria" pitchFamily="18" charset="0"/>
              </a:rPr>
              <a:t>Declarar essas pessoas inibidas para o exercício do comércio durante um período de 2 a 10 anos, bem como para a ocupação de qualquer cargo de titular de órgão de sociedade comercial ou civil, associação ou fundação privada de atividade económica, empresa pública ou cooperativa; </a:t>
            </a:r>
          </a:p>
          <a:p>
            <a:pPr marL="800100" lvl="1" indent="-342900" algn="just">
              <a:buAutoNum type="alphaLcParenR"/>
            </a:pPr>
            <a:endParaRPr lang="pt-PT" dirty="0" smtClean="0">
              <a:latin typeface="Cambria"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r>
              <a:rPr lang="pt-PT" sz="2300" b="1" dirty="0" smtClean="0">
                <a:latin typeface="Cambria" pitchFamily="18" charset="0"/>
              </a:rPr>
              <a:t>Índice</a:t>
            </a:r>
            <a:endParaRPr lang="pt-PT" sz="2300" dirty="0">
              <a:latin typeface="Cambria" pitchFamily="18" charset="0"/>
            </a:endParaRP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a:xfrm>
            <a:off x="6553200" y="6356350"/>
            <a:ext cx="2133600" cy="365125"/>
          </a:xfrm>
        </p:spPr>
        <p:txBody>
          <a:bodyPr/>
          <a:lstStyle/>
          <a:p>
            <a:fld id="{B6F15528-21DE-4FAA-801E-634DDDAF4B2B}" type="slidenum">
              <a:rPr lang="en-US" smtClean="0"/>
              <a:pPr/>
              <a:t>2</a:t>
            </a:fld>
            <a:endParaRPr lang="en-US" dirty="0"/>
          </a:p>
        </p:txBody>
      </p:sp>
      <p:sp>
        <p:nvSpPr>
          <p:cNvPr id="7" name="Oval 6"/>
          <p:cNvSpPr/>
          <p:nvPr/>
        </p:nvSpPr>
        <p:spPr>
          <a:xfrm>
            <a:off x="75366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09600" y="1627287"/>
            <a:ext cx="7696200" cy="4905767"/>
          </a:xfrm>
          <a:prstGeom prst="rect">
            <a:avLst/>
          </a:prstGeom>
          <a:noFill/>
        </p:spPr>
        <p:txBody>
          <a:bodyPr wrap="square" rtlCol="0">
            <a:spAutoFit/>
          </a:bodyPr>
          <a:lstStyle/>
          <a:p>
            <a:pPr marL="342900" indent="-342900" algn="just">
              <a:lnSpc>
                <a:spcPct val="125000"/>
              </a:lnSpc>
              <a:buFont typeface="+mj-lt"/>
              <a:buAutoNum type="arabicPeriod"/>
            </a:pPr>
            <a:r>
              <a:rPr lang="pt-PT" dirty="0" smtClean="0">
                <a:latin typeface="Cambria" pitchFamily="18" charset="0"/>
              </a:rPr>
              <a:t>Notas </a:t>
            </a:r>
            <a:r>
              <a:rPr lang="pt-PT" dirty="0">
                <a:latin typeface="Cambria" pitchFamily="18" charset="0"/>
              </a:rPr>
              <a:t>de enquadramento</a:t>
            </a:r>
          </a:p>
          <a:p>
            <a:pPr marL="342900" indent="-342900" algn="just">
              <a:lnSpc>
                <a:spcPct val="125000"/>
              </a:lnSpc>
              <a:buFont typeface="+mj-lt"/>
              <a:buAutoNum type="arabicPeriod"/>
            </a:pPr>
            <a:r>
              <a:rPr lang="pt-PT" dirty="0" smtClean="0">
                <a:latin typeface="Cambria" pitchFamily="18" charset="0"/>
              </a:rPr>
              <a:t>As </a:t>
            </a:r>
            <a:r>
              <a:rPr lang="pt-PT" dirty="0">
                <a:latin typeface="Cambria" pitchFamily="18" charset="0"/>
              </a:rPr>
              <a:t>três situações-tipo de responsabilidade dos administradores (em função dos lesados e dos tipos de danos)</a:t>
            </a:r>
          </a:p>
          <a:p>
            <a:pPr marL="342900" indent="-342900" algn="just">
              <a:lnSpc>
                <a:spcPct val="125000"/>
              </a:lnSpc>
              <a:buFont typeface="+mj-lt"/>
              <a:buAutoNum type="arabicPeriod"/>
            </a:pPr>
            <a:r>
              <a:rPr lang="pt-PT" dirty="0" smtClean="0">
                <a:latin typeface="Cambria" pitchFamily="18" charset="0"/>
              </a:rPr>
              <a:t>Pressupostos </a:t>
            </a:r>
            <a:r>
              <a:rPr lang="pt-PT" dirty="0">
                <a:latin typeface="Cambria" pitchFamily="18" charset="0"/>
              </a:rPr>
              <a:t>da responsabilidade dos </a:t>
            </a:r>
            <a:r>
              <a:rPr lang="pt-PT" dirty="0" smtClean="0">
                <a:latin typeface="Cambria" pitchFamily="18" charset="0"/>
              </a:rPr>
              <a:t>administradores</a:t>
            </a:r>
            <a:endParaRPr lang="pt-PT" dirty="0">
              <a:latin typeface="Cambria" pitchFamily="18" charset="0"/>
            </a:endParaRPr>
          </a:p>
          <a:p>
            <a:pPr marL="342900" indent="-342900" algn="just">
              <a:lnSpc>
                <a:spcPct val="125000"/>
              </a:lnSpc>
              <a:buFont typeface="+mj-lt"/>
              <a:buAutoNum type="arabicPeriod"/>
            </a:pPr>
            <a:r>
              <a:rPr lang="pt-PT" dirty="0" smtClean="0">
                <a:latin typeface="Cambria" pitchFamily="18" charset="0"/>
              </a:rPr>
              <a:t>Regras </a:t>
            </a:r>
            <a:r>
              <a:rPr lang="pt-PT" dirty="0">
                <a:latin typeface="Cambria" pitchFamily="18" charset="0"/>
              </a:rPr>
              <a:t>sobre a isenção de responsabilidade dos administradores </a:t>
            </a:r>
            <a:br>
              <a:rPr lang="pt-PT" dirty="0">
                <a:latin typeface="Cambria" pitchFamily="18" charset="0"/>
              </a:rPr>
            </a:br>
            <a:r>
              <a:rPr lang="pt-PT" dirty="0">
                <a:latin typeface="Cambria" pitchFamily="18" charset="0"/>
              </a:rPr>
              <a:t>(</a:t>
            </a:r>
            <a:r>
              <a:rPr lang="pt-PT" dirty="0" err="1">
                <a:latin typeface="Cambria" pitchFamily="18" charset="0"/>
              </a:rPr>
              <a:t>art</a:t>
            </a:r>
            <a:r>
              <a:rPr lang="pt-PT" dirty="0">
                <a:latin typeface="Cambria" pitchFamily="18" charset="0"/>
              </a:rPr>
              <a:t>. 72, n.ºs 2 a 5, e </a:t>
            </a:r>
            <a:r>
              <a:rPr lang="pt-PT" dirty="0" err="1">
                <a:latin typeface="Cambria" pitchFamily="18" charset="0"/>
              </a:rPr>
              <a:t>art</a:t>
            </a:r>
            <a:r>
              <a:rPr lang="pt-PT" dirty="0">
                <a:latin typeface="Cambria" pitchFamily="18" charset="0"/>
              </a:rPr>
              <a:t>. 78, n.º 5, CSC)</a:t>
            </a:r>
          </a:p>
          <a:p>
            <a:pPr marL="342900" indent="-342900" algn="just">
              <a:lnSpc>
                <a:spcPct val="125000"/>
              </a:lnSpc>
              <a:buFont typeface="+mj-lt"/>
              <a:buAutoNum type="arabicPeriod"/>
            </a:pPr>
            <a:r>
              <a:rPr lang="pt-PT" dirty="0" smtClean="0">
                <a:latin typeface="Cambria" pitchFamily="18" charset="0"/>
              </a:rPr>
              <a:t>Regime </a:t>
            </a:r>
            <a:r>
              <a:rPr lang="pt-PT" dirty="0">
                <a:latin typeface="Cambria" pitchFamily="18" charset="0"/>
              </a:rPr>
              <a:t>da obrigação de indemnizar dos administradores </a:t>
            </a:r>
            <a:br>
              <a:rPr lang="pt-PT" dirty="0">
                <a:latin typeface="Cambria" pitchFamily="18" charset="0"/>
              </a:rPr>
            </a:br>
            <a:r>
              <a:rPr lang="pt-PT" dirty="0">
                <a:latin typeface="Cambria" pitchFamily="18" charset="0"/>
              </a:rPr>
              <a:t>(</a:t>
            </a:r>
            <a:r>
              <a:rPr lang="pt-PT" dirty="0" err="1">
                <a:latin typeface="Cambria" pitchFamily="18" charset="0"/>
              </a:rPr>
              <a:t>art</a:t>
            </a:r>
            <a:r>
              <a:rPr lang="pt-PT" dirty="0">
                <a:latin typeface="Cambria" pitchFamily="18" charset="0"/>
              </a:rPr>
              <a:t>. 73 e </a:t>
            </a:r>
            <a:r>
              <a:rPr lang="pt-PT" dirty="0" err="1">
                <a:latin typeface="Cambria" pitchFamily="18" charset="0"/>
              </a:rPr>
              <a:t>art</a:t>
            </a:r>
            <a:r>
              <a:rPr lang="pt-PT" dirty="0">
                <a:latin typeface="Cambria" pitchFamily="18" charset="0"/>
              </a:rPr>
              <a:t>. 78, n.º 5, CSC)</a:t>
            </a:r>
          </a:p>
          <a:p>
            <a:pPr marL="342900" indent="-342900" algn="just">
              <a:lnSpc>
                <a:spcPct val="125000"/>
              </a:lnSpc>
              <a:buFont typeface="+mj-lt"/>
              <a:buAutoNum type="arabicPeriod"/>
            </a:pPr>
            <a:r>
              <a:rPr lang="pt-PT" dirty="0" smtClean="0">
                <a:latin typeface="Cambria" pitchFamily="18" charset="0"/>
              </a:rPr>
              <a:t>Legitimidade </a:t>
            </a:r>
            <a:r>
              <a:rPr lang="pt-PT" dirty="0" err="1">
                <a:latin typeface="Cambria" pitchFamily="18" charset="0"/>
              </a:rPr>
              <a:t>ativa</a:t>
            </a:r>
            <a:r>
              <a:rPr lang="pt-PT" dirty="0">
                <a:latin typeface="Cambria" pitchFamily="18" charset="0"/>
              </a:rPr>
              <a:t> para responsabilizar os administradores para</a:t>
            </a:r>
            <a:br>
              <a:rPr lang="pt-PT" dirty="0">
                <a:latin typeface="Cambria" pitchFamily="18" charset="0"/>
              </a:rPr>
            </a:br>
            <a:r>
              <a:rPr lang="pt-PT" dirty="0">
                <a:latin typeface="Cambria" pitchFamily="18" charset="0"/>
              </a:rPr>
              <a:t>com a sociedade fora do quadro da insolvência (</a:t>
            </a:r>
            <a:r>
              <a:rPr lang="pt-PT" dirty="0" err="1">
                <a:latin typeface="Cambria" pitchFamily="18" charset="0"/>
              </a:rPr>
              <a:t>art</a:t>
            </a:r>
            <a:r>
              <a:rPr lang="pt-PT" dirty="0">
                <a:latin typeface="Cambria" pitchFamily="18" charset="0"/>
              </a:rPr>
              <a:t>. 75 CSC)</a:t>
            </a:r>
          </a:p>
          <a:p>
            <a:pPr marL="342900" indent="-342900" algn="just">
              <a:lnSpc>
                <a:spcPct val="125000"/>
              </a:lnSpc>
              <a:buFont typeface="+mj-lt"/>
              <a:buAutoNum type="arabicPeriod"/>
            </a:pPr>
            <a:r>
              <a:rPr lang="pt-PT" dirty="0" smtClean="0">
                <a:latin typeface="Cambria" pitchFamily="18" charset="0"/>
              </a:rPr>
              <a:t>Uma </a:t>
            </a:r>
            <a:r>
              <a:rPr lang="pt-PT" dirty="0">
                <a:latin typeface="Cambria" pitchFamily="18" charset="0"/>
              </a:rPr>
              <a:t>dúvida sobre a responsabilidade para com credores fora do quadro da insolvência</a:t>
            </a:r>
          </a:p>
          <a:p>
            <a:pPr marL="342900" indent="-342900" algn="just">
              <a:lnSpc>
                <a:spcPct val="125000"/>
              </a:lnSpc>
              <a:buFont typeface="+mj-lt"/>
              <a:buAutoNum type="arabicPeriod"/>
            </a:pPr>
            <a:r>
              <a:rPr lang="pt-PT" dirty="0" smtClean="0">
                <a:latin typeface="Cambria" pitchFamily="18" charset="0"/>
              </a:rPr>
              <a:t>Pressupostos </a:t>
            </a:r>
            <a:r>
              <a:rPr lang="pt-PT" dirty="0">
                <a:latin typeface="Cambria" pitchFamily="18" charset="0"/>
              </a:rPr>
              <a:t>da responsabilidade dos administradores para com os credores no quadro de insolvência (</a:t>
            </a:r>
            <a:r>
              <a:rPr lang="pt-PT" dirty="0" err="1">
                <a:latin typeface="Cambria" pitchFamily="18" charset="0"/>
              </a:rPr>
              <a:t>art</a:t>
            </a:r>
            <a:r>
              <a:rPr lang="pt-PT" dirty="0">
                <a:latin typeface="Cambria" pitchFamily="18" charset="0"/>
              </a:rPr>
              <a:t>. 189 CIRE</a:t>
            </a:r>
            <a:r>
              <a:rPr lang="pt-PT" dirty="0" smtClean="0">
                <a:latin typeface="Cambria" pitchFamily="18" charset="0"/>
              </a:rPr>
              <a:t>)</a:t>
            </a:r>
            <a:endParaRPr lang="pt-PT" dirty="0">
              <a:latin typeface="Cambria"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itchFamily="18" charset="0"/>
              </a:rPr>
              <a:t>11. Relevância da qualificação da insolvência como </a:t>
            </a:r>
            <a:r>
              <a:rPr lang="pt-PT" sz="2000" b="1" dirty="0">
                <a:latin typeface="Cambria" pitchFamily="18" charset="0"/>
              </a:rPr>
              <a:t>culposa </a:t>
            </a:r>
            <a:r>
              <a:rPr lang="pt-PT" sz="2000" b="1" dirty="0" smtClean="0">
                <a:latin typeface="Cambria" pitchFamily="18" charset="0"/>
              </a:rPr>
              <a:t>(2/3</a:t>
            </a:r>
            <a:r>
              <a:rPr lang="pt-PT" sz="2000" b="1" dirty="0">
                <a:latin typeface="Cambria" pitchFamily="18" charset="0"/>
              </a:rPr>
              <a:t>)</a:t>
            </a:r>
            <a:endParaRPr lang="pt-PT" sz="2000" b="1" dirty="0" smtClean="0">
              <a:latin typeface="Cambria" pitchFamily="18" charset="0"/>
            </a:endParaRP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20</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TextBox 9"/>
          <p:cNvSpPr txBox="1"/>
          <p:nvPr/>
        </p:nvSpPr>
        <p:spPr>
          <a:xfrm>
            <a:off x="533400" y="1524000"/>
            <a:ext cx="7696200" cy="584775"/>
          </a:xfrm>
          <a:prstGeom prst="rect">
            <a:avLst/>
          </a:prstGeom>
          <a:noFill/>
        </p:spPr>
        <p:txBody>
          <a:bodyPr wrap="square" rtlCol="0">
            <a:spAutoFit/>
          </a:bodyPr>
          <a:lstStyle/>
          <a:p>
            <a:r>
              <a:rPr lang="pt-PT" sz="1600" b="1" dirty="0" err="1" smtClean="0">
                <a:latin typeface="Cambria" pitchFamily="18" charset="0"/>
              </a:rPr>
              <a:t>Art</a:t>
            </a:r>
            <a:r>
              <a:rPr lang="pt-PT" sz="1600" b="1" dirty="0" smtClean="0">
                <a:latin typeface="Cambria" pitchFamily="18" charset="0"/>
              </a:rPr>
              <a:t>. 189</a:t>
            </a:r>
          </a:p>
          <a:p>
            <a:r>
              <a:rPr lang="pt-PT" sz="1600" b="1" dirty="0" smtClean="0">
                <a:latin typeface="Cambria" pitchFamily="18" charset="0"/>
              </a:rPr>
              <a:t>Sentença de qualificação</a:t>
            </a:r>
          </a:p>
        </p:txBody>
      </p:sp>
      <p:sp>
        <p:nvSpPr>
          <p:cNvPr id="13" name="TextBox 12"/>
          <p:cNvSpPr txBox="1"/>
          <p:nvPr/>
        </p:nvSpPr>
        <p:spPr>
          <a:xfrm>
            <a:off x="609600" y="2209800"/>
            <a:ext cx="7696200" cy="3416320"/>
          </a:xfrm>
          <a:prstGeom prst="rect">
            <a:avLst/>
          </a:prstGeom>
          <a:noFill/>
        </p:spPr>
        <p:txBody>
          <a:bodyPr wrap="square" rtlCol="0">
            <a:spAutoFit/>
          </a:bodyPr>
          <a:lstStyle/>
          <a:p>
            <a:pPr algn="just"/>
            <a:r>
              <a:rPr lang="pt-PT" dirty="0" smtClean="0">
                <a:latin typeface="Cambria" pitchFamily="18" charset="0"/>
              </a:rPr>
              <a:t>2 - Na sentença que qualifique a insolvência como culposa, o juiz deve</a:t>
            </a:r>
          </a:p>
          <a:p>
            <a:pPr algn="just"/>
            <a:r>
              <a:rPr lang="pt-PT" dirty="0" smtClean="0">
                <a:latin typeface="Cambria" pitchFamily="18" charset="0"/>
              </a:rPr>
              <a:t>(…)</a:t>
            </a:r>
          </a:p>
          <a:p>
            <a:pPr marL="800100" lvl="1" indent="-342900" algn="just">
              <a:buAutoNum type="alphaLcParenR" startAt="4"/>
            </a:pPr>
            <a:r>
              <a:rPr lang="pt-PT" dirty="0" smtClean="0">
                <a:latin typeface="Cambria" pitchFamily="18" charset="0"/>
              </a:rPr>
              <a:t>Determinar a perda de quaisquer créditos sobre a insolvência ou sobre a massa insolvente detidos pelas pessoas afetadas pela qualificação e a sua condenação na restituição dos bens ou direitos já recebidos em pagamento desses créditos. </a:t>
            </a:r>
          </a:p>
          <a:p>
            <a:pPr marL="800100" lvl="1" indent="-342900" algn="just">
              <a:buAutoNum type="alphaLcParenR" startAt="4"/>
            </a:pPr>
            <a:r>
              <a:rPr lang="pt-PT" i="1" dirty="0" smtClean="0">
                <a:latin typeface="Cambria" pitchFamily="18" charset="0"/>
              </a:rPr>
              <a:t>Condenar as pessoas afetadas a indemnizarem os credores do devedor declarado insolvente no montante dos créditos não satisfeitos</a:t>
            </a:r>
            <a:r>
              <a:rPr lang="pt-PT" dirty="0" smtClean="0">
                <a:latin typeface="Cambria" pitchFamily="18" charset="0"/>
              </a:rPr>
              <a:t>, até às forças dos respetivos patrimónios, sendo solidária tal responsabilidade entre todos os afetados.</a:t>
            </a:r>
          </a:p>
          <a:p>
            <a:pPr marL="800100" lvl="1" indent="-342900" algn="just">
              <a:buFontTx/>
              <a:buAutoNum type="alphaLcParenR"/>
            </a:pPr>
            <a:endParaRPr lang="pt-PT" dirty="0" smtClean="0">
              <a:latin typeface="Cambria" pitchFamily="18" charset="0"/>
            </a:endParaRPr>
          </a:p>
          <a:p>
            <a:pPr marL="800100" lvl="1" indent="-342900" algn="just">
              <a:buAutoNum type="alphaLcParenR"/>
            </a:pPr>
            <a:endParaRPr lang="pt-PT" dirty="0" smtClean="0">
              <a:latin typeface="Cambria"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itchFamily="18" charset="0"/>
              </a:rPr>
              <a:t>11. Relevância da qualificação da insolvência como </a:t>
            </a:r>
            <a:r>
              <a:rPr lang="pt-PT" sz="2000" b="1" dirty="0">
                <a:latin typeface="Cambria" pitchFamily="18" charset="0"/>
              </a:rPr>
              <a:t>culposa </a:t>
            </a:r>
            <a:r>
              <a:rPr lang="pt-PT" sz="2000" b="1" dirty="0" smtClean="0">
                <a:latin typeface="Cambria" pitchFamily="18" charset="0"/>
              </a:rPr>
              <a:t>(3/3</a:t>
            </a:r>
            <a:r>
              <a:rPr lang="pt-PT" sz="2000" b="1" dirty="0">
                <a:latin typeface="Cambria" pitchFamily="18" charset="0"/>
              </a:rPr>
              <a:t>)</a:t>
            </a:r>
            <a:endParaRPr lang="pt-PT" sz="2000" b="1" dirty="0" smtClean="0">
              <a:latin typeface="Cambria" pitchFamily="18" charset="0"/>
            </a:endParaRP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21</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TextBox 9"/>
          <p:cNvSpPr txBox="1"/>
          <p:nvPr/>
        </p:nvSpPr>
        <p:spPr>
          <a:xfrm>
            <a:off x="533400" y="1524000"/>
            <a:ext cx="7696200" cy="584775"/>
          </a:xfrm>
          <a:prstGeom prst="rect">
            <a:avLst/>
          </a:prstGeom>
          <a:noFill/>
        </p:spPr>
        <p:txBody>
          <a:bodyPr wrap="square" rtlCol="0">
            <a:spAutoFit/>
          </a:bodyPr>
          <a:lstStyle/>
          <a:p>
            <a:r>
              <a:rPr lang="pt-PT" sz="1600" b="1" dirty="0" err="1" smtClean="0">
                <a:latin typeface="Cambria" pitchFamily="18" charset="0"/>
              </a:rPr>
              <a:t>Art</a:t>
            </a:r>
            <a:r>
              <a:rPr lang="pt-PT" sz="1600" b="1" dirty="0" smtClean="0">
                <a:latin typeface="Cambria" pitchFamily="18" charset="0"/>
              </a:rPr>
              <a:t>. 189</a:t>
            </a:r>
          </a:p>
          <a:p>
            <a:r>
              <a:rPr lang="pt-PT" sz="1600" b="1" dirty="0" smtClean="0">
                <a:latin typeface="Cambria" pitchFamily="18" charset="0"/>
              </a:rPr>
              <a:t>Sentença de qualificação</a:t>
            </a:r>
          </a:p>
        </p:txBody>
      </p:sp>
      <p:sp>
        <p:nvSpPr>
          <p:cNvPr id="13" name="TextBox 12"/>
          <p:cNvSpPr txBox="1"/>
          <p:nvPr/>
        </p:nvSpPr>
        <p:spPr>
          <a:xfrm>
            <a:off x="609600" y="2250281"/>
            <a:ext cx="7696200" cy="3693319"/>
          </a:xfrm>
          <a:prstGeom prst="rect">
            <a:avLst/>
          </a:prstGeom>
          <a:noFill/>
        </p:spPr>
        <p:txBody>
          <a:bodyPr wrap="square" rtlCol="0">
            <a:spAutoFit/>
          </a:bodyPr>
          <a:lstStyle/>
          <a:p>
            <a:pPr algn="just"/>
            <a:r>
              <a:rPr lang="pt-PT" dirty="0" smtClean="0">
                <a:latin typeface="Cambria" pitchFamily="18" charset="0"/>
              </a:rPr>
              <a:t>3 - A inibição para o exercício do comércio tal como a inibição para a administração de patrimónios alheios são oficiosamente registadas na conservatória do registo civil, e bem assim, quando a pessoa afetada for comerciante em nome individual, na conservatória do registo comercial, com base em comunicação eletrónica ou telemática da secretaria, acompanhada de extrato da sentença. </a:t>
            </a:r>
          </a:p>
          <a:p>
            <a:pPr algn="just"/>
            <a:r>
              <a:rPr lang="pt-PT" dirty="0" smtClean="0">
                <a:latin typeface="Cambria" pitchFamily="18" charset="0"/>
              </a:rPr>
              <a:t>4 - Ao aplicar o disposto na alínea e) do n.º 2, o juiz deve fixar o valor das indemnizações devidas ou, caso tal não seja possível em virtude de o tribunal não dispor dos elementos necessários para calcular o montante dos prejuízos sofridos, os critérios a utilizar para a sua quantificação, a efetuar em liquidação de sentença.</a:t>
            </a:r>
          </a:p>
          <a:p>
            <a:pPr marL="800100" lvl="1" indent="-342900" algn="just">
              <a:buFontTx/>
              <a:buAutoNum type="alphaLcParenR"/>
            </a:pPr>
            <a:endParaRPr lang="pt-PT" dirty="0" smtClean="0">
              <a:latin typeface="Cambria" pitchFamily="18" charset="0"/>
            </a:endParaRPr>
          </a:p>
          <a:p>
            <a:pPr marL="800100" lvl="1" indent="-342900" algn="just">
              <a:buAutoNum type="alphaLcParenR"/>
            </a:pPr>
            <a:endParaRPr lang="pt-PT" dirty="0" smtClean="0">
              <a:latin typeface="Cambria"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vert="horz" lIns="91440" tIns="45720" rIns="91440" bIns="45720" rtlCol="0" anchor="ctr">
            <a:noAutofit/>
          </a:bodyPr>
          <a:lstStyle/>
          <a:p>
            <a:r>
              <a:rPr lang="pt-PT" sz="2000" b="1" dirty="0" smtClean="0">
                <a:latin typeface="Cambria" pitchFamily="18" charset="0"/>
              </a:rPr>
              <a:t>12. Tramitação do incidente (pleno) da qualificação da insolvência</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22</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09600" y="1518821"/>
            <a:ext cx="7696200" cy="5262979"/>
          </a:xfrm>
          <a:prstGeom prst="rect">
            <a:avLst/>
          </a:prstGeom>
          <a:noFill/>
        </p:spPr>
        <p:txBody>
          <a:bodyPr wrap="square" rtlCol="0">
            <a:spAutoFit/>
          </a:bodyPr>
          <a:lstStyle/>
          <a:p>
            <a:pPr indent="177800">
              <a:buFont typeface="Arial" pitchFamily="34" charset="0"/>
              <a:buChar char="•"/>
            </a:pPr>
            <a:r>
              <a:rPr lang="pt-PT" sz="1600" dirty="0" smtClean="0">
                <a:latin typeface="Cambria" pitchFamily="18" charset="0"/>
              </a:rPr>
              <a:t>Iniciativa do administrador ou de qualquer interessado (</a:t>
            </a:r>
            <a:r>
              <a:rPr lang="pt-PT" sz="1600" dirty="0" err="1" smtClean="0">
                <a:latin typeface="Cambria" pitchFamily="18" charset="0"/>
              </a:rPr>
              <a:t>art</a:t>
            </a:r>
            <a:r>
              <a:rPr lang="pt-PT" sz="1600" dirty="0" smtClean="0">
                <a:latin typeface="Cambria" pitchFamily="18" charset="0"/>
              </a:rPr>
              <a:t>. 188, n.º 1)</a:t>
            </a:r>
          </a:p>
          <a:p>
            <a:pPr indent="177800">
              <a:buFont typeface="Arial" pitchFamily="34" charset="0"/>
              <a:buChar char="•"/>
            </a:pPr>
            <a:endParaRPr lang="pt-PT" sz="1600" dirty="0" smtClean="0">
              <a:latin typeface="Cambria" pitchFamily="18" charset="0"/>
            </a:endParaRPr>
          </a:p>
          <a:p>
            <a:pPr indent="177800">
              <a:buFont typeface="Arial" pitchFamily="34" charset="0"/>
              <a:buChar char="•"/>
            </a:pPr>
            <a:r>
              <a:rPr lang="pt-PT" sz="1600" dirty="0" smtClean="0">
                <a:latin typeface="Cambria" pitchFamily="18" charset="0"/>
              </a:rPr>
              <a:t>Despacho de abertura (</a:t>
            </a:r>
            <a:r>
              <a:rPr lang="pt-PT" sz="1600" dirty="0" err="1" smtClean="0">
                <a:latin typeface="Cambria" pitchFamily="18" charset="0"/>
              </a:rPr>
              <a:t>art</a:t>
            </a:r>
            <a:r>
              <a:rPr lang="pt-PT" sz="1600" dirty="0" smtClean="0">
                <a:latin typeface="Cambria" pitchFamily="18" charset="0"/>
              </a:rPr>
              <a:t>. 188, n.º</a:t>
            </a:r>
            <a:r>
              <a:rPr lang="pt-PT" sz="1600" baseline="30000" dirty="0" smtClean="0">
                <a:latin typeface="Cambria" pitchFamily="18" charset="0"/>
              </a:rPr>
              <a:t>s</a:t>
            </a:r>
            <a:r>
              <a:rPr lang="pt-PT" sz="1600" dirty="0" smtClean="0">
                <a:latin typeface="Cambria" pitchFamily="18" charset="0"/>
              </a:rPr>
              <a:t> 1 e 2)</a:t>
            </a:r>
          </a:p>
          <a:p>
            <a:pPr indent="177800">
              <a:buFont typeface="Arial" pitchFamily="34" charset="0"/>
              <a:buChar char="•"/>
            </a:pPr>
            <a:endParaRPr lang="pt-PT" sz="1600" dirty="0" smtClean="0">
              <a:latin typeface="Cambria" pitchFamily="18" charset="0"/>
            </a:endParaRPr>
          </a:p>
          <a:p>
            <a:pPr indent="177800">
              <a:buFont typeface="Arial" pitchFamily="34" charset="0"/>
              <a:buChar char="•"/>
            </a:pPr>
            <a:r>
              <a:rPr lang="pt-PT" sz="1600" dirty="0" smtClean="0">
                <a:latin typeface="Cambria" pitchFamily="18" charset="0"/>
              </a:rPr>
              <a:t>Eventual parecer do administrador (</a:t>
            </a:r>
            <a:r>
              <a:rPr lang="pt-PT" sz="1600" dirty="0" err="1" smtClean="0">
                <a:latin typeface="Cambria" pitchFamily="18" charset="0"/>
              </a:rPr>
              <a:t>art</a:t>
            </a:r>
            <a:r>
              <a:rPr lang="pt-PT" sz="1600" dirty="0" smtClean="0">
                <a:latin typeface="Cambria" pitchFamily="18" charset="0"/>
              </a:rPr>
              <a:t>. 188, n.º 3)</a:t>
            </a:r>
          </a:p>
          <a:p>
            <a:pPr indent="177800">
              <a:buFont typeface="Arial" pitchFamily="34" charset="0"/>
              <a:buChar char="•"/>
            </a:pPr>
            <a:endParaRPr lang="pt-PT" sz="1600" dirty="0" smtClean="0">
              <a:latin typeface="Cambria" pitchFamily="18" charset="0"/>
            </a:endParaRPr>
          </a:p>
          <a:p>
            <a:pPr indent="177800">
              <a:buFont typeface="Arial" pitchFamily="34" charset="0"/>
              <a:buChar char="•"/>
            </a:pPr>
            <a:r>
              <a:rPr lang="pt-PT" sz="1600" dirty="0" smtClean="0">
                <a:latin typeface="Cambria" pitchFamily="18" charset="0"/>
              </a:rPr>
              <a:t>Eventual parecer do Ministério Público (</a:t>
            </a:r>
            <a:r>
              <a:rPr lang="pt-PT" sz="1600" dirty="0" err="1" smtClean="0">
                <a:latin typeface="Cambria" pitchFamily="18" charset="0"/>
              </a:rPr>
              <a:t>art</a:t>
            </a:r>
            <a:r>
              <a:rPr lang="pt-PT" sz="1600" dirty="0" smtClean="0">
                <a:latin typeface="Cambria" pitchFamily="18" charset="0"/>
              </a:rPr>
              <a:t>. 188, n.º 4)</a:t>
            </a:r>
          </a:p>
          <a:p>
            <a:pPr indent="177800">
              <a:buFont typeface="Arial" pitchFamily="34" charset="0"/>
              <a:buChar char="•"/>
            </a:pPr>
            <a:endParaRPr lang="pt-PT" sz="1600" dirty="0" smtClean="0">
              <a:latin typeface="Cambria" pitchFamily="18" charset="0"/>
            </a:endParaRPr>
          </a:p>
          <a:p>
            <a:pPr indent="177800">
              <a:buFont typeface="Arial" pitchFamily="34" charset="0"/>
              <a:buChar char="•"/>
            </a:pPr>
            <a:r>
              <a:rPr lang="pt-PT" sz="1600" dirty="0" smtClean="0">
                <a:latin typeface="Cambria" pitchFamily="18" charset="0"/>
              </a:rPr>
              <a:t>Despacho do juiz (</a:t>
            </a:r>
            <a:r>
              <a:rPr lang="pt-PT" sz="1600" dirty="0" err="1" smtClean="0">
                <a:latin typeface="Cambria" pitchFamily="18" charset="0"/>
              </a:rPr>
              <a:t>art</a:t>
            </a:r>
            <a:r>
              <a:rPr lang="pt-PT" sz="1600" dirty="0" smtClean="0">
                <a:latin typeface="Cambria" pitchFamily="18" charset="0"/>
              </a:rPr>
              <a:t>. 188, n.º</a:t>
            </a:r>
            <a:r>
              <a:rPr lang="pt-PT" sz="1600" baseline="30000" dirty="0" smtClean="0">
                <a:latin typeface="Cambria" pitchFamily="18" charset="0"/>
              </a:rPr>
              <a:t>s</a:t>
            </a:r>
            <a:r>
              <a:rPr lang="pt-PT" sz="1600" dirty="0" smtClean="0">
                <a:latin typeface="Cambria" pitchFamily="18" charset="0"/>
              </a:rPr>
              <a:t> 5 e 6)</a:t>
            </a:r>
          </a:p>
          <a:p>
            <a:pPr indent="177800">
              <a:buFont typeface="Arial" pitchFamily="34" charset="0"/>
              <a:buChar char="•"/>
            </a:pPr>
            <a:endParaRPr lang="pt-PT" sz="1600" dirty="0" smtClean="0">
              <a:latin typeface="Cambria" pitchFamily="18" charset="0"/>
            </a:endParaRPr>
          </a:p>
          <a:p>
            <a:pPr indent="177800">
              <a:buFont typeface="Arial" pitchFamily="34" charset="0"/>
              <a:buChar char="•"/>
            </a:pPr>
            <a:r>
              <a:rPr lang="pt-PT" sz="1600" dirty="0" smtClean="0">
                <a:latin typeface="Cambria" pitchFamily="18" charset="0"/>
              </a:rPr>
              <a:t>Citação das pessoas afetadas e notificação do devedor (</a:t>
            </a:r>
            <a:r>
              <a:rPr lang="pt-PT" sz="1600" dirty="0" err="1" smtClean="0">
                <a:latin typeface="Cambria" pitchFamily="18" charset="0"/>
              </a:rPr>
              <a:t>art</a:t>
            </a:r>
            <a:r>
              <a:rPr lang="pt-PT" sz="1600" dirty="0" smtClean="0">
                <a:latin typeface="Cambria" pitchFamily="18" charset="0"/>
              </a:rPr>
              <a:t>. 188, n.º 6)</a:t>
            </a:r>
          </a:p>
          <a:p>
            <a:pPr indent="177800">
              <a:buFont typeface="Arial" pitchFamily="34" charset="0"/>
              <a:buChar char="•"/>
            </a:pPr>
            <a:endParaRPr lang="pt-PT" sz="1600" dirty="0" smtClean="0">
              <a:latin typeface="Cambria" pitchFamily="18" charset="0"/>
            </a:endParaRPr>
          </a:p>
          <a:p>
            <a:pPr indent="177800">
              <a:buFont typeface="Arial" pitchFamily="34" charset="0"/>
              <a:buChar char="•"/>
            </a:pPr>
            <a:r>
              <a:rPr lang="pt-PT" sz="1600" dirty="0" smtClean="0">
                <a:latin typeface="Cambria" pitchFamily="18" charset="0"/>
              </a:rPr>
              <a:t>Oposições das pessoas afetadas (</a:t>
            </a:r>
            <a:r>
              <a:rPr lang="pt-PT" sz="1600" dirty="0" err="1" smtClean="0">
                <a:latin typeface="Cambria" pitchFamily="18" charset="0"/>
              </a:rPr>
              <a:t>art</a:t>
            </a:r>
            <a:r>
              <a:rPr lang="pt-PT" sz="1600" dirty="0" smtClean="0">
                <a:latin typeface="Cambria" pitchFamily="18" charset="0"/>
              </a:rPr>
              <a:t>. 188, n.</a:t>
            </a:r>
            <a:r>
              <a:rPr lang="pt-PT" sz="1600" baseline="30000" dirty="0" smtClean="0">
                <a:latin typeface="Cambria" pitchFamily="18" charset="0"/>
              </a:rPr>
              <a:t>ºs</a:t>
            </a:r>
            <a:r>
              <a:rPr lang="pt-PT" sz="1600" dirty="0" smtClean="0">
                <a:latin typeface="Cambria" pitchFamily="18" charset="0"/>
              </a:rPr>
              <a:t> 6 e 8, </a:t>
            </a:r>
            <a:r>
              <a:rPr lang="pt-PT" sz="1600" dirty="0" err="1" smtClean="0">
                <a:latin typeface="Cambria" pitchFamily="18" charset="0"/>
              </a:rPr>
              <a:t>art</a:t>
            </a:r>
            <a:r>
              <a:rPr lang="pt-PT" sz="1600" dirty="0" smtClean="0">
                <a:latin typeface="Cambria" pitchFamily="18" charset="0"/>
              </a:rPr>
              <a:t>. 134, n.º 1, e </a:t>
            </a:r>
            <a:r>
              <a:rPr lang="pt-PT" sz="1600" dirty="0" err="1" smtClean="0">
                <a:latin typeface="Cambria" pitchFamily="18" charset="0"/>
              </a:rPr>
              <a:t>art</a:t>
            </a:r>
            <a:r>
              <a:rPr lang="pt-PT" sz="1600" dirty="0" smtClean="0">
                <a:latin typeface="Cambria" pitchFamily="18" charset="0"/>
              </a:rPr>
              <a:t>. 25)</a:t>
            </a:r>
          </a:p>
          <a:p>
            <a:pPr indent="177800">
              <a:buFont typeface="Arial" pitchFamily="34" charset="0"/>
              <a:buChar char="•"/>
            </a:pPr>
            <a:endParaRPr lang="pt-PT" sz="1600" dirty="0" smtClean="0">
              <a:latin typeface="Cambria" pitchFamily="18" charset="0"/>
            </a:endParaRPr>
          </a:p>
          <a:p>
            <a:pPr indent="177800">
              <a:buFont typeface="Arial" pitchFamily="34" charset="0"/>
              <a:buChar char="•"/>
            </a:pPr>
            <a:r>
              <a:rPr lang="pt-PT" sz="1600" dirty="0" smtClean="0">
                <a:latin typeface="Cambria" pitchFamily="18" charset="0"/>
              </a:rPr>
              <a:t>Respostas às oposições (</a:t>
            </a:r>
            <a:r>
              <a:rPr lang="pt-PT" sz="1600" dirty="0" err="1" smtClean="0">
                <a:latin typeface="Cambria" pitchFamily="18" charset="0"/>
              </a:rPr>
              <a:t>art</a:t>
            </a:r>
            <a:r>
              <a:rPr lang="pt-PT" sz="1600" dirty="0" smtClean="0">
                <a:latin typeface="Cambria" pitchFamily="18" charset="0"/>
              </a:rPr>
              <a:t>. 188, n.º</a:t>
            </a:r>
            <a:r>
              <a:rPr lang="pt-PT" sz="1600" baseline="30000" dirty="0" smtClean="0">
                <a:latin typeface="Cambria" pitchFamily="18" charset="0"/>
              </a:rPr>
              <a:t>s</a:t>
            </a:r>
            <a:r>
              <a:rPr lang="pt-PT" sz="1600" dirty="0" smtClean="0">
                <a:latin typeface="Cambria" pitchFamily="18" charset="0"/>
              </a:rPr>
              <a:t> 7e 8, </a:t>
            </a:r>
            <a:r>
              <a:rPr lang="pt-PT" sz="1600" dirty="0" err="1" smtClean="0">
                <a:latin typeface="Cambria" pitchFamily="18" charset="0"/>
              </a:rPr>
              <a:t>art</a:t>
            </a:r>
            <a:r>
              <a:rPr lang="pt-PT" sz="1600" dirty="0" smtClean="0">
                <a:latin typeface="Cambria" pitchFamily="18" charset="0"/>
              </a:rPr>
              <a:t>. 134, n.º 1, e </a:t>
            </a:r>
            <a:r>
              <a:rPr lang="pt-PT" sz="1600" dirty="0" err="1" smtClean="0">
                <a:latin typeface="Cambria" pitchFamily="18" charset="0"/>
              </a:rPr>
              <a:t>art</a:t>
            </a:r>
            <a:r>
              <a:rPr lang="pt-PT" sz="1600" dirty="0" smtClean="0">
                <a:latin typeface="Cambria" pitchFamily="18" charset="0"/>
              </a:rPr>
              <a:t>. 25)</a:t>
            </a:r>
          </a:p>
          <a:p>
            <a:pPr indent="177800">
              <a:buFont typeface="Arial" pitchFamily="34" charset="0"/>
              <a:buChar char="•"/>
            </a:pPr>
            <a:endParaRPr lang="pt-PT" sz="1600" dirty="0" smtClean="0">
              <a:latin typeface="Cambria" pitchFamily="18" charset="0"/>
            </a:endParaRPr>
          </a:p>
          <a:p>
            <a:pPr indent="177800">
              <a:buFont typeface="Arial" pitchFamily="34" charset="0"/>
              <a:buChar char="•"/>
            </a:pPr>
            <a:r>
              <a:rPr lang="pt-PT" sz="1600" dirty="0" smtClean="0">
                <a:latin typeface="Cambria" pitchFamily="18" charset="0"/>
              </a:rPr>
              <a:t>Instrução (</a:t>
            </a:r>
            <a:r>
              <a:rPr lang="pt-PT" sz="1600" dirty="0" err="1" smtClean="0">
                <a:latin typeface="Cambria" pitchFamily="18" charset="0"/>
              </a:rPr>
              <a:t>art</a:t>
            </a:r>
            <a:r>
              <a:rPr lang="pt-PT" sz="1600" dirty="0" smtClean="0">
                <a:latin typeface="Cambria" pitchFamily="18" charset="0"/>
              </a:rPr>
              <a:t>. 137)</a:t>
            </a:r>
          </a:p>
          <a:p>
            <a:pPr indent="177800">
              <a:buFont typeface="Arial" pitchFamily="34" charset="0"/>
              <a:buChar char="•"/>
            </a:pPr>
            <a:endParaRPr lang="pt-PT" sz="1600" dirty="0" smtClean="0">
              <a:latin typeface="Cambria" pitchFamily="18" charset="0"/>
            </a:endParaRPr>
          </a:p>
          <a:p>
            <a:pPr indent="177800">
              <a:buFont typeface="Arial" pitchFamily="34" charset="0"/>
              <a:buChar char="•"/>
            </a:pPr>
            <a:r>
              <a:rPr lang="pt-PT" sz="1600" dirty="0" smtClean="0">
                <a:latin typeface="Cambria" pitchFamily="18" charset="0"/>
              </a:rPr>
              <a:t>Audiência de discussão e julgamento (</a:t>
            </a:r>
            <a:r>
              <a:rPr lang="pt-PT" sz="1600" dirty="0" err="1" smtClean="0">
                <a:latin typeface="Cambria" pitchFamily="18" charset="0"/>
              </a:rPr>
              <a:t>art</a:t>
            </a:r>
            <a:r>
              <a:rPr lang="pt-PT" sz="1600" dirty="0" smtClean="0">
                <a:latin typeface="Cambria" pitchFamily="18" charset="0"/>
              </a:rPr>
              <a:t>. 139)</a:t>
            </a:r>
          </a:p>
          <a:p>
            <a:pPr indent="177800">
              <a:buFont typeface="Arial" pitchFamily="34" charset="0"/>
              <a:buChar char="•"/>
            </a:pPr>
            <a:endParaRPr lang="pt-PT" sz="1600" dirty="0" smtClean="0">
              <a:latin typeface="Cambria" pitchFamily="18" charset="0"/>
            </a:endParaRPr>
          </a:p>
          <a:p>
            <a:pPr indent="177800">
              <a:buFont typeface="Arial" pitchFamily="34" charset="0"/>
              <a:buChar char="•"/>
            </a:pPr>
            <a:r>
              <a:rPr lang="pt-PT" sz="1600" dirty="0" smtClean="0">
                <a:latin typeface="Cambria" pitchFamily="18" charset="0"/>
              </a:rPr>
              <a:t>Sentença de qualificação (</a:t>
            </a:r>
            <a:r>
              <a:rPr lang="pt-PT" sz="1600" dirty="0" err="1" smtClean="0">
                <a:latin typeface="Cambria" pitchFamily="18" charset="0"/>
              </a:rPr>
              <a:t>art</a:t>
            </a:r>
            <a:r>
              <a:rPr lang="pt-PT" sz="1600" dirty="0" smtClean="0">
                <a:latin typeface="Cambria" pitchFamily="18" charset="0"/>
              </a:rPr>
              <a:t>. 189)</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vert="horz" lIns="91440" tIns="45720" rIns="91440" bIns="45720" rtlCol="0" anchor="ctr">
            <a:noAutofit/>
          </a:bodyPr>
          <a:lstStyle/>
          <a:p>
            <a:r>
              <a:rPr lang="pt-PT" sz="2000" b="1" dirty="0" smtClean="0">
                <a:latin typeface="Cambria" pitchFamily="18" charset="0"/>
              </a:rPr>
              <a:t>13. Uma dúvida e uma opinião</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23</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09600" y="1854875"/>
            <a:ext cx="7696200" cy="1754326"/>
          </a:xfrm>
          <a:prstGeom prst="rect">
            <a:avLst/>
          </a:prstGeom>
          <a:noFill/>
        </p:spPr>
        <p:txBody>
          <a:bodyPr wrap="square" rtlCol="0">
            <a:spAutoFit/>
          </a:bodyPr>
          <a:lstStyle/>
          <a:p>
            <a:pPr indent="177800">
              <a:buFont typeface="Arial" pitchFamily="34" charset="0"/>
              <a:buChar char="•"/>
            </a:pPr>
            <a:r>
              <a:rPr lang="pt-PT" dirty="0" smtClean="0">
                <a:latin typeface="Cambria" pitchFamily="18" charset="0"/>
              </a:rPr>
              <a:t>Dúvida: quando deve um administrador ser qualificado como «pessoa afetada»? Sempre que a insolvência seja qualificada como culposa? Mesmo que a culpa seja dos outros? </a:t>
            </a: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Opinião: A qualificação como «pessoa afetada» implica uma apreciação da conduta individual, mas a verdade é que a lei é (perigosamente) obscura</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vert="horz" lIns="91440" tIns="45720" rIns="91440" bIns="45720" rtlCol="0" anchor="ctr">
            <a:noAutofit/>
          </a:bodyPr>
          <a:lstStyle/>
          <a:p>
            <a:r>
              <a:rPr lang="pt-PT" sz="2000" b="1" u="sng" dirty="0" smtClean="0">
                <a:latin typeface="Cambria" pitchFamily="18" charset="0"/>
              </a:rPr>
              <a:t>14. Semelhanças</a:t>
            </a:r>
            <a:r>
              <a:rPr lang="pt-PT" sz="2000" b="1" dirty="0" smtClean="0">
                <a:latin typeface="Cambria" pitchFamily="18" charset="0"/>
              </a:rPr>
              <a:t> entre os pressupostos da responsabilidade dos administradores para com os credores consoante a mesma se dê fora do quadro da insolvência ou no quadro dela (1/2)</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24</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09600" y="1854875"/>
            <a:ext cx="7696200" cy="1384995"/>
          </a:xfrm>
          <a:prstGeom prst="rect">
            <a:avLst/>
          </a:prstGeom>
          <a:noFill/>
        </p:spPr>
        <p:txBody>
          <a:bodyPr wrap="square" rtlCol="0">
            <a:spAutoFit/>
          </a:bodyPr>
          <a:lstStyle/>
          <a:p>
            <a:pPr indent="177800">
              <a:buFont typeface="Arial" pitchFamily="34" charset="0"/>
              <a:buChar char="•"/>
            </a:pPr>
            <a:r>
              <a:rPr lang="pt-PT" dirty="0" smtClean="0">
                <a:latin typeface="Cambria" pitchFamily="18" charset="0"/>
              </a:rPr>
              <a:t>Em ambos os casos é necessária insuficiência do património da sociedade</a:t>
            </a:r>
            <a:r>
              <a:rPr lang="pt-PT" baseline="30000" dirty="0" smtClean="0">
                <a:latin typeface="Cambria" pitchFamily="18" charset="0"/>
              </a:rPr>
              <a:t>4</a:t>
            </a:r>
          </a:p>
          <a:p>
            <a:pPr indent="177800">
              <a:buFont typeface="Arial" pitchFamily="34" charset="0"/>
              <a:buChar char="•"/>
            </a:pPr>
            <a:endParaRPr lang="pt-PT" baseline="30000" dirty="0" smtClean="0">
              <a:latin typeface="Cambria" pitchFamily="18" charset="0"/>
            </a:endParaRPr>
          </a:p>
          <a:p>
            <a:pPr indent="177800">
              <a:buFont typeface="Arial" pitchFamily="34" charset="0"/>
              <a:buChar char="•"/>
            </a:pPr>
            <a:r>
              <a:rPr lang="pt-PT" dirty="0" smtClean="0">
                <a:latin typeface="Cambria" pitchFamily="18" charset="0"/>
              </a:rPr>
              <a:t>Em ambos os casos é necessário dano</a:t>
            </a: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Em ambos os casos é necessário alguma atuação ilícita</a:t>
            </a:r>
          </a:p>
        </p:txBody>
      </p:sp>
      <p:sp>
        <p:nvSpPr>
          <p:cNvPr id="10" name="TextBox 9"/>
          <p:cNvSpPr txBox="1"/>
          <p:nvPr/>
        </p:nvSpPr>
        <p:spPr>
          <a:xfrm>
            <a:off x="533400" y="6172200"/>
            <a:ext cx="5486400" cy="261610"/>
          </a:xfrm>
          <a:prstGeom prst="rect">
            <a:avLst/>
          </a:prstGeom>
          <a:noFill/>
        </p:spPr>
        <p:txBody>
          <a:bodyPr wrap="square" rtlCol="0">
            <a:spAutoFit/>
          </a:bodyPr>
          <a:lstStyle/>
          <a:p>
            <a:r>
              <a:rPr lang="pt-PT" sz="1050" baseline="30000" dirty="0" smtClean="0">
                <a:latin typeface="Cambria" pitchFamily="18" charset="0"/>
              </a:rPr>
              <a:t>4 </a:t>
            </a:r>
            <a:r>
              <a:rPr lang="pt-PT" sz="1050" dirty="0" smtClean="0">
                <a:latin typeface="Cambria" pitchFamily="18" charset="0"/>
              </a:rPr>
              <a:t>Ainda que com diferenças de pormenor</a:t>
            </a:r>
            <a:endParaRPr lang="pt-PT" sz="1600" dirty="0" smtClean="0">
              <a:latin typeface="Cambria" pitchFamily="18" charset="0"/>
            </a:endParaRPr>
          </a:p>
        </p:txBody>
      </p:sp>
      <p:cxnSp>
        <p:nvCxnSpPr>
          <p:cNvPr id="13" name="Straight Connector 12"/>
          <p:cNvCxnSpPr/>
          <p:nvPr/>
        </p:nvCxnSpPr>
        <p:spPr>
          <a:xfrm>
            <a:off x="457200" y="6172200"/>
            <a:ext cx="792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vert="horz" lIns="91440" tIns="45720" rIns="91440" bIns="45720" rtlCol="0" anchor="ctr">
            <a:noAutofit/>
          </a:bodyPr>
          <a:lstStyle/>
          <a:p>
            <a:r>
              <a:rPr lang="pt-PT" sz="2000" b="1" u="sng" dirty="0" smtClean="0">
                <a:latin typeface="Cambria" pitchFamily="18" charset="0"/>
              </a:rPr>
              <a:t>14. Diferenças </a:t>
            </a:r>
            <a:r>
              <a:rPr lang="pt-PT" sz="2000" b="1" dirty="0" smtClean="0">
                <a:latin typeface="Cambria" pitchFamily="18" charset="0"/>
              </a:rPr>
              <a:t>entre os pressupostos da responsabilidade dos     administradores para com os credores consoante a mesma se dê fora do quadro da insolvência ou no quadro dela (2/2)</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25</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09600" y="1854875"/>
            <a:ext cx="7696200" cy="4247317"/>
          </a:xfrm>
          <a:prstGeom prst="rect">
            <a:avLst/>
          </a:prstGeom>
          <a:noFill/>
        </p:spPr>
        <p:txBody>
          <a:bodyPr wrap="square" rtlCol="0">
            <a:spAutoFit/>
          </a:bodyPr>
          <a:lstStyle/>
          <a:p>
            <a:pPr indent="177800">
              <a:buFont typeface="Arial" pitchFamily="34" charset="0"/>
              <a:buChar char="•"/>
            </a:pPr>
            <a:r>
              <a:rPr lang="pt-PT" dirty="0" smtClean="0">
                <a:latin typeface="Cambria" pitchFamily="18" charset="0"/>
              </a:rPr>
              <a:t>Fora do quadro da insolvência há uma presunção geral de culpa, mas ilidível (</a:t>
            </a:r>
            <a:r>
              <a:rPr lang="pt-PT" dirty="0" err="1" smtClean="0">
                <a:latin typeface="Cambria" pitchFamily="18" charset="0"/>
              </a:rPr>
              <a:t>art</a:t>
            </a:r>
            <a:r>
              <a:rPr lang="pt-PT" dirty="0" smtClean="0">
                <a:latin typeface="Cambria" pitchFamily="18" charset="0"/>
              </a:rPr>
              <a:t>. 72, n.º</a:t>
            </a:r>
            <a:r>
              <a:rPr lang="pt-PT" baseline="30000" dirty="0" smtClean="0">
                <a:latin typeface="Cambria" pitchFamily="18" charset="0"/>
              </a:rPr>
              <a:t>s</a:t>
            </a:r>
            <a:r>
              <a:rPr lang="pt-PT" dirty="0" smtClean="0">
                <a:latin typeface="Cambria" pitchFamily="18" charset="0"/>
              </a:rPr>
              <a:t> 1 e 2, do CSC) </a:t>
            </a:r>
          </a:p>
          <a:p>
            <a:pPr indent="177800">
              <a:buFont typeface="Arial" pitchFamily="34" charset="0"/>
              <a:buChar char="•"/>
            </a:pPr>
            <a:r>
              <a:rPr lang="pt-PT" dirty="0" smtClean="0">
                <a:latin typeface="Cambria" pitchFamily="18" charset="0"/>
              </a:rPr>
              <a:t>No quadro da insolvência, há presunções especiais de culpa (dirigidas ao conjunto dos administradores), sendo umas inilidíveis e outras ilidíveis (</a:t>
            </a:r>
            <a:r>
              <a:rPr lang="pt-PT" dirty="0" err="1" smtClean="0">
                <a:latin typeface="Cambria" pitchFamily="18" charset="0"/>
              </a:rPr>
              <a:t>art</a:t>
            </a:r>
            <a:r>
              <a:rPr lang="pt-PT" dirty="0" smtClean="0">
                <a:latin typeface="Cambria" pitchFamily="18" charset="0"/>
              </a:rPr>
              <a:t>. 186, n.º</a:t>
            </a:r>
            <a:r>
              <a:rPr lang="pt-PT" baseline="30000" dirty="0" smtClean="0">
                <a:latin typeface="Cambria" pitchFamily="18" charset="0"/>
              </a:rPr>
              <a:t>s</a:t>
            </a:r>
            <a:r>
              <a:rPr lang="pt-PT" dirty="0" smtClean="0">
                <a:latin typeface="Cambria" pitchFamily="18" charset="0"/>
              </a:rPr>
              <a:t> 2 e 3, CIRE)</a:t>
            </a:r>
          </a:p>
          <a:p>
            <a:pPr indent="177800" algn="just">
              <a:buFont typeface="Arial" pitchFamily="34" charset="0"/>
              <a:buChar char="•"/>
            </a:pPr>
            <a:r>
              <a:rPr lang="pt-PT" dirty="0" smtClean="0">
                <a:latin typeface="Cambria" pitchFamily="18" charset="0"/>
              </a:rPr>
              <a:t>Algumas das presunções de culpa no quadro da insolvência, incluindo duas das inilidíveis, assentam em atos que podem não causar qualquer prejuízo (</a:t>
            </a:r>
            <a:r>
              <a:rPr lang="pt-PT" dirty="0" err="1" smtClean="0">
                <a:latin typeface="Cambria" pitchFamily="18" charset="0"/>
              </a:rPr>
              <a:t>art</a:t>
            </a:r>
            <a:r>
              <a:rPr lang="pt-PT" dirty="0" smtClean="0">
                <a:latin typeface="Cambria" pitchFamily="18" charset="0"/>
              </a:rPr>
              <a:t>. 186, n.º 2, alíneas h) e i), e n.º 3 CIRE) </a:t>
            </a:r>
          </a:p>
          <a:p>
            <a:pPr indent="177800" algn="just">
              <a:buFont typeface="Arial" pitchFamily="34" charset="0"/>
              <a:buChar char="•"/>
            </a:pPr>
            <a:r>
              <a:rPr lang="pt-PT" dirty="0" smtClean="0">
                <a:latin typeface="Cambria" pitchFamily="18" charset="0"/>
              </a:rPr>
              <a:t>No quadro da insolvência basta um nexo de casualidade potencial (</a:t>
            </a:r>
            <a:r>
              <a:rPr lang="pt-PT" dirty="0" err="1" smtClean="0">
                <a:latin typeface="Cambria" pitchFamily="18" charset="0"/>
              </a:rPr>
              <a:t>art</a:t>
            </a:r>
            <a:r>
              <a:rPr lang="pt-PT" dirty="0" smtClean="0">
                <a:latin typeface="Cambria" pitchFamily="18" charset="0"/>
              </a:rPr>
              <a:t>. 189, n.º 2, alínea e) (fora do quadro da insolvência, é necessário um nexo de causalidade real)</a:t>
            </a:r>
          </a:p>
          <a:p>
            <a:pPr indent="177800" algn="just">
              <a:buFont typeface="Arial" pitchFamily="34" charset="0"/>
              <a:buChar char="•"/>
            </a:pPr>
            <a:r>
              <a:rPr lang="pt-PT" dirty="0" smtClean="0">
                <a:latin typeface="Cambria" pitchFamily="18" charset="0"/>
              </a:rPr>
              <a:t>No quadro da insolvência, há restrição temporal dos atos relevantes (</a:t>
            </a:r>
            <a:r>
              <a:rPr lang="pt-PT" dirty="0" err="1" smtClean="0">
                <a:latin typeface="Cambria" pitchFamily="18" charset="0"/>
              </a:rPr>
              <a:t>art</a:t>
            </a:r>
            <a:r>
              <a:rPr lang="pt-PT" dirty="0" smtClean="0">
                <a:latin typeface="Cambria" pitchFamily="18" charset="0"/>
              </a:rPr>
              <a:t>. 186, n.º 1, CIRE)</a:t>
            </a:r>
          </a:p>
          <a:p>
            <a:pPr indent="177800">
              <a:buFont typeface="Arial" pitchFamily="34" charset="0"/>
              <a:buChar char="•"/>
            </a:pPr>
            <a:r>
              <a:rPr lang="pt-PT" dirty="0" smtClean="0">
                <a:latin typeface="Cambria" pitchFamily="18" charset="0"/>
              </a:rPr>
              <a:t>No quadro da insolvência, é exigida (só aparentemente) «culpa grave» (</a:t>
            </a:r>
            <a:r>
              <a:rPr lang="pt-PT" dirty="0" err="1" smtClean="0">
                <a:latin typeface="Cambria" pitchFamily="18" charset="0"/>
              </a:rPr>
              <a:t>art</a:t>
            </a:r>
            <a:r>
              <a:rPr lang="pt-PT" dirty="0" smtClean="0">
                <a:latin typeface="Cambria" pitchFamily="18" charset="0"/>
              </a:rPr>
              <a:t>. 186, n.º 1, CIRE)</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vert="horz" lIns="91440" tIns="45720" rIns="91440" bIns="45720" rtlCol="0" anchor="ctr">
            <a:noAutofit/>
          </a:bodyPr>
          <a:lstStyle/>
          <a:p>
            <a:r>
              <a:rPr lang="pt-PT" sz="2000" b="1" dirty="0" smtClean="0">
                <a:latin typeface="Cambria" pitchFamily="18" charset="0"/>
              </a:rPr>
              <a:t>15. A legitimidade ativa para responsabilizar os administradores para</a:t>
            </a:r>
            <a:br>
              <a:rPr lang="pt-PT" sz="2000" b="1" dirty="0" smtClean="0">
                <a:latin typeface="Cambria" pitchFamily="18" charset="0"/>
              </a:rPr>
            </a:br>
            <a:r>
              <a:rPr lang="pt-PT" sz="2000" b="1" dirty="0" smtClean="0">
                <a:latin typeface="Cambria" pitchFamily="18" charset="0"/>
              </a:rPr>
              <a:t>com a sociedade e «a generalidade dos credores» no quadro da insolvência (uma dúvida importante…) (1/2)</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26</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09600" y="1884164"/>
            <a:ext cx="7696200" cy="2369880"/>
          </a:xfrm>
          <a:prstGeom prst="rect">
            <a:avLst/>
          </a:prstGeom>
          <a:noFill/>
        </p:spPr>
        <p:txBody>
          <a:bodyPr wrap="square" rtlCol="0">
            <a:spAutoFit/>
          </a:bodyPr>
          <a:lstStyle/>
          <a:p>
            <a:r>
              <a:rPr lang="pt-PT" b="1" dirty="0" err="1" smtClean="0"/>
              <a:t>Art</a:t>
            </a:r>
            <a:r>
              <a:rPr lang="pt-PT" b="1" dirty="0" smtClean="0"/>
              <a:t>. 78 CSC</a:t>
            </a:r>
            <a:endParaRPr lang="pt-PT" dirty="0" smtClean="0"/>
          </a:p>
          <a:p>
            <a:r>
              <a:rPr lang="pt-PT" b="1" dirty="0" smtClean="0"/>
              <a:t>Responsabilidade para com os credores sociais</a:t>
            </a:r>
            <a:endParaRPr lang="pt-PT" dirty="0" smtClean="0"/>
          </a:p>
          <a:p>
            <a:r>
              <a:rPr lang="pt-PT" sz="1600" dirty="0" smtClean="0"/>
              <a:t>1. (…)</a:t>
            </a:r>
          </a:p>
          <a:p>
            <a:r>
              <a:rPr lang="pt-PT" sz="1600" dirty="0" smtClean="0"/>
              <a:t>2. (…)</a:t>
            </a:r>
          </a:p>
          <a:p>
            <a:r>
              <a:rPr lang="pt-PT" sz="1600" dirty="0" smtClean="0"/>
              <a:t>3. (…)</a:t>
            </a:r>
          </a:p>
          <a:p>
            <a:r>
              <a:rPr lang="pt-PT" sz="1600" dirty="0" smtClean="0"/>
              <a:t>4. No caso de falência da sociedade, os direitos dos credores podem ser exercidos, durante o processo de falência, pela administração da massa falida. </a:t>
            </a:r>
            <a:r>
              <a:rPr lang="pt-PT" sz="1600" i="1" dirty="0" smtClean="0"/>
              <a:t>[tacitamente revogado pelo </a:t>
            </a:r>
            <a:r>
              <a:rPr lang="pt-PT" sz="1600" i="1" dirty="0" err="1" smtClean="0"/>
              <a:t>art</a:t>
            </a:r>
            <a:r>
              <a:rPr lang="pt-PT" sz="1600" i="1" dirty="0" smtClean="0"/>
              <a:t>. 82, n.º 2, alínea b) do CIRE]</a:t>
            </a:r>
            <a:endParaRPr lang="pt-PT" sz="1600" dirty="0" smtClean="0"/>
          </a:p>
          <a:p>
            <a:r>
              <a:rPr lang="pt-PT" sz="1600" dirty="0" smtClean="0"/>
              <a:t>5. (…)</a:t>
            </a:r>
            <a:endParaRPr lang="pt-PT" sz="1600"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vert="horz" lIns="91440" tIns="45720" rIns="91440" bIns="45720" rtlCol="0" anchor="ctr">
            <a:noAutofit/>
          </a:bodyPr>
          <a:lstStyle/>
          <a:p>
            <a:r>
              <a:rPr lang="pt-PT" sz="2000" b="1" dirty="0" smtClean="0">
                <a:latin typeface="Cambria" pitchFamily="18" charset="0"/>
              </a:rPr>
              <a:t>15. A legitimidade ativa para responsabilizar os administradores para</a:t>
            </a:r>
            <a:br>
              <a:rPr lang="pt-PT" sz="2000" b="1" dirty="0" smtClean="0">
                <a:latin typeface="Cambria" pitchFamily="18" charset="0"/>
              </a:rPr>
            </a:br>
            <a:r>
              <a:rPr lang="pt-PT" sz="2000" b="1" dirty="0" smtClean="0">
                <a:latin typeface="Cambria" pitchFamily="18" charset="0"/>
              </a:rPr>
              <a:t>com a sociedade e «a generalidade dos credores» no quadro da insolvência (uma dúvida importante</a:t>
            </a:r>
            <a:r>
              <a:rPr lang="pt-PT" sz="2000" b="1" dirty="0">
                <a:latin typeface="Cambria" pitchFamily="18" charset="0"/>
              </a:rPr>
              <a:t>…) </a:t>
            </a:r>
            <a:r>
              <a:rPr lang="pt-PT" sz="2000" b="1" dirty="0" smtClean="0">
                <a:latin typeface="Cambria" pitchFamily="18" charset="0"/>
              </a:rPr>
              <a:t>(2/2)</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a:xfrm>
            <a:off x="6553200" y="6340475"/>
            <a:ext cx="2133600" cy="365125"/>
          </a:xfrm>
        </p:spPr>
        <p:txBody>
          <a:bodyPr/>
          <a:lstStyle/>
          <a:p>
            <a:fld id="{B6F15528-21DE-4FAA-801E-634DDDAF4B2B}" type="slidenum">
              <a:rPr lang="en-US" smtClean="0"/>
              <a:pPr/>
              <a:t>27</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09600" y="1600200"/>
            <a:ext cx="7696200" cy="3847207"/>
          </a:xfrm>
          <a:prstGeom prst="rect">
            <a:avLst/>
          </a:prstGeom>
          <a:noFill/>
        </p:spPr>
        <p:txBody>
          <a:bodyPr wrap="square" rtlCol="0">
            <a:spAutoFit/>
          </a:bodyPr>
          <a:lstStyle/>
          <a:p>
            <a:r>
              <a:rPr lang="pt-PT" b="1" dirty="0" err="1" smtClean="0"/>
              <a:t>Art</a:t>
            </a:r>
            <a:r>
              <a:rPr lang="pt-PT" b="1" dirty="0" smtClean="0"/>
              <a:t>. 82 CIRE </a:t>
            </a:r>
            <a:endParaRPr lang="pt-PT" dirty="0" smtClean="0"/>
          </a:p>
          <a:p>
            <a:r>
              <a:rPr lang="pt-PT" b="1" dirty="0" smtClean="0"/>
              <a:t>Efeitos sobre os administradores e outras pessoas </a:t>
            </a:r>
            <a:endParaRPr lang="pt-PT" dirty="0" smtClean="0"/>
          </a:p>
          <a:p>
            <a:r>
              <a:rPr lang="pt-PT" sz="1300" dirty="0" smtClean="0"/>
              <a:t>1 – (…); </a:t>
            </a:r>
          </a:p>
          <a:p>
            <a:r>
              <a:rPr lang="pt-PT" sz="1300" dirty="0" smtClean="0"/>
              <a:t>2 – (…)</a:t>
            </a:r>
          </a:p>
          <a:p>
            <a:r>
              <a:rPr lang="pt-PT" sz="1300" dirty="0" smtClean="0"/>
              <a:t>3 - Durante a pendência do processo de insolvência, o administrador da insolvência tem </a:t>
            </a:r>
            <a:r>
              <a:rPr lang="pt-PT" sz="1300" b="1" dirty="0" smtClean="0"/>
              <a:t>exclusiva legitimidade </a:t>
            </a:r>
            <a:r>
              <a:rPr lang="pt-PT" sz="1300" dirty="0" smtClean="0"/>
              <a:t>para propor e fazer seguir: </a:t>
            </a:r>
          </a:p>
          <a:p>
            <a:r>
              <a:rPr lang="pt-PT" sz="1300" dirty="0" smtClean="0"/>
              <a:t>a) </a:t>
            </a:r>
            <a:r>
              <a:rPr lang="pt-PT" sz="1300" i="1" dirty="0" smtClean="0"/>
              <a:t>As ações de responsabilidade que legalmente couberem, em favor do próprio devedor</a:t>
            </a:r>
            <a:r>
              <a:rPr lang="pt-PT" sz="1300" dirty="0" smtClean="0"/>
              <a:t>, contra os fundadores, administradores de direito e de facto, membros do órgão de fiscalização do devedor e sócios, associados ou membros, independentemente do acordo do devedor ou dos seus órgãos sociais, sócios, associados ou membros; </a:t>
            </a:r>
          </a:p>
          <a:p>
            <a:pPr algn="just"/>
            <a:r>
              <a:rPr lang="pt-PT" sz="1300" dirty="0" smtClean="0"/>
              <a:t>b) </a:t>
            </a:r>
            <a:r>
              <a:rPr lang="pt-PT" sz="1300" i="1" dirty="0" smtClean="0"/>
              <a:t>As ações destinadas à indemnização dos prejuízos causados à generalidade dos credores da insolvência pela diminuição do património integrante da massa insolvente</a:t>
            </a:r>
            <a:r>
              <a:rPr lang="pt-PT" sz="1300" dirty="0" smtClean="0"/>
              <a:t>, tanto anteriormente como posteriormente à declaração de insolvência; </a:t>
            </a:r>
          </a:p>
          <a:p>
            <a:r>
              <a:rPr lang="pt-PT" sz="1300" dirty="0" smtClean="0"/>
              <a:t>c) As ações contra os responsáveis legais pelas dívidas do insolvente. </a:t>
            </a:r>
          </a:p>
          <a:p>
            <a:r>
              <a:rPr lang="pt-PT" sz="1300" dirty="0" smtClean="0"/>
              <a:t>4- (…) </a:t>
            </a:r>
          </a:p>
          <a:p>
            <a:r>
              <a:rPr lang="pt-PT" sz="1300" dirty="0" smtClean="0"/>
              <a:t>5 - Toda a ação dirigida contra o administrador da insolvência com a finalidade prevista na alínea b) do n.º 3 apenas pode ser intentada por administrador que lhe suceda. </a:t>
            </a:r>
          </a:p>
          <a:p>
            <a:r>
              <a:rPr lang="pt-PT" sz="1300" dirty="0" smtClean="0"/>
              <a:t>6 - As ações referidas nos n.º</a:t>
            </a:r>
            <a:r>
              <a:rPr lang="pt-PT" sz="1300" baseline="30000" dirty="0" smtClean="0"/>
              <a:t>s</a:t>
            </a:r>
            <a:r>
              <a:rPr lang="pt-PT" sz="1300" dirty="0" smtClean="0"/>
              <a:t> 3 a 5 correm por apenso ao processo de insolvência.</a:t>
            </a:r>
            <a:endParaRPr lang="pt-PT" sz="1300" dirty="0"/>
          </a:p>
        </p:txBody>
      </p:sp>
      <p:sp>
        <p:nvSpPr>
          <p:cNvPr id="1025" name="Rectangle 1"/>
          <p:cNvSpPr>
            <a:spLocks noChangeArrowheads="1"/>
          </p:cNvSpPr>
          <p:nvPr/>
        </p:nvSpPr>
        <p:spPr bwMode="auto">
          <a:xfrm>
            <a:off x="304800" y="5509483"/>
            <a:ext cx="8458200" cy="6924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t-PT" sz="13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Dúvida: qual o campo de aplicação da alínea b) do n.º 3 no tocante a administradores? (i.e.: é viável responsabilizar os administradores para com os credores fora do âmbito do incidente de qualificação ou se a insolvência for qualificada como fortuita?) </a:t>
            </a:r>
            <a:endParaRPr kumimoji="0" lang="pt-PT" sz="13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381000" y="6338500"/>
            <a:ext cx="2888291"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pt-PT" sz="1200" b="0" i="0" u="sng" strike="noStrike" cap="none" normalizeH="0" baseline="0" dirty="0" smtClean="0">
                <a:ln>
                  <a:noFill/>
                </a:ln>
                <a:solidFill>
                  <a:schemeClr val="tx1"/>
                </a:solidFill>
                <a:effectLst/>
                <a:latin typeface="Cambria" pitchFamily="18" charset="0"/>
                <a:ea typeface="Calibri" pitchFamily="34" charset="0"/>
                <a:cs typeface="Times New Roman" pitchFamily="18" charset="0"/>
              </a:rPr>
              <a:t>N.B.: Estão de fora os casos do </a:t>
            </a:r>
            <a:r>
              <a:rPr kumimoji="0" lang="pt-PT" sz="1200" b="0" i="0" u="sng"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art</a:t>
            </a:r>
            <a:r>
              <a:rPr kumimoji="0" lang="pt-PT" sz="1200" b="0" i="0" u="sng" strike="noStrike" cap="none" normalizeH="0" baseline="0" dirty="0" smtClean="0">
                <a:ln>
                  <a:noFill/>
                </a:ln>
                <a:solidFill>
                  <a:schemeClr val="tx1"/>
                </a:solidFill>
                <a:effectLst/>
                <a:latin typeface="Cambria" pitchFamily="18" charset="0"/>
                <a:ea typeface="Calibri" pitchFamily="34" charset="0"/>
                <a:cs typeface="Times New Roman" pitchFamily="18" charset="0"/>
              </a:rPr>
              <a:t>. 79 CSC</a:t>
            </a:r>
            <a:endParaRPr kumimoji="0" lang="pt-PT" sz="1800" b="0" i="0" u="sng"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vert="horz" lIns="91440" tIns="45720" rIns="91440" bIns="45720" rtlCol="0" anchor="ctr">
            <a:noAutofit/>
          </a:bodyPr>
          <a:lstStyle/>
          <a:p>
            <a:r>
              <a:rPr lang="pt-PT" sz="2000" b="1" dirty="0" smtClean="0">
                <a:latin typeface="Cambria" pitchFamily="18" charset="0"/>
              </a:rPr>
              <a:t>16. Algumas conclusões</a:t>
            </a: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a:xfrm>
            <a:off x="6553200" y="6340475"/>
            <a:ext cx="2133600" cy="365125"/>
          </a:xfrm>
        </p:spPr>
        <p:txBody>
          <a:bodyPr/>
          <a:lstStyle/>
          <a:p>
            <a:fld id="{B6F15528-21DE-4FAA-801E-634DDDAF4B2B}" type="slidenum">
              <a:rPr lang="en-US" smtClean="0"/>
              <a:pPr/>
              <a:t>28</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3" name="TextBox 12"/>
          <p:cNvSpPr txBox="1"/>
          <p:nvPr/>
        </p:nvSpPr>
        <p:spPr>
          <a:xfrm>
            <a:off x="609600" y="1854875"/>
            <a:ext cx="7696200" cy="3693319"/>
          </a:xfrm>
          <a:prstGeom prst="rect">
            <a:avLst/>
          </a:prstGeom>
          <a:noFill/>
        </p:spPr>
        <p:txBody>
          <a:bodyPr wrap="square" rtlCol="0">
            <a:spAutoFit/>
          </a:bodyPr>
          <a:lstStyle/>
          <a:p>
            <a:pPr indent="177800" algn="just">
              <a:buFont typeface="Arial" pitchFamily="34" charset="0"/>
              <a:buChar char="•"/>
            </a:pPr>
            <a:r>
              <a:rPr lang="pt-PT" dirty="0" smtClean="0">
                <a:latin typeface="Cambria" pitchFamily="18" charset="0"/>
              </a:rPr>
              <a:t>A responsabilidade para com a sociedade implica sempre que o autor da ação demonstre o dano por ela sofrido, o nexo causal entre a conduta dos administradores e o dano, bem como a culpa dos administradores </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Em geral, a lei parece impor aos administradores uma obrigação de manter o património social suficiente para a satisfação dos direitos dos credores, presumindo culpa, mas permite o afastamento da presunção</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No quadro da insolvência, a responsabilidade dos administradores para com os credores resulta da qualificação como «pessoa afetada» no âmbito da qualificação da insolvência como culposa – qualificações essas que a lei regula deficientemente, o que pode originar uma certa objetivação da responsabilidade</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r>
              <a:rPr lang="pt-PT" sz="2300" b="1" dirty="0" smtClean="0">
                <a:latin typeface="Cambria" pitchFamily="18" charset="0"/>
              </a:rPr>
              <a:t>Índice</a:t>
            </a:r>
            <a:endParaRPr lang="pt-PT" sz="2300" dirty="0">
              <a:latin typeface="Cambria" pitchFamily="18" charset="0"/>
            </a:endParaRP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a:xfrm>
            <a:off x="6553200" y="6356350"/>
            <a:ext cx="2133600" cy="365125"/>
          </a:xfrm>
        </p:spPr>
        <p:txBody>
          <a:bodyPr/>
          <a:lstStyle/>
          <a:p>
            <a:fld id="{B6F15528-21DE-4FAA-801E-634DDDAF4B2B}" type="slidenum">
              <a:rPr lang="en-US" smtClean="0"/>
              <a:pPr/>
              <a:t>3</a:t>
            </a:fld>
            <a:endParaRPr lang="en-US" dirty="0"/>
          </a:p>
        </p:txBody>
      </p:sp>
      <p:sp>
        <p:nvSpPr>
          <p:cNvPr id="7" name="Oval 6"/>
          <p:cNvSpPr/>
          <p:nvPr/>
        </p:nvSpPr>
        <p:spPr>
          <a:xfrm>
            <a:off x="75366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09600" y="1627287"/>
            <a:ext cx="7696200" cy="4593565"/>
          </a:xfrm>
          <a:prstGeom prst="rect">
            <a:avLst/>
          </a:prstGeom>
          <a:noFill/>
        </p:spPr>
        <p:txBody>
          <a:bodyPr wrap="square" rtlCol="0">
            <a:spAutoFit/>
          </a:bodyPr>
          <a:lstStyle/>
          <a:p>
            <a:pPr marL="342900" indent="-342900" algn="just">
              <a:lnSpc>
                <a:spcPct val="125000"/>
              </a:lnSpc>
              <a:buAutoNum type="arabicPeriod" startAt="9"/>
            </a:pPr>
            <a:r>
              <a:rPr lang="pt-PT" dirty="0" smtClean="0">
                <a:latin typeface="Cambria" pitchFamily="18" charset="0"/>
              </a:rPr>
              <a:t>Critérios </a:t>
            </a:r>
            <a:r>
              <a:rPr lang="pt-PT" dirty="0">
                <a:latin typeface="Cambria" pitchFamily="18" charset="0"/>
              </a:rPr>
              <a:t>para a qualificação da insolvência como culposa</a:t>
            </a:r>
            <a:br>
              <a:rPr lang="pt-PT" dirty="0">
                <a:latin typeface="Cambria" pitchFamily="18" charset="0"/>
              </a:rPr>
            </a:br>
            <a:r>
              <a:rPr lang="pt-PT" dirty="0">
                <a:latin typeface="Cambria" pitchFamily="18" charset="0"/>
              </a:rPr>
              <a:t>(</a:t>
            </a:r>
            <a:r>
              <a:rPr lang="pt-PT" dirty="0" err="1">
                <a:latin typeface="Cambria" pitchFamily="18" charset="0"/>
              </a:rPr>
              <a:t>art</a:t>
            </a:r>
            <a:r>
              <a:rPr lang="pt-PT" dirty="0">
                <a:latin typeface="Cambria" pitchFamily="18" charset="0"/>
              </a:rPr>
              <a:t>. 186, n.º</a:t>
            </a:r>
            <a:r>
              <a:rPr lang="pt-PT" baseline="30000" dirty="0">
                <a:latin typeface="Cambria" pitchFamily="18" charset="0"/>
              </a:rPr>
              <a:t>s</a:t>
            </a:r>
            <a:r>
              <a:rPr lang="pt-PT" dirty="0">
                <a:latin typeface="Cambria" pitchFamily="18" charset="0"/>
              </a:rPr>
              <a:t> 1 a 3, CIRE</a:t>
            </a:r>
            <a:r>
              <a:rPr lang="pt-PT" dirty="0" smtClean="0">
                <a:latin typeface="Cambria" pitchFamily="18" charset="0"/>
              </a:rPr>
              <a:t>)</a:t>
            </a:r>
          </a:p>
          <a:p>
            <a:pPr marL="342900" indent="-342900" algn="just">
              <a:lnSpc>
                <a:spcPct val="125000"/>
              </a:lnSpc>
              <a:buFontTx/>
              <a:buAutoNum type="arabicPeriod" startAt="9"/>
            </a:pPr>
            <a:r>
              <a:rPr lang="pt-PT" dirty="0">
                <a:latin typeface="Cambria" pitchFamily="18" charset="0"/>
              </a:rPr>
              <a:t>Alguns problemas levantados pelo </a:t>
            </a:r>
            <a:r>
              <a:rPr lang="pt-PT" dirty="0" err="1">
                <a:latin typeface="Cambria" pitchFamily="18" charset="0"/>
              </a:rPr>
              <a:t>art</a:t>
            </a:r>
            <a:r>
              <a:rPr lang="pt-PT" dirty="0">
                <a:latin typeface="Cambria" pitchFamily="18" charset="0"/>
              </a:rPr>
              <a:t>. 186, n.º</a:t>
            </a:r>
            <a:r>
              <a:rPr lang="pt-PT" baseline="30000" dirty="0">
                <a:latin typeface="Cambria" pitchFamily="18" charset="0"/>
              </a:rPr>
              <a:t>s</a:t>
            </a:r>
            <a:r>
              <a:rPr lang="pt-PT" dirty="0">
                <a:latin typeface="Cambria" pitchFamily="18" charset="0"/>
              </a:rPr>
              <a:t> 1 e 3, do CIRE</a:t>
            </a:r>
          </a:p>
          <a:p>
            <a:pPr marL="342900" indent="-342900" algn="just">
              <a:lnSpc>
                <a:spcPct val="125000"/>
              </a:lnSpc>
              <a:buFontTx/>
              <a:buAutoNum type="arabicPeriod" startAt="9"/>
            </a:pPr>
            <a:r>
              <a:rPr lang="pt-PT" dirty="0">
                <a:latin typeface="Cambria" pitchFamily="18" charset="0"/>
              </a:rPr>
              <a:t>Relevância da qualificação da insolvência como </a:t>
            </a:r>
            <a:r>
              <a:rPr lang="pt-PT" dirty="0" smtClean="0">
                <a:latin typeface="Cambria" pitchFamily="18" charset="0"/>
              </a:rPr>
              <a:t>culposa</a:t>
            </a:r>
          </a:p>
          <a:p>
            <a:pPr marL="342900" indent="-342900" algn="just">
              <a:lnSpc>
                <a:spcPct val="125000"/>
              </a:lnSpc>
              <a:buFontTx/>
              <a:buAutoNum type="arabicPeriod" startAt="9"/>
            </a:pPr>
            <a:r>
              <a:rPr lang="pt-PT" dirty="0" smtClean="0">
                <a:latin typeface="Cambria" pitchFamily="18" charset="0"/>
              </a:rPr>
              <a:t>Tramitação </a:t>
            </a:r>
            <a:r>
              <a:rPr lang="pt-PT" dirty="0">
                <a:latin typeface="Cambria" pitchFamily="18" charset="0"/>
              </a:rPr>
              <a:t>do incidente (pleno) da qualificação da </a:t>
            </a:r>
            <a:r>
              <a:rPr lang="pt-PT" dirty="0" smtClean="0">
                <a:latin typeface="Cambria" pitchFamily="18" charset="0"/>
              </a:rPr>
              <a:t>insolvência</a:t>
            </a:r>
          </a:p>
          <a:p>
            <a:pPr marL="342900" indent="-342900" algn="just">
              <a:lnSpc>
                <a:spcPct val="125000"/>
              </a:lnSpc>
              <a:buFontTx/>
              <a:buAutoNum type="arabicPeriod" startAt="9"/>
            </a:pPr>
            <a:r>
              <a:rPr lang="pt-PT" dirty="0" smtClean="0">
                <a:latin typeface="Cambria" pitchFamily="18" charset="0"/>
              </a:rPr>
              <a:t>Uma </a:t>
            </a:r>
            <a:r>
              <a:rPr lang="pt-PT" dirty="0">
                <a:latin typeface="Cambria" pitchFamily="18" charset="0"/>
              </a:rPr>
              <a:t>dúvida e uma </a:t>
            </a:r>
            <a:r>
              <a:rPr lang="pt-PT" dirty="0" smtClean="0">
                <a:latin typeface="Cambria" pitchFamily="18" charset="0"/>
              </a:rPr>
              <a:t>opinião</a:t>
            </a:r>
          </a:p>
          <a:p>
            <a:pPr marL="342900" indent="-342900" algn="just">
              <a:lnSpc>
                <a:spcPct val="125000"/>
              </a:lnSpc>
              <a:buFontTx/>
              <a:buAutoNum type="arabicPeriod" startAt="9"/>
            </a:pPr>
            <a:r>
              <a:rPr lang="pt-PT" dirty="0" smtClean="0">
                <a:latin typeface="Cambria" pitchFamily="18" charset="0"/>
              </a:rPr>
              <a:t>Semelhanças </a:t>
            </a:r>
            <a:r>
              <a:rPr lang="pt-PT" dirty="0">
                <a:latin typeface="Cambria" pitchFamily="18" charset="0"/>
              </a:rPr>
              <a:t>entre os pressupostos da responsabilidade dos administradores para com os credores consoante a mesma se dê fora do quadro da insolvência ou no quadro </a:t>
            </a:r>
            <a:r>
              <a:rPr lang="pt-PT" dirty="0" smtClean="0">
                <a:latin typeface="Cambria" pitchFamily="18" charset="0"/>
              </a:rPr>
              <a:t>dela</a:t>
            </a:r>
          </a:p>
          <a:p>
            <a:pPr marL="342900" indent="-342900" algn="just">
              <a:lnSpc>
                <a:spcPct val="125000"/>
              </a:lnSpc>
              <a:buFontTx/>
              <a:buAutoNum type="arabicPeriod" startAt="9"/>
            </a:pPr>
            <a:r>
              <a:rPr lang="pt-PT" dirty="0" smtClean="0">
                <a:latin typeface="Cambria" pitchFamily="18" charset="0"/>
              </a:rPr>
              <a:t>A </a:t>
            </a:r>
            <a:r>
              <a:rPr lang="pt-PT" dirty="0">
                <a:latin typeface="Cambria" pitchFamily="18" charset="0"/>
              </a:rPr>
              <a:t>legitimidade </a:t>
            </a:r>
            <a:r>
              <a:rPr lang="pt-PT" dirty="0" err="1">
                <a:latin typeface="Cambria" pitchFamily="18" charset="0"/>
              </a:rPr>
              <a:t>ativa</a:t>
            </a:r>
            <a:r>
              <a:rPr lang="pt-PT" dirty="0">
                <a:latin typeface="Cambria" pitchFamily="18" charset="0"/>
              </a:rPr>
              <a:t> para responsabilizar os administradores para</a:t>
            </a:r>
            <a:br>
              <a:rPr lang="pt-PT" dirty="0">
                <a:latin typeface="Cambria" pitchFamily="18" charset="0"/>
              </a:rPr>
            </a:br>
            <a:r>
              <a:rPr lang="pt-PT" dirty="0">
                <a:latin typeface="Cambria" pitchFamily="18" charset="0"/>
              </a:rPr>
              <a:t>com a sociedade e «a generalidade dos credores» no quadro da insolvência (uma dúvida importante</a:t>
            </a:r>
            <a:r>
              <a:rPr lang="pt-PT" dirty="0" smtClean="0">
                <a:latin typeface="Cambria" pitchFamily="18" charset="0"/>
              </a:rPr>
              <a:t>…)</a:t>
            </a:r>
          </a:p>
          <a:p>
            <a:pPr marL="342900" indent="-342900" algn="just">
              <a:lnSpc>
                <a:spcPct val="125000"/>
              </a:lnSpc>
              <a:buFontTx/>
              <a:buAutoNum type="arabicPeriod" startAt="9"/>
            </a:pPr>
            <a:r>
              <a:rPr lang="pt-PT" dirty="0" smtClean="0">
                <a:latin typeface="Cambria" pitchFamily="18" charset="0"/>
              </a:rPr>
              <a:t>Algumas </a:t>
            </a:r>
            <a:r>
              <a:rPr lang="pt-PT" dirty="0">
                <a:latin typeface="Cambria" pitchFamily="18" charset="0"/>
              </a:rPr>
              <a:t>conclusões</a:t>
            </a:r>
          </a:p>
        </p:txBody>
      </p:sp>
    </p:spTree>
    <p:extLst>
      <p:ext uri="{BB962C8B-B14F-4D97-AF65-F5344CB8AC3E}">
        <p14:creationId xmlns:p14="http://schemas.microsoft.com/office/powerpoint/2010/main" val="18720083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r>
              <a:rPr lang="pt-PT" sz="2300" b="1" dirty="0" smtClean="0">
                <a:latin typeface="Cambria" pitchFamily="18" charset="0"/>
              </a:rPr>
              <a:t>1. Notas de enquadramento</a:t>
            </a:r>
            <a:endParaRPr lang="pt-PT" sz="2300" dirty="0">
              <a:latin typeface="Cambria" pitchFamily="18" charset="0"/>
            </a:endParaRP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a:xfrm>
            <a:off x="6553200" y="6356350"/>
            <a:ext cx="2133600" cy="365125"/>
          </a:xfrm>
        </p:spPr>
        <p:txBody>
          <a:bodyPr/>
          <a:lstStyle/>
          <a:p>
            <a:fld id="{B6F15528-21DE-4FAA-801E-634DDDAF4B2B}" type="slidenum">
              <a:rPr lang="en-US" smtClean="0"/>
              <a:pPr/>
              <a:t>4</a:t>
            </a:fld>
            <a:endParaRPr lang="en-US" dirty="0"/>
          </a:p>
        </p:txBody>
      </p:sp>
      <p:sp>
        <p:nvSpPr>
          <p:cNvPr id="7" name="Oval 6"/>
          <p:cNvSpPr/>
          <p:nvPr/>
        </p:nvSpPr>
        <p:spPr>
          <a:xfrm>
            <a:off x="75366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09600" y="1627287"/>
            <a:ext cx="7696200" cy="5078313"/>
          </a:xfrm>
          <a:prstGeom prst="rect">
            <a:avLst/>
          </a:prstGeom>
          <a:noFill/>
        </p:spPr>
        <p:txBody>
          <a:bodyPr wrap="square" rtlCol="0">
            <a:spAutoFit/>
          </a:bodyPr>
          <a:lstStyle/>
          <a:p>
            <a:pPr indent="177800" algn="just">
              <a:buFont typeface="Arial" pitchFamily="34" charset="0"/>
              <a:buChar char="•"/>
            </a:pPr>
            <a:r>
              <a:rPr lang="pt-PT" dirty="0" smtClean="0">
                <a:latin typeface="Cambria" pitchFamily="18" charset="0"/>
              </a:rPr>
              <a:t>Dois lugares legislativos para o mesmo problema</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Localização das regras do CSC no seu sistema (Título I - Parte Geral, Capítulo VII - Responsabilidade Civil pela Constituição, Administração e Fiscalização da Sociedade)</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Localização das regras do CIRE no seu sistema (Título VIII – Incidentes de Qualificação da Insolvência)</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Origem das regras do CSC (</a:t>
            </a:r>
            <a:r>
              <a:rPr lang="pt-PT" dirty="0" err="1" smtClean="0">
                <a:latin typeface="Cambria" pitchFamily="18" charset="0"/>
              </a:rPr>
              <a:t>Dec.-Lei</a:t>
            </a:r>
            <a:r>
              <a:rPr lang="pt-PT" dirty="0" smtClean="0">
                <a:latin typeface="Cambria" pitchFamily="18" charset="0"/>
              </a:rPr>
              <a:t> 49.381, de 15.11.1969 – consoante, de resto, consta do n.º 10 do preâmbulo do </a:t>
            </a:r>
            <a:r>
              <a:rPr lang="pt-PT" dirty="0" err="1" smtClean="0">
                <a:latin typeface="Cambria" pitchFamily="18" charset="0"/>
              </a:rPr>
              <a:t>Dec.-Lei</a:t>
            </a:r>
            <a:r>
              <a:rPr lang="pt-PT" dirty="0" smtClean="0">
                <a:latin typeface="Cambria" pitchFamily="18" charset="0"/>
              </a:rPr>
              <a:t> 262/86, de 2.9; antes de 1969, </a:t>
            </a:r>
            <a:r>
              <a:rPr lang="pt-PT" dirty="0" err="1" smtClean="0">
                <a:latin typeface="Cambria" pitchFamily="18" charset="0"/>
              </a:rPr>
              <a:t>art</a:t>
            </a:r>
            <a:r>
              <a:rPr lang="pt-PT" dirty="0" smtClean="0">
                <a:latin typeface="Cambria" pitchFamily="18" charset="0"/>
              </a:rPr>
              <a:t>. 173 </a:t>
            </a:r>
            <a:r>
              <a:rPr lang="pt-PT" dirty="0" err="1" smtClean="0">
                <a:latin typeface="Cambria" pitchFamily="18" charset="0"/>
              </a:rPr>
              <a:t>CCom</a:t>
            </a:r>
            <a:r>
              <a:rPr lang="pt-PT" dirty="0" smtClean="0">
                <a:latin typeface="Cambria" pitchFamily="18" charset="0"/>
              </a:rPr>
              <a:t>, que, assinale-se, já previa a responsabilidade para com terceiros)</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Origem das regras do CIRE (alterações ao CPEREF do </a:t>
            </a:r>
            <a:r>
              <a:rPr lang="pt-PT" dirty="0" err="1" smtClean="0">
                <a:latin typeface="Cambria" pitchFamily="18" charset="0"/>
              </a:rPr>
              <a:t>Dec.-Lei</a:t>
            </a:r>
            <a:r>
              <a:rPr lang="pt-PT" dirty="0" smtClean="0">
                <a:latin typeface="Cambria" pitchFamily="18" charset="0"/>
              </a:rPr>
              <a:t> 315/98, de 20.10, e </a:t>
            </a:r>
            <a:r>
              <a:rPr lang="pt-PT" i="1" dirty="0" err="1" smtClean="0">
                <a:latin typeface="Cambria" pitchFamily="18" charset="0"/>
              </a:rPr>
              <a:t>Ley</a:t>
            </a:r>
            <a:r>
              <a:rPr lang="pt-PT" i="1" dirty="0" smtClean="0">
                <a:latin typeface="Cambria" pitchFamily="18" charset="0"/>
              </a:rPr>
              <a:t> </a:t>
            </a:r>
            <a:r>
              <a:rPr lang="pt-PT" i="1" dirty="0" err="1" smtClean="0">
                <a:latin typeface="Cambria" pitchFamily="18" charset="0"/>
              </a:rPr>
              <a:t>Concursal</a:t>
            </a:r>
            <a:r>
              <a:rPr lang="pt-PT" dirty="0" smtClean="0">
                <a:latin typeface="Cambria" pitchFamily="18" charset="0"/>
              </a:rPr>
              <a:t> de 2003 – consoante, de resto, consta do n.º 40 do preâmbulo do </a:t>
            </a:r>
            <a:r>
              <a:rPr lang="pt-PT" dirty="0" err="1" smtClean="0">
                <a:latin typeface="Cambria" pitchFamily="18" charset="0"/>
              </a:rPr>
              <a:t>Dec.-Lei</a:t>
            </a:r>
            <a:r>
              <a:rPr lang="pt-PT" dirty="0" smtClean="0">
                <a:latin typeface="Cambria" pitchFamily="18" charset="0"/>
              </a:rPr>
              <a:t> 50/2004, de 18.3; antes 1998, leis </a:t>
            </a:r>
            <a:r>
              <a:rPr lang="pt-PT" dirty="0" err="1" smtClean="0">
                <a:latin typeface="Cambria" pitchFamily="18" charset="0"/>
              </a:rPr>
              <a:t>falenciais</a:t>
            </a:r>
            <a:r>
              <a:rPr lang="pt-PT" dirty="0" smtClean="0">
                <a:latin typeface="Cambria" pitchFamily="18" charset="0"/>
              </a:rPr>
              <a:t> não tratavam do assunto e classificação da falência era matéria penal)</a:t>
            </a:r>
            <a:endParaRPr lang="pt-PT" dirty="0">
              <a:latin typeface="Cambria" pitchFamily="18" charset="0"/>
            </a:endParaRPr>
          </a:p>
        </p:txBody>
      </p:sp>
    </p:spTree>
    <p:extLst>
      <p:ext uri="{BB962C8B-B14F-4D97-AF65-F5344CB8AC3E}">
        <p14:creationId xmlns:p14="http://schemas.microsoft.com/office/powerpoint/2010/main" val="28727637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r>
              <a:rPr lang="pt-PT" sz="2300" b="1" dirty="0" smtClean="0">
                <a:latin typeface="Cambria" pitchFamily="18" charset="0"/>
              </a:rPr>
              <a:t>2. As três situações-tipo de responsabilidade dos administradores (em função dos lesados e dos tipos de danos)</a:t>
            </a:r>
            <a:endParaRPr lang="pt-PT" sz="2300" dirty="0">
              <a:latin typeface="Cambria" pitchFamily="18" charset="0"/>
            </a:endParaRP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5</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09600" y="1854875"/>
            <a:ext cx="7696200" cy="2031325"/>
          </a:xfrm>
          <a:prstGeom prst="rect">
            <a:avLst/>
          </a:prstGeom>
          <a:noFill/>
        </p:spPr>
        <p:txBody>
          <a:bodyPr wrap="square" rtlCol="0">
            <a:spAutoFit/>
          </a:bodyPr>
          <a:lstStyle/>
          <a:p>
            <a:pPr indent="177800" algn="just">
              <a:buFont typeface="Arial" pitchFamily="34" charset="0"/>
              <a:buChar char="•"/>
            </a:pPr>
            <a:r>
              <a:rPr lang="pt-PT" dirty="0" smtClean="0">
                <a:latin typeface="Cambria" pitchFamily="18" charset="0"/>
              </a:rPr>
              <a:t>Responsabilidade para com os sócios e terceiros por «danos diretamente causados» (</a:t>
            </a:r>
            <a:r>
              <a:rPr lang="pt-PT" dirty="0" err="1" smtClean="0">
                <a:latin typeface="Cambria" pitchFamily="18" charset="0"/>
              </a:rPr>
              <a:t>art</a:t>
            </a:r>
            <a:r>
              <a:rPr lang="pt-PT" dirty="0" smtClean="0">
                <a:latin typeface="Cambria" pitchFamily="18" charset="0"/>
              </a:rPr>
              <a:t>. 79)</a:t>
            </a:r>
          </a:p>
          <a:p>
            <a:pPr indent="177800" algn="just">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Responsabilidade para com a sociedade (</a:t>
            </a:r>
            <a:r>
              <a:rPr lang="pt-PT" dirty="0" err="1" smtClean="0">
                <a:latin typeface="Cambria" pitchFamily="18" charset="0"/>
              </a:rPr>
              <a:t>art</a:t>
            </a:r>
            <a:r>
              <a:rPr lang="pt-PT" dirty="0" smtClean="0">
                <a:latin typeface="Cambria" pitchFamily="18" charset="0"/>
              </a:rPr>
              <a:t>. 72 CSC)</a:t>
            </a:r>
          </a:p>
          <a:p>
            <a:pPr indent="177800" algn="just">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Responsabilidade para com os credores (</a:t>
            </a:r>
            <a:r>
              <a:rPr lang="pt-PT" dirty="0" err="1" smtClean="0">
                <a:latin typeface="Cambria" pitchFamily="18" charset="0"/>
              </a:rPr>
              <a:t>art</a:t>
            </a:r>
            <a:r>
              <a:rPr lang="pt-PT" dirty="0" smtClean="0">
                <a:latin typeface="Cambria" pitchFamily="18" charset="0"/>
              </a:rPr>
              <a:t>. 78 CSC)</a:t>
            </a:r>
          </a:p>
          <a:p>
            <a:pPr indent="177800">
              <a:buFont typeface="Arial" pitchFamily="34" charset="0"/>
              <a:buChar char="•"/>
            </a:pPr>
            <a:endParaRPr lang="pt-PT" dirty="0" smtClean="0">
              <a:latin typeface="Cambria"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pt-PT" sz="2000" b="1" dirty="0" smtClean="0">
                <a:latin typeface="Cambria" pitchFamily="18" charset="0"/>
              </a:rPr>
              <a:t>3. Pressupostos da responsabilidade dos administradores (1/3)</a:t>
            </a:r>
            <a:endParaRPr lang="pt-PT" sz="2000" dirty="0">
              <a:latin typeface="Cambria" pitchFamily="18" charset="0"/>
            </a:endParaRP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6</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85800" y="2362200"/>
            <a:ext cx="8001000" cy="923330"/>
          </a:xfrm>
          <a:prstGeom prst="rect">
            <a:avLst/>
          </a:prstGeom>
          <a:noFill/>
        </p:spPr>
        <p:txBody>
          <a:bodyPr wrap="square" rtlCol="0">
            <a:spAutoFit/>
          </a:bodyPr>
          <a:lstStyle/>
          <a:p>
            <a:pPr indent="177800">
              <a:buFont typeface="Arial" pitchFamily="34" charset="0"/>
              <a:buChar char="•"/>
            </a:pPr>
            <a:r>
              <a:rPr lang="pt-PT" dirty="0" smtClean="0">
                <a:latin typeface="Cambria" pitchFamily="18" charset="0"/>
              </a:rPr>
              <a:t>Os gerais, com a exigência de que o ato seja praticado no exercício de funções</a:t>
            </a: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A insolvência nada altera</a:t>
            </a:r>
            <a:endParaRPr lang="pt-PT" dirty="0">
              <a:latin typeface="Cambria" pitchFamily="18" charset="0"/>
            </a:endParaRPr>
          </a:p>
        </p:txBody>
      </p:sp>
      <p:sp>
        <p:nvSpPr>
          <p:cNvPr id="10" name="TextBox 9"/>
          <p:cNvSpPr txBox="1"/>
          <p:nvPr/>
        </p:nvSpPr>
        <p:spPr>
          <a:xfrm>
            <a:off x="533400" y="1828800"/>
            <a:ext cx="8001000" cy="369332"/>
          </a:xfrm>
          <a:prstGeom prst="rect">
            <a:avLst/>
          </a:prstGeom>
          <a:noFill/>
        </p:spPr>
        <p:txBody>
          <a:bodyPr wrap="square" rtlCol="0">
            <a:spAutoFit/>
          </a:bodyPr>
          <a:lstStyle/>
          <a:p>
            <a:r>
              <a:rPr lang="pt-PT" b="1" dirty="0" smtClean="0">
                <a:latin typeface="Cambria" pitchFamily="18" charset="0"/>
              </a:rPr>
              <a:t>Para com </a:t>
            </a:r>
            <a:r>
              <a:rPr lang="pt-PT" b="1" i="1" dirty="0" smtClean="0">
                <a:latin typeface="Cambria" pitchFamily="18" charset="0"/>
              </a:rPr>
              <a:t>sócios e terceiros</a:t>
            </a:r>
            <a:r>
              <a:rPr lang="pt-PT" b="1" dirty="0" smtClean="0">
                <a:latin typeface="Cambria" pitchFamily="18" charset="0"/>
              </a:rPr>
              <a:t> por «</a:t>
            </a:r>
            <a:r>
              <a:rPr lang="pt-PT" b="1" i="1" dirty="0" smtClean="0">
                <a:latin typeface="Cambria" pitchFamily="18" charset="0"/>
              </a:rPr>
              <a:t>danos diretamente causados</a:t>
            </a:r>
            <a:r>
              <a:rPr lang="pt-PT" b="1" dirty="0" smtClean="0">
                <a:latin typeface="Cambria" pitchFamily="18" charset="0"/>
              </a:rPr>
              <a:t>» (</a:t>
            </a:r>
            <a:r>
              <a:rPr lang="pt-PT" b="1" dirty="0" err="1" smtClean="0">
                <a:latin typeface="Cambria" pitchFamily="18" charset="0"/>
              </a:rPr>
              <a:t>art</a:t>
            </a:r>
            <a:r>
              <a:rPr lang="pt-PT" b="1" dirty="0" smtClean="0">
                <a:latin typeface="Cambria" pitchFamily="18" charset="0"/>
              </a:rPr>
              <a:t>. 79 CSC)</a:t>
            </a:r>
            <a:endParaRPr lang="pt-PT"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pt-PT" sz="2000" b="1" dirty="0" smtClean="0">
                <a:latin typeface="Cambria" pitchFamily="18" charset="0"/>
              </a:rPr>
              <a:t>3. Pressupostos da responsabilidade dos </a:t>
            </a:r>
            <a:r>
              <a:rPr lang="pt-PT" sz="2000" b="1" dirty="0">
                <a:latin typeface="Cambria" pitchFamily="18" charset="0"/>
              </a:rPr>
              <a:t>administradores </a:t>
            </a:r>
            <a:r>
              <a:rPr lang="pt-PT" sz="2000" b="1" dirty="0" smtClean="0">
                <a:latin typeface="Cambria" pitchFamily="18" charset="0"/>
              </a:rPr>
              <a:t>(2/3</a:t>
            </a:r>
            <a:r>
              <a:rPr lang="pt-PT" sz="2000" b="1" dirty="0">
                <a:latin typeface="Cambria" pitchFamily="18" charset="0"/>
              </a:rPr>
              <a:t>)</a:t>
            </a:r>
            <a:endParaRPr lang="pt-PT" sz="2000" dirty="0">
              <a:latin typeface="Cambria" pitchFamily="18" charset="0"/>
            </a:endParaRP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7</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3" name="TextBox 12"/>
          <p:cNvSpPr txBox="1"/>
          <p:nvPr/>
        </p:nvSpPr>
        <p:spPr>
          <a:xfrm>
            <a:off x="533400" y="1828800"/>
            <a:ext cx="7086600" cy="369332"/>
          </a:xfrm>
          <a:prstGeom prst="rect">
            <a:avLst/>
          </a:prstGeom>
          <a:noFill/>
        </p:spPr>
        <p:txBody>
          <a:bodyPr wrap="square" rtlCol="0">
            <a:spAutoFit/>
          </a:bodyPr>
          <a:lstStyle/>
          <a:p>
            <a:r>
              <a:rPr lang="pt-PT" b="1" dirty="0" smtClean="0">
                <a:latin typeface="Cambria" pitchFamily="18" charset="0"/>
              </a:rPr>
              <a:t>Para com a sociedade fora do quadro da insolvência (</a:t>
            </a:r>
            <a:r>
              <a:rPr lang="pt-PT" b="1" dirty="0" err="1" smtClean="0">
                <a:latin typeface="Cambria" pitchFamily="18" charset="0"/>
              </a:rPr>
              <a:t>art</a:t>
            </a:r>
            <a:r>
              <a:rPr lang="pt-PT" b="1" dirty="0" smtClean="0">
                <a:latin typeface="Cambria" pitchFamily="18" charset="0"/>
              </a:rPr>
              <a:t>. 72 CSC)</a:t>
            </a:r>
            <a:endParaRPr lang="pt-PT" dirty="0" smtClean="0"/>
          </a:p>
        </p:txBody>
      </p:sp>
      <p:sp>
        <p:nvSpPr>
          <p:cNvPr id="15" name="TextBox 14"/>
          <p:cNvSpPr txBox="1"/>
          <p:nvPr/>
        </p:nvSpPr>
        <p:spPr>
          <a:xfrm>
            <a:off x="685800" y="2362200"/>
            <a:ext cx="7696200" cy="3139321"/>
          </a:xfrm>
          <a:prstGeom prst="rect">
            <a:avLst/>
          </a:prstGeom>
          <a:noFill/>
        </p:spPr>
        <p:txBody>
          <a:bodyPr wrap="square" rtlCol="0">
            <a:spAutoFit/>
          </a:bodyPr>
          <a:lstStyle/>
          <a:p>
            <a:pPr indent="177800">
              <a:buFont typeface="Arial" pitchFamily="34" charset="0"/>
              <a:buChar char="•"/>
            </a:pPr>
            <a:r>
              <a:rPr lang="pt-PT" dirty="0" smtClean="0">
                <a:latin typeface="Cambria" pitchFamily="18" charset="0"/>
              </a:rPr>
              <a:t>Ato ou omissão de violação de (quaisquer) deveres legais ou </a:t>
            </a:r>
            <a:r>
              <a:rPr lang="pt-PT" i="1" dirty="0" smtClean="0">
                <a:latin typeface="Cambria" pitchFamily="18" charset="0"/>
              </a:rPr>
              <a:t>contratuais</a:t>
            </a:r>
            <a:r>
              <a:rPr lang="pt-PT" baseline="30000" dirty="0" smtClean="0">
                <a:latin typeface="Cambria" pitchFamily="18" charset="0"/>
              </a:rPr>
              <a:t>1</a:t>
            </a:r>
            <a:endParaRPr lang="pt-PT" i="1" baseline="30000" dirty="0" smtClean="0">
              <a:latin typeface="Cambria" pitchFamily="18" charset="0"/>
            </a:endParaRP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Caráter culposo do ato ou omissão</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Dano sofrido pela sociedade (não é exigido que a situação patrimonial se torne deficitária)</a:t>
            </a: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Nexo de causalidade entre o ato ou omissão e o dano sofrido pela sociedade</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A aparente presunção de culpa parece não ser suscetível de aplicação, pois não estão em causa obrigações de resultado</a:t>
            </a:r>
          </a:p>
        </p:txBody>
      </p:sp>
      <p:sp>
        <p:nvSpPr>
          <p:cNvPr id="14" name="TextBox 13"/>
          <p:cNvSpPr txBox="1"/>
          <p:nvPr/>
        </p:nvSpPr>
        <p:spPr>
          <a:xfrm>
            <a:off x="533400" y="6172200"/>
            <a:ext cx="7696200" cy="261610"/>
          </a:xfrm>
          <a:prstGeom prst="rect">
            <a:avLst/>
          </a:prstGeom>
          <a:noFill/>
        </p:spPr>
        <p:txBody>
          <a:bodyPr wrap="square" rtlCol="0">
            <a:spAutoFit/>
          </a:bodyPr>
          <a:lstStyle/>
          <a:p>
            <a:r>
              <a:rPr lang="pt-PT" sz="1050" baseline="30000" dirty="0" smtClean="0">
                <a:latin typeface="Cambria" pitchFamily="18" charset="0"/>
              </a:rPr>
              <a:t>1</a:t>
            </a:r>
            <a:r>
              <a:rPr lang="pt-PT" sz="1050" dirty="0" smtClean="0">
                <a:latin typeface="Cambria" pitchFamily="18" charset="0"/>
              </a:rPr>
              <a:t> Palavra que levanta dúvidas</a:t>
            </a:r>
          </a:p>
        </p:txBody>
      </p:sp>
      <p:cxnSp>
        <p:nvCxnSpPr>
          <p:cNvPr id="17" name="Straight Connector 16"/>
          <p:cNvCxnSpPr/>
          <p:nvPr/>
        </p:nvCxnSpPr>
        <p:spPr>
          <a:xfrm>
            <a:off x="457200" y="6172200"/>
            <a:ext cx="792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pt-PT" sz="2000" b="1" dirty="0" smtClean="0">
                <a:latin typeface="Cambria" pitchFamily="18" charset="0"/>
              </a:rPr>
              <a:t>3. Pressupostos da responsabilidade dos </a:t>
            </a:r>
            <a:r>
              <a:rPr lang="pt-PT" sz="2000" b="1" dirty="0">
                <a:latin typeface="Cambria" pitchFamily="18" charset="0"/>
              </a:rPr>
              <a:t>administradores </a:t>
            </a:r>
            <a:r>
              <a:rPr lang="pt-PT" sz="2000" b="1" dirty="0" smtClean="0">
                <a:latin typeface="Cambria" pitchFamily="18" charset="0"/>
              </a:rPr>
              <a:t>(3/3</a:t>
            </a:r>
            <a:r>
              <a:rPr lang="pt-PT" sz="2000" b="1" dirty="0">
                <a:latin typeface="Cambria" pitchFamily="18" charset="0"/>
              </a:rPr>
              <a:t>)</a:t>
            </a:r>
            <a:endParaRPr lang="pt-PT" sz="2000" dirty="0">
              <a:latin typeface="Cambria" pitchFamily="18" charset="0"/>
            </a:endParaRP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8</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8440200" y="10668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85800" y="2382083"/>
            <a:ext cx="7696200" cy="3693319"/>
          </a:xfrm>
          <a:prstGeom prst="rect">
            <a:avLst/>
          </a:prstGeom>
          <a:noFill/>
        </p:spPr>
        <p:txBody>
          <a:bodyPr wrap="square" rtlCol="0">
            <a:spAutoFit/>
          </a:bodyPr>
          <a:lstStyle/>
          <a:p>
            <a:pPr indent="177800" algn="just">
              <a:buFont typeface="Arial" pitchFamily="34" charset="0"/>
              <a:buChar char="•"/>
            </a:pPr>
            <a:r>
              <a:rPr lang="pt-PT" dirty="0" smtClean="0">
                <a:latin typeface="Cambria" pitchFamily="18" charset="0"/>
              </a:rPr>
              <a:t>Ato ou omissão de violação de disposições legais ou </a:t>
            </a:r>
            <a:r>
              <a:rPr lang="pt-PT" i="1" dirty="0" smtClean="0">
                <a:latin typeface="Cambria" pitchFamily="18" charset="0"/>
              </a:rPr>
              <a:t>contratuais</a:t>
            </a:r>
            <a:r>
              <a:rPr lang="pt-PT" baseline="30000" dirty="0" smtClean="0">
                <a:latin typeface="Cambria" pitchFamily="18" charset="0"/>
              </a:rPr>
              <a:t>2</a:t>
            </a:r>
            <a:r>
              <a:rPr lang="pt-PT" dirty="0" smtClean="0">
                <a:latin typeface="Cambria" pitchFamily="18" charset="0"/>
              </a:rPr>
              <a:t> </a:t>
            </a:r>
            <a:r>
              <a:rPr lang="pt-PT" b="1" dirty="0" smtClean="0">
                <a:latin typeface="Cambria" pitchFamily="18" charset="0"/>
              </a:rPr>
              <a:t>destinadas à proteção dos credores</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Caráter culposo do ato ou omissão</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i="1" dirty="0" smtClean="0">
                <a:latin typeface="Cambria" pitchFamily="18" charset="0"/>
              </a:rPr>
              <a:t>Insuficiência do património </a:t>
            </a:r>
            <a:r>
              <a:rPr lang="pt-PT" dirty="0" smtClean="0">
                <a:latin typeface="Cambria" pitchFamily="18" charset="0"/>
              </a:rPr>
              <a:t>da sociedade para a satisfação dos credores</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Nexo de causalidade </a:t>
            </a:r>
            <a:r>
              <a:rPr lang="pt-PT" i="1" dirty="0" smtClean="0">
                <a:latin typeface="Cambria" pitchFamily="18" charset="0"/>
              </a:rPr>
              <a:t>entre o ato ou omissão e a insuficiência patrimonial </a:t>
            </a:r>
            <a:r>
              <a:rPr lang="pt-PT" dirty="0" smtClean="0">
                <a:latin typeface="Cambria" pitchFamily="18" charset="0"/>
              </a:rPr>
              <a:t>da </a:t>
            </a:r>
            <a:r>
              <a:rPr lang="pt-PT" i="1" dirty="0" smtClean="0">
                <a:latin typeface="Cambria" pitchFamily="18" charset="0"/>
              </a:rPr>
              <a:t>sociedade</a:t>
            </a:r>
          </a:p>
          <a:p>
            <a:pPr indent="177800">
              <a:buFont typeface="Arial" pitchFamily="34" charset="0"/>
              <a:buChar char="•"/>
            </a:pPr>
            <a:endParaRPr lang="pt-PT" dirty="0" smtClean="0">
              <a:latin typeface="Cambria" pitchFamily="18" charset="0"/>
            </a:endParaRPr>
          </a:p>
          <a:p>
            <a:pPr indent="177800" algn="just">
              <a:buFont typeface="Arial" pitchFamily="34" charset="0"/>
              <a:buChar char="•"/>
            </a:pPr>
            <a:r>
              <a:rPr lang="pt-PT" dirty="0" smtClean="0">
                <a:latin typeface="Cambria" pitchFamily="18" charset="0"/>
              </a:rPr>
              <a:t>Aqui sim, haverá uma presunção de culpa, pois parece estar em causa uma obrigação de manter o património social suficiente para a satisfação dos direitos dos credores</a:t>
            </a:r>
          </a:p>
        </p:txBody>
      </p:sp>
      <p:sp>
        <p:nvSpPr>
          <p:cNvPr id="10" name="TextBox 9"/>
          <p:cNvSpPr txBox="1"/>
          <p:nvPr/>
        </p:nvSpPr>
        <p:spPr>
          <a:xfrm>
            <a:off x="533400" y="1828800"/>
            <a:ext cx="7696200" cy="369332"/>
          </a:xfrm>
          <a:prstGeom prst="rect">
            <a:avLst/>
          </a:prstGeom>
          <a:noFill/>
        </p:spPr>
        <p:txBody>
          <a:bodyPr wrap="square" rtlCol="0">
            <a:spAutoFit/>
          </a:bodyPr>
          <a:lstStyle/>
          <a:p>
            <a:r>
              <a:rPr lang="pt-PT" b="1" dirty="0" smtClean="0">
                <a:latin typeface="Cambria" pitchFamily="18" charset="0"/>
              </a:rPr>
              <a:t>Para com os credores fora do quadro da insolvência (</a:t>
            </a:r>
            <a:r>
              <a:rPr lang="pt-PT" b="1" dirty="0" err="1" smtClean="0">
                <a:latin typeface="Cambria" pitchFamily="18" charset="0"/>
              </a:rPr>
              <a:t>art</a:t>
            </a:r>
            <a:r>
              <a:rPr lang="pt-PT" b="1" dirty="0" smtClean="0">
                <a:latin typeface="Cambria" pitchFamily="18" charset="0"/>
              </a:rPr>
              <a:t>. 78, n.º 1, CSC)</a:t>
            </a:r>
          </a:p>
        </p:txBody>
      </p:sp>
      <p:sp>
        <p:nvSpPr>
          <p:cNvPr id="14" name="TextBox 13"/>
          <p:cNvSpPr txBox="1"/>
          <p:nvPr/>
        </p:nvSpPr>
        <p:spPr>
          <a:xfrm>
            <a:off x="533400" y="6172200"/>
            <a:ext cx="5486400" cy="261610"/>
          </a:xfrm>
          <a:prstGeom prst="rect">
            <a:avLst/>
          </a:prstGeom>
          <a:noFill/>
        </p:spPr>
        <p:txBody>
          <a:bodyPr wrap="square" rtlCol="0">
            <a:spAutoFit/>
          </a:bodyPr>
          <a:lstStyle/>
          <a:p>
            <a:r>
              <a:rPr lang="pt-PT" sz="1050" baseline="30000" dirty="0" smtClean="0">
                <a:latin typeface="Cambria" pitchFamily="18" charset="0"/>
              </a:rPr>
              <a:t>2 </a:t>
            </a:r>
            <a:r>
              <a:rPr lang="pt-PT" sz="1050" dirty="0" smtClean="0">
                <a:latin typeface="Cambria" pitchFamily="18" charset="0"/>
              </a:rPr>
              <a:t>Palavra que levanta dúvidas</a:t>
            </a:r>
            <a:endParaRPr lang="pt-PT" sz="1600" dirty="0" smtClean="0">
              <a:latin typeface="Cambria" pitchFamily="18" charset="0"/>
            </a:endParaRPr>
          </a:p>
        </p:txBody>
      </p:sp>
      <p:cxnSp>
        <p:nvCxnSpPr>
          <p:cNvPr id="16" name="Straight Connector 15"/>
          <p:cNvCxnSpPr/>
          <p:nvPr/>
        </p:nvCxnSpPr>
        <p:spPr>
          <a:xfrm>
            <a:off x="152400" y="6172200"/>
            <a:ext cx="792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a:noAutofit/>
          </a:bodyPr>
          <a:lstStyle/>
          <a:p>
            <a:r>
              <a:rPr lang="pt-PT" sz="2000" b="1" dirty="0" smtClean="0">
                <a:latin typeface="Cambria" pitchFamily="18" charset="0"/>
              </a:rPr>
              <a:t>4. Regras sobre a isenção de responsabilidade dos administradores </a:t>
            </a:r>
            <a:br>
              <a:rPr lang="pt-PT" sz="2000" b="1" dirty="0" smtClean="0">
                <a:latin typeface="Cambria" pitchFamily="18" charset="0"/>
              </a:rPr>
            </a:br>
            <a:r>
              <a:rPr lang="pt-PT" sz="2000" b="1" dirty="0" smtClean="0">
                <a:latin typeface="Cambria" pitchFamily="18" charset="0"/>
              </a:rPr>
              <a:t>(</a:t>
            </a:r>
            <a:r>
              <a:rPr lang="pt-PT" sz="2000" b="1" dirty="0" err="1" smtClean="0">
                <a:latin typeface="Cambria" pitchFamily="18" charset="0"/>
              </a:rPr>
              <a:t>art</a:t>
            </a:r>
            <a:r>
              <a:rPr lang="pt-PT" sz="2000" b="1" dirty="0" smtClean="0">
                <a:latin typeface="Cambria" pitchFamily="18" charset="0"/>
              </a:rPr>
              <a:t>. 72, n.º</a:t>
            </a:r>
            <a:r>
              <a:rPr lang="pt-PT" sz="2000" b="1" baseline="30000" dirty="0" smtClean="0">
                <a:latin typeface="Cambria" pitchFamily="18" charset="0"/>
              </a:rPr>
              <a:t>s</a:t>
            </a:r>
            <a:r>
              <a:rPr lang="pt-PT" sz="2000" b="1" dirty="0" smtClean="0">
                <a:latin typeface="Cambria" pitchFamily="18" charset="0"/>
              </a:rPr>
              <a:t> 2 a 5, e </a:t>
            </a:r>
            <a:r>
              <a:rPr lang="pt-PT" sz="2000" b="1" dirty="0" err="1" smtClean="0">
                <a:latin typeface="Cambria" pitchFamily="18" charset="0"/>
              </a:rPr>
              <a:t>art</a:t>
            </a:r>
            <a:r>
              <a:rPr lang="pt-PT" sz="2000" b="1" dirty="0" smtClean="0">
                <a:latin typeface="Cambria" pitchFamily="18" charset="0"/>
              </a:rPr>
              <a:t>. 78, n.º 5, CSC)</a:t>
            </a:r>
            <a:endParaRPr lang="pt-PT" sz="2000" dirty="0">
              <a:latin typeface="Cambria" pitchFamily="18" charset="0"/>
            </a:endParaRPr>
          </a:p>
        </p:txBody>
      </p:sp>
      <p:sp>
        <p:nvSpPr>
          <p:cNvPr id="4" name="Rectangle 3"/>
          <p:cNvSpPr/>
          <p:nvPr/>
        </p:nvSpPr>
        <p:spPr>
          <a:xfrm>
            <a:off x="0" y="1066800"/>
            <a:ext cx="9144000" cy="460800"/>
          </a:xfrm>
          <a:prstGeom prst="rect">
            <a:avLst/>
          </a:prstGeom>
          <a:solidFill>
            <a:srgbClr val="850F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9</a:t>
            </a:fld>
            <a:endParaRPr lang="en-US" dirty="0"/>
          </a:p>
        </p:txBody>
      </p:sp>
      <p:sp>
        <p:nvSpPr>
          <p:cNvPr id="7" name="Oval 6"/>
          <p:cNvSpPr/>
          <p:nvPr/>
        </p:nvSpPr>
        <p:spPr>
          <a:xfrm>
            <a:off x="753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79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TextBox 10"/>
          <p:cNvSpPr txBox="1"/>
          <p:nvPr/>
        </p:nvSpPr>
        <p:spPr>
          <a:xfrm>
            <a:off x="685800" y="2438400"/>
            <a:ext cx="7696200" cy="3970318"/>
          </a:xfrm>
          <a:prstGeom prst="rect">
            <a:avLst/>
          </a:prstGeom>
          <a:noFill/>
        </p:spPr>
        <p:txBody>
          <a:bodyPr wrap="square" rtlCol="0">
            <a:spAutoFit/>
          </a:bodyPr>
          <a:lstStyle/>
          <a:p>
            <a:pPr indent="177800">
              <a:buFont typeface="Arial" pitchFamily="34" charset="0"/>
              <a:buChar char="•"/>
            </a:pPr>
            <a:r>
              <a:rPr lang="pt-PT" dirty="0" smtClean="0">
                <a:latin typeface="Cambria" pitchFamily="18" charset="0"/>
              </a:rPr>
              <a:t>Não há responsabilidade se a atuação tiver sido informada, livre de qualquer interesse pessoal e conforme com critérios da racionalidade empresarial (</a:t>
            </a:r>
            <a:r>
              <a:rPr lang="pt-PT" dirty="0" err="1" smtClean="0">
                <a:latin typeface="Cambria" pitchFamily="18" charset="0"/>
              </a:rPr>
              <a:t>art</a:t>
            </a:r>
            <a:r>
              <a:rPr lang="pt-PT" dirty="0" smtClean="0">
                <a:latin typeface="Cambria" pitchFamily="18" charset="0"/>
              </a:rPr>
              <a:t>. 72, n.º 2, CSC)</a:t>
            </a: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Não há responsabilidade dos participantes em atos ilícitos que sejam deliberações que nelas tenham votado vencidos (</a:t>
            </a:r>
            <a:r>
              <a:rPr lang="pt-PT" dirty="0" err="1" smtClean="0">
                <a:latin typeface="Cambria" pitchFamily="18" charset="0"/>
              </a:rPr>
              <a:t>art</a:t>
            </a:r>
            <a:r>
              <a:rPr lang="pt-PT" dirty="0" smtClean="0">
                <a:latin typeface="Cambria" pitchFamily="18" charset="0"/>
              </a:rPr>
              <a:t>. 72, n.º 3, CSC)</a:t>
            </a: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Não há responsabilidade dos não participantes em atos ilícitos que sejam deliberações, salvo se essa não participação for ela própria culposa (i.e., há atuação ilícita dos administradores que não participem em deliberações ilícitas se essa não participação for culposa) (</a:t>
            </a:r>
            <a:r>
              <a:rPr lang="pt-PT" dirty="0" err="1" smtClean="0">
                <a:latin typeface="Cambria" pitchFamily="18" charset="0"/>
              </a:rPr>
              <a:t>art</a:t>
            </a:r>
            <a:r>
              <a:rPr lang="pt-PT" dirty="0" smtClean="0">
                <a:latin typeface="Cambria" pitchFamily="18" charset="0"/>
              </a:rPr>
              <a:t>. 72, n.º 4, CSC)</a:t>
            </a:r>
          </a:p>
          <a:p>
            <a:pPr indent="177800">
              <a:buFont typeface="Arial" pitchFamily="34" charset="0"/>
              <a:buChar char="•"/>
            </a:pPr>
            <a:endParaRPr lang="pt-PT" dirty="0" smtClean="0">
              <a:latin typeface="Cambria" pitchFamily="18" charset="0"/>
            </a:endParaRPr>
          </a:p>
          <a:p>
            <a:pPr indent="177800">
              <a:buFont typeface="Arial" pitchFamily="34" charset="0"/>
              <a:buChar char="•"/>
            </a:pPr>
            <a:r>
              <a:rPr lang="pt-PT" dirty="0" smtClean="0">
                <a:latin typeface="Cambria" pitchFamily="18" charset="0"/>
              </a:rPr>
              <a:t>Não há responsabilidade quando o ato for execução de deliberação dos sócios, a menos que esta seja nula (</a:t>
            </a:r>
            <a:r>
              <a:rPr lang="pt-PT" dirty="0" err="1" smtClean="0">
                <a:latin typeface="Cambria" pitchFamily="18" charset="0"/>
              </a:rPr>
              <a:t>art</a:t>
            </a:r>
            <a:r>
              <a:rPr lang="pt-PT" dirty="0" smtClean="0">
                <a:latin typeface="Cambria" pitchFamily="18" charset="0"/>
              </a:rPr>
              <a:t>. 72, n.º 5, CSC)</a:t>
            </a:r>
          </a:p>
        </p:txBody>
      </p:sp>
      <p:sp>
        <p:nvSpPr>
          <p:cNvPr id="10" name="TextBox 9"/>
          <p:cNvSpPr txBox="1"/>
          <p:nvPr/>
        </p:nvSpPr>
        <p:spPr>
          <a:xfrm>
            <a:off x="533400" y="1676400"/>
            <a:ext cx="8229600" cy="646331"/>
          </a:xfrm>
          <a:prstGeom prst="rect">
            <a:avLst/>
          </a:prstGeom>
          <a:noFill/>
        </p:spPr>
        <p:txBody>
          <a:bodyPr wrap="square" rtlCol="0">
            <a:spAutoFit/>
          </a:bodyPr>
          <a:lstStyle/>
          <a:p>
            <a:pPr algn="just"/>
            <a:r>
              <a:rPr lang="pt-PT" u="sng" dirty="0" smtClean="0">
                <a:latin typeface="Cambria" pitchFamily="18" charset="0"/>
              </a:rPr>
              <a:t>São regras comuns à responsabilidade para com a sociedade e à responsabilidade para com os credores fora do quadro de insolvência</a:t>
            </a:r>
          </a:p>
        </p:txBody>
      </p:sp>
      <p:sp>
        <p:nvSpPr>
          <p:cNvPr id="13" name="Oval 12"/>
          <p:cNvSpPr/>
          <p:nvPr/>
        </p:nvSpPr>
        <p:spPr>
          <a:xfrm>
            <a:off x="7086600" y="1080000"/>
            <a:ext cx="432000" cy="432000"/>
          </a:xfrm>
          <a:prstGeom prst="ellipse">
            <a:avLst/>
          </a:prstGeom>
          <a:solidFill>
            <a:srgbClr val="850F0F"/>
          </a:solidFill>
          <a:ln>
            <a:solidFill>
              <a:srgbClr val="850F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C0000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433</TotalTime>
  <Words>2927</Words>
  <Application>Microsoft Office PowerPoint</Application>
  <PresentationFormat>Apresentação no Ecrã (4:3)</PresentationFormat>
  <Paragraphs>257</Paragraphs>
  <Slides>28</Slides>
  <Notes>0</Notes>
  <HiddenSlides>0</HiddenSlides>
  <MMClips>0</MMClips>
  <ScaleCrop>false</ScaleCrop>
  <HeadingPairs>
    <vt:vector size="6" baseType="variant">
      <vt:variant>
        <vt:lpstr>Tipos de letra usados</vt:lpstr>
      </vt:variant>
      <vt:variant>
        <vt:i4>6</vt:i4>
      </vt:variant>
      <vt:variant>
        <vt:lpstr>Tema</vt:lpstr>
      </vt:variant>
      <vt:variant>
        <vt:i4>1</vt:i4>
      </vt:variant>
      <vt:variant>
        <vt:lpstr>Títulos dos diapositivos</vt:lpstr>
      </vt:variant>
      <vt:variant>
        <vt:i4>28</vt:i4>
      </vt:variant>
    </vt:vector>
  </HeadingPairs>
  <TitlesOfParts>
    <vt:vector size="35" baseType="lpstr">
      <vt:lpstr>Arial Unicode MS</vt:lpstr>
      <vt:lpstr>Adobe Heiti Std R</vt:lpstr>
      <vt:lpstr>Arial</vt:lpstr>
      <vt:lpstr>Calibri</vt:lpstr>
      <vt:lpstr>Cambria</vt:lpstr>
      <vt:lpstr>Times New Roman</vt:lpstr>
      <vt:lpstr>Office Theme</vt:lpstr>
      <vt:lpstr>Responsabilidade dos administradores: coordenação dos regimes do CSC e do CIRE </vt:lpstr>
      <vt:lpstr>Índice</vt:lpstr>
      <vt:lpstr>Índice</vt:lpstr>
      <vt:lpstr>1. Notas de enquadramento</vt:lpstr>
      <vt:lpstr>2. As três situações-tipo de responsabilidade dos administradores (em função dos lesados e dos tipos de danos)</vt:lpstr>
      <vt:lpstr>3. Pressupostos da responsabilidade dos administradores (1/3)</vt:lpstr>
      <vt:lpstr>3. Pressupostos da responsabilidade dos administradores (2/3)</vt:lpstr>
      <vt:lpstr>3. Pressupostos da responsabilidade dos administradores (3/3)</vt:lpstr>
      <vt:lpstr>4. Regras sobre a isenção de responsabilidade dos administradores  (art. 72, n.ºs 2 a 5, e art. 78, n.º 5, CSC)</vt:lpstr>
      <vt:lpstr>5. Regime da obrigação de indemnizar dos administradores  (art. 73 e art. 78, n.º 5, CSC)</vt:lpstr>
      <vt:lpstr>6. Legitimidade ativa para responsabilizar os administradores para com a sociedade fora do quadro da insolvência (art. 75 CSC)</vt:lpstr>
      <vt:lpstr>7. Uma dúvida sobre a responsabilidade para com credores fora do quadro da insolvência</vt:lpstr>
      <vt:lpstr>8. Pressupostos da responsabilidade dos administradores para com os credores no quadro de insolvência (art. 189 CIRE)</vt:lpstr>
      <vt:lpstr>9. Critérios para a qualificação da insolvência como culposa (art. 186, n.ºs 1 a 3, CIRE) (1/4)</vt:lpstr>
      <vt:lpstr>9. Critérios para a qualificação da insolvência como culposa (art. 186, n.ºs 1 a 3, CIRE) (2/4)</vt:lpstr>
      <vt:lpstr>9. Critérios para a qualificação da insolvência como culposa (art. 186, n.ºs 1 a 3, CIRE) (3/4)</vt:lpstr>
      <vt:lpstr>9. Critérios para a qualificação da insolvência como culposa (art. 186, n.ºs 1 a 3, CIRE) (4/4)</vt:lpstr>
      <vt:lpstr>10. Alguns problemas levantados pelo art. 186, n.ºs 1 e 3, do CIRE</vt:lpstr>
      <vt:lpstr>11. Relevância da qualificação da insolvência como culposa (1/3)</vt:lpstr>
      <vt:lpstr>11. Relevância da qualificação da insolvência como culposa (2/3)</vt:lpstr>
      <vt:lpstr>11. Relevância da qualificação da insolvência como culposa (3/3)</vt:lpstr>
      <vt:lpstr>12. Tramitação do incidente (pleno) da qualificação da insolvência</vt:lpstr>
      <vt:lpstr>13. Uma dúvida e uma opinião</vt:lpstr>
      <vt:lpstr>14. Semelhanças entre os pressupostos da responsabilidade dos administradores para com os credores consoante a mesma se dê fora do quadro da insolvência ou no quadro dela (1/2)</vt:lpstr>
      <vt:lpstr>14. Diferenças entre os pressupostos da responsabilidade dos     administradores para com os credores consoante a mesma se dê fora do quadro da insolvência ou no quadro dela (2/2)</vt:lpstr>
      <vt:lpstr>15. A legitimidade ativa para responsabilizar os administradores para com a sociedade e «a generalidade dos credores» no quadro da insolvência (uma dúvida importante…) (1/2)</vt:lpstr>
      <vt:lpstr>15. A legitimidade ativa para responsabilizar os administradores para com a sociedade e «a generalidade dos credores» no quadro da insolvência (uma dúvida importante…) (2/2)</vt:lpstr>
      <vt:lpstr>16. Algumas conclusões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Rui</dc:creator>
  <cp:lastModifiedBy>Rui Pinto Duarte</cp:lastModifiedBy>
  <cp:revision>60</cp:revision>
  <dcterms:created xsi:type="dcterms:W3CDTF">2006-08-16T00:00:00Z</dcterms:created>
  <dcterms:modified xsi:type="dcterms:W3CDTF">2015-04-12T16:15:19Z</dcterms:modified>
</cp:coreProperties>
</file>