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0"/>
  </p:notesMasterIdLst>
  <p:sldIdLst>
    <p:sldId id="257" r:id="rId2"/>
    <p:sldId id="270" r:id="rId3"/>
    <p:sldId id="376" r:id="rId4"/>
    <p:sldId id="295" r:id="rId5"/>
    <p:sldId id="388" r:id="rId6"/>
    <p:sldId id="389" r:id="rId7"/>
    <p:sldId id="390" r:id="rId8"/>
    <p:sldId id="299" r:id="rId9"/>
    <p:sldId id="377" r:id="rId10"/>
    <p:sldId id="378" r:id="rId11"/>
    <p:sldId id="379" r:id="rId12"/>
    <p:sldId id="380" r:id="rId13"/>
    <p:sldId id="382" r:id="rId14"/>
    <p:sldId id="383" r:id="rId15"/>
    <p:sldId id="393" r:id="rId16"/>
    <p:sldId id="384" r:id="rId17"/>
    <p:sldId id="385" r:id="rId18"/>
    <p:sldId id="386" r:id="rId19"/>
  </p:sldIdLst>
  <p:sldSz cx="9144000" cy="6858000" type="screen4x3"/>
  <p:notesSz cx="6789738"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BD5"/>
    <a:srgbClr val="000000"/>
    <a:srgbClr val="4F4F4F"/>
    <a:srgbClr val="606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8995" autoAdjust="0"/>
    <p:restoredTop sz="94660" autoAdjust="0"/>
  </p:normalViewPr>
  <p:slideViewPr>
    <p:cSldViewPr>
      <p:cViewPr varScale="1">
        <p:scale>
          <a:sx n="89" d="100"/>
          <a:sy n="89" d="100"/>
        </p:scale>
        <p:origin x="1819"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42220" cy="496491"/>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idx="1"/>
          </p:nvPr>
        </p:nvSpPr>
        <p:spPr>
          <a:xfrm>
            <a:off x="3845947" y="0"/>
            <a:ext cx="2942220" cy="496491"/>
          </a:xfrm>
          <a:prstGeom prst="rect">
            <a:avLst/>
          </a:prstGeom>
        </p:spPr>
        <p:txBody>
          <a:bodyPr vert="horz" lIns="91440" tIns="45720" rIns="91440" bIns="45720" rtlCol="0"/>
          <a:lstStyle>
            <a:lvl1pPr algn="r">
              <a:defRPr sz="1200"/>
            </a:lvl1pPr>
          </a:lstStyle>
          <a:p>
            <a:fld id="{DB18AE07-6807-41F2-B239-6B095015CC1D}" type="datetimeFigureOut">
              <a:rPr lang="pt-PT" smtClean="0"/>
              <a:pPr/>
              <a:t>13-07-2015</a:t>
            </a:fld>
            <a:endParaRPr lang="pt-PT"/>
          </a:p>
        </p:txBody>
      </p:sp>
      <p:sp>
        <p:nvSpPr>
          <p:cNvPr id="4" name="Marcador de Posição da Imagem do Diapositivo 3"/>
          <p:cNvSpPr>
            <a:spLocks noGrp="1" noRot="1" noChangeAspect="1"/>
          </p:cNvSpPr>
          <p:nvPr>
            <p:ph type="sldImg" idx="2"/>
          </p:nvPr>
        </p:nvSpPr>
        <p:spPr>
          <a:xfrm>
            <a:off x="912813" y="744538"/>
            <a:ext cx="4964112" cy="3724275"/>
          </a:xfrm>
          <a:prstGeom prst="rect">
            <a:avLst/>
          </a:prstGeom>
          <a:noFill/>
          <a:ln w="12700">
            <a:solidFill>
              <a:prstClr val="black"/>
            </a:solidFill>
          </a:ln>
        </p:spPr>
        <p:txBody>
          <a:bodyPr vert="horz" lIns="91440" tIns="45720" rIns="91440" bIns="45720" rtlCol="0" anchor="ctr"/>
          <a:lstStyle/>
          <a:p>
            <a:endParaRPr lang="pt-PT"/>
          </a:p>
        </p:txBody>
      </p:sp>
      <p:sp>
        <p:nvSpPr>
          <p:cNvPr id="5" name="Marcador de Posição de Notas 4"/>
          <p:cNvSpPr>
            <a:spLocks noGrp="1"/>
          </p:cNvSpPr>
          <p:nvPr>
            <p:ph type="body" sz="quarter" idx="3"/>
          </p:nvPr>
        </p:nvSpPr>
        <p:spPr>
          <a:xfrm>
            <a:off x="678974" y="4716661"/>
            <a:ext cx="5431790" cy="4468416"/>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6" name="Marcador de Posição do Rodapé 5"/>
          <p:cNvSpPr>
            <a:spLocks noGrp="1"/>
          </p:cNvSpPr>
          <p:nvPr>
            <p:ph type="ftr" sz="quarter" idx="4"/>
          </p:nvPr>
        </p:nvSpPr>
        <p:spPr>
          <a:xfrm>
            <a:off x="0" y="9431599"/>
            <a:ext cx="2942220" cy="496491"/>
          </a:xfrm>
          <a:prstGeom prst="rect">
            <a:avLst/>
          </a:prstGeom>
        </p:spPr>
        <p:txBody>
          <a:bodyPr vert="horz" lIns="91440" tIns="45720" rIns="91440" bIns="45720"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845947" y="9431599"/>
            <a:ext cx="2942220" cy="496491"/>
          </a:xfrm>
          <a:prstGeom prst="rect">
            <a:avLst/>
          </a:prstGeom>
        </p:spPr>
        <p:txBody>
          <a:bodyPr vert="horz" lIns="91440" tIns="45720" rIns="91440" bIns="45720" rtlCol="0" anchor="b"/>
          <a:lstStyle>
            <a:lvl1pPr algn="r">
              <a:defRPr sz="1200"/>
            </a:lvl1pPr>
          </a:lstStyle>
          <a:p>
            <a:fld id="{3142BBC2-DC05-40B6-BC5B-7C168F8EA8FF}" type="slidenum">
              <a:rPr lang="pt-PT" smtClean="0"/>
              <a:pPr/>
              <a:t>‹nº›</a:t>
            </a:fld>
            <a:endParaRPr lang="pt-PT"/>
          </a:p>
        </p:txBody>
      </p:sp>
    </p:spTree>
    <p:extLst>
      <p:ext uri="{BB962C8B-B14F-4D97-AF65-F5344CB8AC3E}">
        <p14:creationId xmlns:p14="http://schemas.microsoft.com/office/powerpoint/2010/main" val="549649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endParaRPr lang="pt-PT"/>
          </a:p>
        </p:txBody>
      </p:sp>
    </p:spTree>
    <p:extLst>
      <p:ext uri="{BB962C8B-B14F-4D97-AF65-F5344CB8AC3E}">
        <p14:creationId xmlns:p14="http://schemas.microsoft.com/office/powerpoint/2010/main" val="16411031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endParaRPr lang="pt-PT"/>
          </a:p>
        </p:txBody>
      </p:sp>
    </p:spTree>
    <p:extLst>
      <p:ext uri="{BB962C8B-B14F-4D97-AF65-F5344CB8AC3E}">
        <p14:creationId xmlns:p14="http://schemas.microsoft.com/office/powerpoint/2010/main" val="16550498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endParaRPr lang="pt-PT"/>
          </a:p>
        </p:txBody>
      </p:sp>
    </p:spTree>
    <p:extLst>
      <p:ext uri="{BB962C8B-B14F-4D97-AF65-F5344CB8AC3E}">
        <p14:creationId xmlns:p14="http://schemas.microsoft.com/office/powerpoint/2010/main" val="95341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endParaRPr lang="pt-PT"/>
          </a:p>
        </p:txBody>
      </p:sp>
    </p:spTree>
    <p:extLst>
      <p:ext uri="{BB962C8B-B14F-4D97-AF65-F5344CB8AC3E}">
        <p14:creationId xmlns:p14="http://schemas.microsoft.com/office/powerpoint/2010/main" val="2554028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endParaRPr lang="pt-PT"/>
          </a:p>
        </p:txBody>
      </p:sp>
    </p:spTree>
    <p:extLst>
      <p:ext uri="{BB962C8B-B14F-4D97-AF65-F5344CB8AC3E}">
        <p14:creationId xmlns:p14="http://schemas.microsoft.com/office/powerpoint/2010/main" val="128055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endParaRPr lang="pt-PT"/>
          </a:p>
        </p:txBody>
      </p:sp>
    </p:spTree>
    <p:extLst>
      <p:ext uri="{BB962C8B-B14F-4D97-AF65-F5344CB8AC3E}">
        <p14:creationId xmlns:p14="http://schemas.microsoft.com/office/powerpoint/2010/main" val="2513765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endParaRPr lang="pt-PT"/>
          </a:p>
        </p:txBody>
      </p:sp>
    </p:spTree>
    <p:extLst>
      <p:ext uri="{BB962C8B-B14F-4D97-AF65-F5344CB8AC3E}">
        <p14:creationId xmlns:p14="http://schemas.microsoft.com/office/powerpoint/2010/main" val="183114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endParaRPr lang="pt-PT"/>
          </a:p>
        </p:txBody>
      </p:sp>
    </p:spTree>
    <p:extLst>
      <p:ext uri="{BB962C8B-B14F-4D97-AF65-F5344CB8AC3E}">
        <p14:creationId xmlns:p14="http://schemas.microsoft.com/office/powerpoint/2010/main" val="966769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endParaRPr lang="pt-PT"/>
          </a:p>
        </p:txBody>
      </p:sp>
    </p:spTree>
    <p:extLst>
      <p:ext uri="{BB962C8B-B14F-4D97-AF65-F5344CB8AC3E}">
        <p14:creationId xmlns:p14="http://schemas.microsoft.com/office/powerpoint/2010/main" val="25347768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endParaRPr lang="pt-PT"/>
          </a:p>
        </p:txBody>
      </p:sp>
    </p:spTree>
    <p:extLst>
      <p:ext uri="{BB962C8B-B14F-4D97-AF65-F5344CB8AC3E}">
        <p14:creationId xmlns:p14="http://schemas.microsoft.com/office/powerpoint/2010/main" val="23935440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endParaRPr lang="pt-PT"/>
          </a:p>
        </p:txBody>
      </p:sp>
    </p:spTree>
    <p:extLst>
      <p:ext uri="{BB962C8B-B14F-4D97-AF65-F5344CB8AC3E}">
        <p14:creationId xmlns:p14="http://schemas.microsoft.com/office/powerpoint/2010/main" val="4243074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bg>
      <p:bgRef idx="1001">
        <a:schemeClr val="bg2"/>
      </p:bgRef>
    </p:bg>
    <p:spTree>
      <p:nvGrpSpPr>
        <p:cNvPr id="1" name=""/>
        <p:cNvGrpSpPr/>
        <p:nvPr/>
      </p:nvGrpSpPr>
      <p:grpSpPr>
        <a:xfrm>
          <a:off x="0" y="0"/>
          <a:ext cx="0" cy="0"/>
          <a:chOff x="0" y="0"/>
          <a:chExt cx="0" cy="0"/>
        </a:xfrm>
      </p:grpSpPr>
      <p:sp>
        <p:nvSpPr>
          <p:cNvPr id="7" name="Rectângulo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ângulo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ângulo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ítulo 7"/>
          <p:cNvSpPr>
            <a:spLocks noGrp="1"/>
          </p:cNvSpPr>
          <p:nvPr>
            <p:ph type="ctrTitle"/>
          </p:nvPr>
        </p:nvSpPr>
        <p:spPr>
          <a:xfrm>
            <a:off x="2362200" y="4038600"/>
            <a:ext cx="6477000" cy="1828800"/>
          </a:xfrm>
        </p:spPr>
        <p:txBody>
          <a:bodyPr anchor="b"/>
          <a:lstStyle>
            <a:lvl1pPr>
              <a:defRPr cap="all" baseline="0"/>
            </a:lvl1pPr>
          </a:lstStyle>
          <a:p>
            <a:r>
              <a:rPr kumimoji="0" lang="pt-PT" smtClean="0"/>
              <a:t>Clique para editar o estilo</a:t>
            </a:r>
            <a:endParaRPr kumimoji="0" lang="en-US"/>
          </a:p>
        </p:txBody>
      </p:sp>
      <p:sp>
        <p:nvSpPr>
          <p:cNvPr id="9" name="Subtítulo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PT" smtClean="0"/>
              <a:t>Faça clique para editar o estilo</a:t>
            </a:r>
            <a:endParaRPr kumimoji="0" lang="en-US"/>
          </a:p>
        </p:txBody>
      </p:sp>
      <p:sp>
        <p:nvSpPr>
          <p:cNvPr id="28" name="Marcador de Posição da Data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7ECE43E-6422-418E-B577-7BB3BC5863D1}" type="datetime1">
              <a:rPr lang="en-US" smtClean="0"/>
              <a:pPr/>
              <a:t>7/13/2015</a:t>
            </a:fld>
            <a:endParaRPr lang="en-US"/>
          </a:p>
        </p:txBody>
      </p:sp>
      <p:sp>
        <p:nvSpPr>
          <p:cNvPr id="17" name="Marcador de Posição do Rodapé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Marcador de Posição do Número do Diapositivo 28"/>
          <p:cNvSpPr>
            <a:spLocks noGrp="1"/>
          </p:cNvSpPr>
          <p:nvPr>
            <p:ph type="sldNum" sz="quarter" idx="12"/>
          </p:nvPr>
        </p:nvSpPr>
        <p:spPr>
          <a:xfrm>
            <a:off x="8001000" y="228600"/>
            <a:ext cx="838200" cy="381000"/>
          </a:xfrm>
        </p:spPr>
        <p:txBody>
          <a:bodyPr/>
          <a:lstStyle>
            <a:lvl1pPr>
              <a:defRPr>
                <a:solidFill>
                  <a:schemeClr val="tx2"/>
                </a:solidFill>
              </a:defRPr>
            </a:lvl1pPr>
          </a:lstStyle>
          <a:p>
            <a:fld id="{8745C66F-FC7B-4C52-931F-EAABACA1CBDF}" type="slidenum">
              <a:rPr lang="en-US" smtClean="0"/>
              <a:pPr/>
              <a:t>‹nº›</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PT" smtClean="0"/>
              <a:t>Clique para editar o estilo</a:t>
            </a:r>
            <a:endParaRPr kumimoji="0" lang="en-US"/>
          </a:p>
        </p:txBody>
      </p:sp>
      <p:sp>
        <p:nvSpPr>
          <p:cNvPr id="3" name="Marcador de Posição de Texto Vertical 2"/>
          <p:cNvSpPr>
            <a:spLocks noGrp="1"/>
          </p:cNvSpPr>
          <p:nvPr>
            <p:ph type="body" orient="vert" idx="1"/>
          </p:nvPr>
        </p:nvSpPr>
        <p:spPr/>
        <p:txBody>
          <a:bodyPr vert="eaVert"/>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a Data 3"/>
          <p:cNvSpPr>
            <a:spLocks noGrp="1"/>
          </p:cNvSpPr>
          <p:nvPr>
            <p:ph type="dt" sz="half" idx="10"/>
          </p:nvPr>
        </p:nvSpPr>
        <p:spPr/>
        <p:txBody>
          <a:bodyPr/>
          <a:lstStyle/>
          <a:p>
            <a:fld id="{85E81A50-001B-4EC5-8351-6D3B9AFC436F}" type="datetime1">
              <a:rPr lang="en-US" smtClean="0"/>
              <a:pPr/>
              <a:t>7/13/2015</a:t>
            </a:fld>
            <a:endParaRPr lang="en-US"/>
          </a:p>
        </p:txBody>
      </p:sp>
      <p:sp>
        <p:nvSpPr>
          <p:cNvPr id="5" name="Marcador de Posição do Rodapé 4"/>
          <p:cNvSpPr>
            <a:spLocks noGrp="1"/>
          </p:cNvSpPr>
          <p:nvPr>
            <p:ph type="ftr" sz="quarter" idx="11"/>
          </p:nvPr>
        </p:nvSpPr>
        <p:spPr/>
        <p:txBody>
          <a:bodyPr/>
          <a:lstStyle/>
          <a:p>
            <a:endParaRPr lang="en-US"/>
          </a:p>
        </p:txBody>
      </p:sp>
      <p:sp>
        <p:nvSpPr>
          <p:cNvPr id="6" name="Marcador de Posição do Número do Diapositivo 5"/>
          <p:cNvSpPr>
            <a:spLocks noGrp="1"/>
          </p:cNvSpPr>
          <p:nvPr>
            <p:ph type="sldNum" sz="quarter" idx="12"/>
          </p:nvPr>
        </p:nvSpPr>
        <p:spPr/>
        <p:txBody>
          <a:bodyPr/>
          <a:lstStyle/>
          <a:p>
            <a:fld id="{8745C66F-FC7B-4C52-931F-EAABACA1CBDF}"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bg>
      <p:bgRef idx="1001">
        <a:schemeClr val="bg1"/>
      </p:bgRef>
    </p:bg>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53200" y="609600"/>
            <a:ext cx="2057400" cy="5516563"/>
          </a:xfrm>
        </p:spPr>
        <p:txBody>
          <a:bodyPr vert="eaVert"/>
          <a:lstStyle/>
          <a:p>
            <a:r>
              <a:rPr kumimoji="0" lang="pt-PT" smtClean="0"/>
              <a:t>Clique para editar o estilo</a:t>
            </a:r>
            <a:endParaRPr kumimoji="0" lang="en-US"/>
          </a:p>
        </p:txBody>
      </p:sp>
      <p:sp>
        <p:nvSpPr>
          <p:cNvPr id="3" name="Marcador de Posição de Texto Vertical 2"/>
          <p:cNvSpPr>
            <a:spLocks noGrp="1"/>
          </p:cNvSpPr>
          <p:nvPr>
            <p:ph type="body" orient="vert" idx="1"/>
          </p:nvPr>
        </p:nvSpPr>
        <p:spPr>
          <a:xfrm>
            <a:off x="457200" y="609600"/>
            <a:ext cx="5562600" cy="5516564"/>
          </a:xfrm>
        </p:spPr>
        <p:txBody>
          <a:bodyPr vert="eaVert"/>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a Data 3"/>
          <p:cNvSpPr>
            <a:spLocks noGrp="1"/>
          </p:cNvSpPr>
          <p:nvPr>
            <p:ph type="dt" sz="half" idx="10"/>
          </p:nvPr>
        </p:nvSpPr>
        <p:spPr>
          <a:xfrm>
            <a:off x="6553200" y="6248402"/>
            <a:ext cx="2209800" cy="365125"/>
          </a:xfrm>
        </p:spPr>
        <p:txBody>
          <a:bodyPr/>
          <a:lstStyle/>
          <a:p>
            <a:fld id="{A22D60C4-DE44-42A7-A6AF-8432C2C24CA6}" type="datetime1">
              <a:rPr lang="en-US" smtClean="0"/>
              <a:pPr/>
              <a:t>7/13/2015</a:t>
            </a:fld>
            <a:endParaRPr lang="en-US"/>
          </a:p>
        </p:txBody>
      </p:sp>
      <p:sp>
        <p:nvSpPr>
          <p:cNvPr id="5" name="Marcador de Posição do Rodapé 4"/>
          <p:cNvSpPr>
            <a:spLocks noGrp="1"/>
          </p:cNvSpPr>
          <p:nvPr>
            <p:ph type="ftr" sz="quarter" idx="11"/>
          </p:nvPr>
        </p:nvSpPr>
        <p:spPr>
          <a:xfrm>
            <a:off x="457201" y="6248207"/>
            <a:ext cx="5573483" cy="365125"/>
          </a:xfrm>
        </p:spPr>
        <p:txBody>
          <a:bodyPr/>
          <a:lstStyle/>
          <a:p>
            <a:endParaRPr lang="en-US"/>
          </a:p>
        </p:txBody>
      </p:sp>
      <p:sp>
        <p:nvSpPr>
          <p:cNvPr id="7" name="Rectângulo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ângulo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ângulo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Marcador de Posição do Número do Diapositivo 5"/>
          <p:cNvSpPr>
            <a:spLocks noGrp="1"/>
          </p:cNvSpPr>
          <p:nvPr>
            <p:ph type="sldNum" sz="quarter" idx="12"/>
          </p:nvPr>
        </p:nvSpPr>
        <p:spPr>
          <a:xfrm rot="5400000">
            <a:off x="5989638" y="144462"/>
            <a:ext cx="533400" cy="244476"/>
          </a:xfrm>
        </p:spPr>
        <p:txBody>
          <a:bodyPr/>
          <a:lstStyle/>
          <a:p>
            <a:fld id="{8745C66F-FC7B-4C52-931F-EAABACA1CBDF}" type="slidenum">
              <a:rPr lang="en-US" smtClean="0"/>
              <a:pPr/>
              <a:t>‹nº›</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a:xfrm>
            <a:off x="612648" y="228600"/>
            <a:ext cx="8153400" cy="990600"/>
          </a:xfrm>
        </p:spPr>
        <p:txBody>
          <a:bodyPr/>
          <a:lstStyle/>
          <a:p>
            <a:r>
              <a:rPr kumimoji="0" lang="pt-PT" smtClean="0"/>
              <a:t>Clique para editar o estilo</a:t>
            </a:r>
            <a:endParaRPr kumimoji="0" lang="en-US"/>
          </a:p>
        </p:txBody>
      </p:sp>
      <p:sp>
        <p:nvSpPr>
          <p:cNvPr id="4" name="Marcador de Posição da Data 3"/>
          <p:cNvSpPr>
            <a:spLocks noGrp="1"/>
          </p:cNvSpPr>
          <p:nvPr>
            <p:ph type="dt" sz="half" idx="10"/>
          </p:nvPr>
        </p:nvSpPr>
        <p:spPr/>
        <p:txBody>
          <a:bodyPr/>
          <a:lstStyle/>
          <a:p>
            <a:fld id="{AE69281B-D05E-4CB1-8471-F9D7488C4046}" type="datetime1">
              <a:rPr lang="en-US" smtClean="0"/>
              <a:pPr/>
              <a:t>7/13/2015</a:t>
            </a:fld>
            <a:endParaRPr lang="en-US"/>
          </a:p>
        </p:txBody>
      </p:sp>
      <p:sp>
        <p:nvSpPr>
          <p:cNvPr id="5" name="Marcador de Posição do Rodapé 4"/>
          <p:cNvSpPr>
            <a:spLocks noGrp="1"/>
          </p:cNvSpPr>
          <p:nvPr>
            <p:ph type="ftr" sz="quarter" idx="11"/>
          </p:nvPr>
        </p:nvSpPr>
        <p:spPr/>
        <p:txBody>
          <a:bodyPr/>
          <a:lstStyle/>
          <a:p>
            <a:endParaRPr lang="en-US"/>
          </a:p>
        </p:txBody>
      </p:sp>
      <p:sp>
        <p:nvSpPr>
          <p:cNvPr id="6" name="Marcador de Posição do Número do Diapositivo 5"/>
          <p:cNvSpPr>
            <a:spLocks noGrp="1"/>
          </p:cNvSpPr>
          <p:nvPr>
            <p:ph type="sldNum" sz="quarter" idx="12"/>
          </p:nvPr>
        </p:nvSpPr>
        <p:spPr/>
        <p:txBody>
          <a:bodyPr/>
          <a:lstStyle>
            <a:lvl1pPr>
              <a:defRPr>
                <a:solidFill>
                  <a:srgbClr val="FFFFFF"/>
                </a:solidFill>
              </a:defRPr>
            </a:lvl1pPr>
          </a:lstStyle>
          <a:p>
            <a:fld id="{8745C66F-FC7B-4C52-931F-EAABACA1CBDF}" type="slidenum">
              <a:rPr lang="en-US" smtClean="0"/>
              <a:pPr/>
              <a:t>‹nº›</a:t>
            </a:fld>
            <a:endParaRPr lang="en-US"/>
          </a:p>
        </p:txBody>
      </p:sp>
      <p:sp>
        <p:nvSpPr>
          <p:cNvPr id="8" name="Marcador de Posição de Conteúdo 7"/>
          <p:cNvSpPr>
            <a:spLocks noGrp="1"/>
          </p:cNvSpPr>
          <p:nvPr>
            <p:ph sz="quarter" idx="1"/>
          </p:nvPr>
        </p:nvSpPr>
        <p:spPr>
          <a:xfrm>
            <a:off x="612648" y="1600200"/>
            <a:ext cx="8153400" cy="4495800"/>
          </a:xfrm>
        </p:spPr>
        <p:txBody>
          <a:body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bg>
      <p:bgRef idx="1003">
        <a:schemeClr val="bg1"/>
      </p:bgRef>
    </p:bg>
    <p:spTree>
      <p:nvGrpSpPr>
        <p:cNvPr id="1" name=""/>
        <p:cNvGrpSpPr/>
        <p:nvPr/>
      </p:nvGrpSpPr>
      <p:grpSpPr>
        <a:xfrm>
          <a:off x="0" y="0"/>
          <a:ext cx="0" cy="0"/>
          <a:chOff x="0" y="0"/>
          <a:chExt cx="0" cy="0"/>
        </a:xfrm>
      </p:grpSpPr>
      <p:sp>
        <p:nvSpPr>
          <p:cNvPr id="3" name="Marcador de Posição do Texto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PT" smtClean="0"/>
              <a:t>Clique para editar os estilos</a:t>
            </a:r>
          </a:p>
        </p:txBody>
      </p:sp>
      <p:sp>
        <p:nvSpPr>
          <p:cNvPr id="7" name="Rectângulo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ângulo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ângulo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ítulo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pt-PT" smtClean="0"/>
              <a:t>Clique para editar o estilo</a:t>
            </a:r>
            <a:endParaRPr kumimoji="0" lang="en-US"/>
          </a:p>
        </p:txBody>
      </p:sp>
      <p:sp>
        <p:nvSpPr>
          <p:cNvPr id="12" name="Marcador de Posição da Data 11"/>
          <p:cNvSpPr>
            <a:spLocks noGrp="1"/>
          </p:cNvSpPr>
          <p:nvPr>
            <p:ph type="dt" sz="half" idx="10"/>
          </p:nvPr>
        </p:nvSpPr>
        <p:spPr/>
        <p:txBody>
          <a:bodyPr/>
          <a:lstStyle/>
          <a:p>
            <a:fld id="{7FD532BC-4C20-482E-89EE-911DA1886B6B}" type="datetime1">
              <a:rPr lang="en-US" smtClean="0"/>
              <a:pPr/>
              <a:t>7/13/2015</a:t>
            </a:fld>
            <a:endParaRPr lang="en-US"/>
          </a:p>
        </p:txBody>
      </p:sp>
      <p:sp>
        <p:nvSpPr>
          <p:cNvPr id="13" name="Marcador de Posição do Número do Diapositivo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745C66F-FC7B-4C52-931F-EAABACA1CBDF}" type="slidenum">
              <a:rPr lang="en-US" smtClean="0"/>
              <a:pPr/>
              <a:t>‹nº›</a:t>
            </a:fld>
            <a:endParaRPr lang="en-US"/>
          </a:p>
        </p:txBody>
      </p:sp>
      <p:sp>
        <p:nvSpPr>
          <p:cNvPr id="14" name="Marcador de Posição do Rodapé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PT" smtClean="0"/>
              <a:t>Clique para editar o estilo</a:t>
            </a:r>
            <a:endParaRPr kumimoji="0" lang="en-US"/>
          </a:p>
        </p:txBody>
      </p:sp>
      <p:sp>
        <p:nvSpPr>
          <p:cNvPr id="9" name="Marcador de Posição de Conteúdo 8"/>
          <p:cNvSpPr>
            <a:spLocks noGrp="1"/>
          </p:cNvSpPr>
          <p:nvPr>
            <p:ph sz="quarter" idx="1"/>
          </p:nvPr>
        </p:nvSpPr>
        <p:spPr>
          <a:xfrm>
            <a:off x="609600" y="1589567"/>
            <a:ext cx="3886200" cy="4572000"/>
          </a:xfrm>
        </p:spPr>
        <p:txBody>
          <a:body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11" name="Marcador de Posição de Conteúdo 10"/>
          <p:cNvSpPr>
            <a:spLocks noGrp="1"/>
          </p:cNvSpPr>
          <p:nvPr>
            <p:ph sz="quarter" idx="2"/>
          </p:nvPr>
        </p:nvSpPr>
        <p:spPr>
          <a:xfrm>
            <a:off x="4844901" y="1589567"/>
            <a:ext cx="3886200" cy="4572000"/>
          </a:xfrm>
        </p:spPr>
        <p:txBody>
          <a:body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8" name="Marcador de Posição da Data 7"/>
          <p:cNvSpPr>
            <a:spLocks noGrp="1"/>
          </p:cNvSpPr>
          <p:nvPr>
            <p:ph type="dt" sz="half" idx="15"/>
          </p:nvPr>
        </p:nvSpPr>
        <p:spPr/>
        <p:txBody>
          <a:bodyPr rtlCol="0"/>
          <a:lstStyle/>
          <a:p>
            <a:fld id="{9AE59CE5-2655-4D11-8D08-A3052B2E57D9}" type="datetime1">
              <a:rPr lang="en-US" smtClean="0"/>
              <a:pPr/>
              <a:t>7/13/2015</a:t>
            </a:fld>
            <a:endParaRPr lang="en-US"/>
          </a:p>
        </p:txBody>
      </p:sp>
      <p:sp>
        <p:nvSpPr>
          <p:cNvPr id="10" name="Marcador de Posição do Número do Diapositivo 9"/>
          <p:cNvSpPr>
            <a:spLocks noGrp="1"/>
          </p:cNvSpPr>
          <p:nvPr>
            <p:ph type="sldNum" sz="quarter" idx="16"/>
          </p:nvPr>
        </p:nvSpPr>
        <p:spPr/>
        <p:txBody>
          <a:bodyPr rtlCol="0"/>
          <a:lstStyle/>
          <a:p>
            <a:fld id="{8745C66F-FC7B-4C52-931F-EAABACA1CBDF}" type="slidenum">
              <a:rPr lang="en-US" smtClean="0"/>
              <a:pPr/>
              <a:t>‹nº›</a:t>
            </a:fld>
            <a:endParaRPr lang="en-US"/>
          </a:p>
        </p:txBody>
      </p:sp>
      <p:sp>
        <p:nvSpPr>
          <p:cNvPr id="12" name="Marcador de Posição do Rodapé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533400" y="273050"/>
            <a:ext cx="8153400" cy="869950"/>
          </a:xfrm>
        </p:spPr>
        <p:txBody>
          <a:bodyPr anchor="ctr"/>
          <a:lstStyle>
            <a:lvl1pPr>
              <a:defRPr/>
            </a:lvl1pPr>
          </a:lstStyle>
          <a:p>
            <a:r>
              <a:rPr kumimoji="0" lang="pt-PT" smtClean="0"/>
              <a:t>Clique para editar o estilo</a:t>
            </a:r>
            <a:endParaRPr kumimoji="0" lang="en-US"/>
          </a:p>
        </p:txBody>
      </p:sp>
      <p:sp>
        <p:nvSpPr>
          <p:cNvPr id="11" name="Marcador de Posição de Conteúdo 10"/>
          <p:cNvSpPr>
            <a:spLocks noGrp="1"/>
          </p:cNvSpPr>
          <p:nvPr>
            <p:ph sz="quarter" idx="2"/>
          </p:nvPr>
        </p:nvSpPr>
        <p:spPr>
          <a:xfrm>
            <a:off x="609600" y="2438400"/>
            <a:ext cx="3886200" cy="3581400"/>
          </a:xfrm>
        </p:spPr>
        <p:txBody>
          <a:body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13" name="Marcador de Posição de Conteúdo 12"/>
          <p:cNvSpPr>
            <a:spLocks noGrp="1"/>
          </p:cNvSpPr>
          <p:nvPr>
            <p:ph sz="quarter" idx="4"/>
          </p:nvPr>
        </p:nvSpPr>
        <p:spPr>
          <a:xfrm>
            <a:off x="4800600" y="2438400"/>
            <a:ext cx="3886200" cy="3581400"/>
          </a:xfrm>
        </p:spPr>
        <p:txBody>
          <a:body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10" name="Marcador de Posição da Data 9"/>
          <p:cNvSpPr>
            <a:spLocks noGrp="1"/>
          </p:cNvSpPr>
          <p:nvPr>
            <p:ph type="dt" sz="half" idx="15"/>
          </p:nvPr>
        </p:nvSpPr>
        <p:spPr/>
        <p:txBody>
          <a:bodyPr rtlCol="0"/>
          <a:lstStyle/>
          <a:p>
            <a:fld id="{9F973A8C-4F64-494E-9FD9-8461773B49EC}" type="datetime1">
              <a:rPr lang="en-US" smtClean="0"/>
              <a:pPr/>
              <a:t>7/13/2015</a:t>
            </a:fld>
            <a:endParaRPr lang="en-US"/>
          </a:p>
        </p:txBody>
      </p:sp>
      <p:sp>
        <p:nvSpPr>
          <p:cNvPr id="12" name="Marcador de Posição do Número do Diapositivo 11"/>
          <p:cNvSpPr>
            <a:spLocks noGrp="1"/>
          </p:cNvSpPr>
          <p:nvPr>
            <p:ph type="sldNum" sz="quarter" idx="16"/>
          </p:nvPr>
        </p:nvSpPr>
        <p:spPr/>
        <p:txBody>
          <a:bodyPr rtlCol="0"/>
          <a:lstStyle/>
          <a:p>
            <a:fld id="{8745C66F-FC7B-4C52-931F-EAABACA1CBDF}" type="slidenum">
              <a:rPr lang="en-US" smtClean="0"/>
              <a:pPr/>
              <a:t>‹nº›</a:t>
            </a:fld>
            <a:endParaRPr lang="en-US"/>
          </a:p>
        </p:txBody>
      </p:sp>
      <p:sp>
        <p:nvSpPr>
          <p:cNvPr id="14" name="Marcador de Posição do Rodapé 13"/>
          <p:cNvSpPr>
            <a:spLocks noGrp="1"/>
          </p:cNvSpPr>
          <p:nvPr>
            <p:ph type="ftr" sz="quarter" idx="17"/>
          </p:nvPr>
        </p:nvSpPr>
        <p:spPr/>
        <p:txBody>
          <a:bodyPr rtlCol="0"/>
          <a:lstStyle/>
          <a:p>
            <a:endParaRPr lang="en-US"/>
          </a:p>
        </p:txBody>
      </p:sp>
      <p:sp>
        <p:nvSpPr>
          <p:cNvPr id="16" name="Marcador de Posição do Texto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pt-PT" smtClean="0"/>
              <a:t>Clique para editar os estilos</a:t>
            </a:r>
          </a:p>
        </p:txBody>
      </p:sp>
      <p:sp>
        <p:nvSpPr>
          <p:cNvPr id="15" name="Marcador de Posição do Texto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pt-PT" smtClean="0"/>
              <a:t>Clique para editar os estilos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PT" smtClean="0"/>
              <a:t>Clique para editar o estilo</a:t>
            </a:r>
            <a:endParaRPr kumimoji="0" lang="en-US"/>
          </a:p>
        </p:txBody>
      </p:sp>
      <p:sp>
        <p:nvSpPr>
          <p:cNvPr id="3" name="Marcador de Posição da Data 2"/>
          <p:cNvSpPr>
            <a:spLocks noGrp="1"/>
          </p:cNvSpPr>
          <p:nvPr>
            <p:ph type="dt" sz="half" idx="10"/>
          </p:nvPr>
        </p:nvSpPr>
        <p:spPr/>
        <p:txBody>
          <a:bodyPr/>
          <a:lstStyle/>
          <a:p>
            <a:fld id="{9A1169D1-16CC-4102-AB97-2F0BA27F91C4}" type="datetime1">
              <a:rPr lang="en-US" smtClean="0"/>
              <a:pPr/>
              <a:t>7/13/2015</a:t>
            </a:fld>
            <a:endParaRPr lang="en-US"/>
          </a:p>
        </p:txBody>
      </p:sp>
      <p:sp>
        <p:nvSpPr>
          <p:cNvPr id="4" name="Marcador de Posição do Rodapé 3"/>
          <p:cNvSpPr>
            <a:spLocks noGrp="1"/>
          </p:cNvSpPr>
          <p:nvPr>
            <p:ph type="ftr" sz="quarter" idx="11"/>
          </p:nvPr>
        </p:nvSpPr>
        <p:spPr/>
        <p:txBody>
          <a:bodyPr/>
          <a:lstStyle/>
          <a:p>
            <a:endParaRPr lang="en-US"/>
          </a:p>
        </p:txBody>
      </p:sp>
      <p:sp>
        <p:nvSpPr>
          <p:cNvPr id="5" name="Marcador de Posição do Número do Diapositivo 4"/>
          <p:cNvSpPr>
            <a:spLocks noGrp="1"/>
          </p:cNvSpPr>
          <p:nvPr>
            <p:ph type="sldNum" sz="quarter" idx="12"/>
          </p:nvPr>
        </p:nvSpPr>
        <p:spPr/>
        <p:txBody>
          <a:bodyPr/>
          <a:lstStyle>
            <a:lvl1pPr>
              <a:defRPr>
                <a:solidFill>
                  <a:srgbClr val="FFFFFF"/>
                </a:solidFill>
              </a:defRPr>
            </a:lvl1pPr>
          </a:lstStyle>
          <a:p>
            <a:fld id="{8745C66F-FC7B-4C52-931F-EAABACA1CBDF}"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919DC297-ECA4-456D-AA3B-A69A396EF576}" type="datetime1">
              <a:rPr lang="en-US" smtClean="0"/>
              <a:pPr/>
              <a:t>7/13/2015</a:t>
            </a:fld>
            <a:endParaRPr lang="en-US"/>
          </a:p>
        </p:txBody>
      </p:sp>
      <p:sp>
        <p:nvSpPr>
          <p:cNvPr id="3" name="Marcador de Posição do Rodapé 2"/>
          <p:cNvSpPr>
            <a:spLocks noGrp="1"/>
          </p:cNvSpPr>
          <p:nvPr>
            <p:ph type="ftr" sz="quarter" idx="11"/>
          </p:nvPr>
        </p:nvSpPr>
        <p:spPr/>
        <p:txBody>
          <a:bodyPr/>
          <a:lstStyle/>
          <a:p>
            <a:endParaRPr lang="en-US"/>
          </a:p>
        </p:txBody>
      </p:sp>
      <p:sp>
        <p:nvSpPr>
          <p:cNvPr id="4" name="Marcador de Posição do Número do Diapositivo 3"/>
          <p:cNvSpPr>
            <a:spLocks noGrp="1"/>
          </p:cNvSpPr>
          <p:nvPr>
            <p:ph type="sldNum" sz="quarter" idx="12"/>
          </p:nvPr>
        </p:nvSpPr>
        <p:spPr>
          <a:xfrm>
            <a:off x="0" y="6248400"/>
            <a:ext cx="533400" cy="381000"/>
          </a:xfrm>
        </p:spPr>
        <p:txBody>
          <a:bodyPr/>
          <a:lstStyle>
            <a:lvl1pPr>
              <a:defRPr>
                <a:solidFill>
                  <a:schemeClr val="tx2"/>
                </a:solidFill>
              </a:defRPr>
            </a:lvl1pPr>
          </a:lstStyle>
          <a:p>
            <a:fld id="{8745C66F-FC7B-4C52-931F-EAABACA1CBDF}"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09600" y="273050"/>
            <a:ext cx="8077200" cy="869950"/>
          </a:xfrm>
        </p:spPr>
        <p:txBody>
          <a:bodyPr anchor="ctr"/>
          <a:lstStyle>
            <a:lvl1pPr algn="l">
              <a:buNone/>
              <a:defRPr sz="4400" b="0"/>
            </a:lvl1pPr>
          </a:lstStyle>
          <a:p>
            <a:r>
              <a:rPr kumimoji="0" lang="pt-PT" smtClean="0"/>
              <a:t>Clique para editar o estilo</a:t>
            </a:r>
            <a:endParaRPr kumimoji="0" lang="en-US"/>
          </a:p>
        </p:txBody>
      </p:sp>
      <p:sp>
        <p:nvSpPr>
          <p:cNvPr id="5" name="Marcador de Posição da Data 4"/>
          <p:cNvSpPr>
            <a:spLocks noGrp="1"/>
          </p:cNvSpPr>
          <p:nvPr>
            <p:ph type="dt" sz="half" idx="10"/>
          </p:nvPr>
        </p:nvSpPr>
        <p:spPr/>
        <p:txBody>
          <a:bodyPr/>
          <a:lstStyle/>
          <a:p>
            <a:fld id="{B461F6C3-E6CE-4148-9368-DA2B48F7EF4C}" type="datetime1">
              <a:rPr lang="en-US" smtClean="0"/>
              <a:pPr/>
              <a:t>7/13/2015</a:t>
            </a:fld>
            <a:endParaRPr lang="en-US"/>
          </a:p>
        </p:txBody>
      </p:sp>
      <p:sp>
        <p:nvSpPr>
          <p:cNvPr id="6" name="Marcador de Posição do Rodapé 5"/>
          <p:cNvSpPr>
            <a:spLocks noGrp="1"/>
          </p:cNvSpPr>
          <p:nvPr>
            <p:ph type="ftr" sz="quarter" idx="11"/>
          </p:nvPr>
        </p:nvSpPr>
        <p:spPr/>
        <p:txBody>
          <a:bodyPr/>
          <a:lstStyle/>
          <a:p>
            <a:endParaRPr lang="en-US"/>
          </a:p>
        </p:txBody>
      </p:sp>
      <p:sp>
        <p:nvSpPr>
          <p:cNvPr id="7" name="Marcador de Posição do Número do Diapositivo 6"/>
          <p:cNvSpPr>
            <a:spLocks noGrp="1"/>
          </p:cNvSpPr>
          <p:nvPr>
            <p:ph type="sldNum" sz="quarter" idx="12"/>
          </p:nvPr>
        </p:nvSpPr>
        <p:spPr/>
        <p:txBody>
          <a:bodyPr/>
          <a:lstStyle>
            <a:lvl1pPr>
              <a:defRPr>
                <a:solidFill>
                  <a:srgbClr val="FFFFFF"/>
                </a:solidFill>
              </a:defRPr>
            </a:lvl1pPr>
          </a:lstStyle>
          <a:p>
            <a:fld id="{8745C66F-FC7B-4C52-931F-EAABACA1CBDF}" type="slidenum">
              <a:rPr lang="en-US" smtClean="0"/>
              <a:pPr/>
              <a:t>‹nº›</a:t>
            </a:fld>
            <a:endParaRPr lang="en-US"/>
          </a:p>
        </p:txBody>
      </p:sp>
      <p:sp>
        <p:nvSpPr>
          <p:cNvPr id="3" name="Marcador de Posição do Texto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pt-PT" smtClean="0"/>
              <a:t>Clique para editar os estilos</a:t>
            </a:r>
          </a:p>
        </p:txBody>
      </p:sp>
      <p:sp>
        <p:nvSpPr>
          <p:cNvPr id="9" name="Marcador de Posição de Conteúdo 8"/>
          <p:cNvSpPr>
            <a:spLocks noGrp="1"/>
          </p:cNvSpPr>
          <p:nvPr>
            <p:ph sz="quarter" idx="1"/>
          </p:nvPr>
        </p:nvSpPr>
        <p:spPr>
          <a:xfrm>
            <a:off x="2362200" y="1752600"/>
            <a:ext cx="6400800" cy="4419600"/>
          </a:xfrm>
        </p:spPr>
        <p:txBody>
          <a:body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bg>
      <p:bgRef idx="1003">
        <a:schemeClr val="bg2"/>
      </p:bgRef>
    </p:bg>
    <p:spTree>
      <p:nvGrpSpPr>
        <p:cNvPr id="1" name=""/>
        <p:cNvGrpSpPr/>
        <p:nvPr/>
      </p:nvGrpSpPr>
      <p:grpSpPr>
        <a:xfrm>
          <a:off x="0" y="0"/>
          <a:ext cx="0" cy="0"/>
          <a:chOff x="0" y="0"/>
          <a:chExt cx="0" cy="0"/>
        </a:xfrm>
      </p:grpSpPr>
      <p:sp>
        <p:nvSpPr>
          <p:cNvPr id="4" name="Marcador de Posição do Texto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pt-PT" smtClean="0"/>
              <a:t>Clique para editar os estilos</a:t>
            </a:r>
          </a:p>
        </p:txBody>
      </p:sp>
      <p:sp>
        <p:nvSpPr>
          <p:cNvPr id="8" name="Rectângulo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ângulo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ângulo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ítulo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pt-PT" smtClean="0"/>
              <a:t>Clique para editar o estilo</a:t>
            </a:r>
            <a:endParaRPr kumimoji="0" lang="en-US"/>
          </a:p>
        </p:txBody>
      </p:sp>
      <p:sp>
        <p:nvSpPr>
          <p:cNvPr id="11" name="Rectângulo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Marcador de Posição da Data 11"/>
          <p:cNvSpPr>
            <a:spLocks noGrp="1"/>
          </p:cNvSpPr>
          <p:nvPr>
            <p:ph type="dt" sz="half" idx="10"/>
          </p:nvPr>
        </p:nvSpPr>
        <p:spPr>
          <a:xfrm>
            <a:off x="6248400" y="6248400"/>
            <a:ext cx="2667000" cy="365125"/>
          </a:xfrm>
        </p:spPr>
        <p:txBody>
          <a:bodyPr rtlCol="0"/>
          <a:lstStyle/>
          <a:p>
            <a:fld id="{5B38DBBB-4935-4A69-8163-25DEAB81A77A}" type="datetime1">
              <a:rPr lang="en-US" smtClean="0"/>
              <a:pPr/>
              <a:t>7/13/2015</a:t>
            </a:fld>
            <a:endParaRPr lang="en-US"/>
          </a:p>
        </p:txBody>
      </p:sp>
      <p:sp>
        <p:nvSpPr>
          <p:cNvPr id="13" name="Marcador de Posição do Número do Diapositivo 12"/>
          <p:cNvSpPr>
            <a:spLocks noGrp="1"/>
          </p:cNvSpPr>
          <p:nvPr>
            <p:ph type="sldNum" sz="quarter" idx="11"/>
          </p:nvPr>
        </p:nvSpPr>
        <p:spPr>
          <a:xfrm>
            <a:off x="0" y="4667249"/>
            <a:ext cx="1447800" cy="663578"/>
          </a:xfrm>
        </p:spPr>
        <p:txBody>
          <a:bodyPr rtlCol="0"/>
          <a:lstStyle>
            <a:lvl1pPr>
              <a:defRPr sz="2800"/>
            </a:lvl1pPr>
          </a:lstStyle>
          <a:p>
            <a:fld id="{8745C66F-FC7B-4C52-931F-EAABACA1CBDF}" type="slidenum">
              <a:rPr lang="en-US" smtClean="0"/>
              <a:pPr/>
              <a:t>‹nº›</a:t>
            </a:fld>
            <a:endParaRPr lang="en-US"/>
          </a:p>
        </p:txBody>
      </p:sp>
      <p:sp>
        <p:nvSpPr>
          <p:cNvPr id="14" name="Marcador de Posição do Rodapé 13"/>
          <p:cNvSpPr>
            <a:spLocks noGrp="1"/>
          </p:cNvSpPr>
          <p:nvPr>
            <p:ph type="ftr" sz="quarter" idx="12"/>
          </p:nvPr>
        </p:nvSpPr>
        <p:spPr>
          <a:xfrm>
            <a:off x="1600200" y="6248206"/>
            <a:ext cx="4572000" cy="365125"/>
          </a:xfrm>
        </p:spPr>
        <p:txBody>
          <a:bodyPr rtlCol="0"/>
          <a:lstStyle/>
          <a:p>
            <a:endParaRPr lang="en-US"/>
          </a:p>
        </p:txBody>
      </p:sp>
      <p:sp>
        <p:nvSpPr>
          <p:cNvPr id="3" name="Marcador de Posição da Imagem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pt-PT" smtClean="0"/>
              <a:t>Clique no ícone para adicionar uma imagem</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Marcador de Posição do Título 21"/>
          <p:cNvSpPr>
            <a:spLocks noGrp="1"/>
          </p:cNvSpPr>
          <p:nvPr>
            <p:ph type="title"/>
          </p:nvPr>
        </p:nvSpPr>
        <p:spPr>
          <a:xfrm>
            <a:off x="609600" y="228600"/>
            <a:ext cx="8153400" cy="990600"/>
          </a:xfrm>
          <a:prstGeom prst="rect">
            <a:avLst/>
          </a:prstGeom>
        </p:spPr>
        <p:txBody>
          <a:bodyPr vert="horz" anchor="ctr">
            <a:normAutofit/>
          </a:bodyPr>
          <a:lstStyle/>
          <a:p>
            <a:r>
              <a:rPr kumimoji="0" lang="pt-PT" smtClean="0"/>
              <a:t>Clique para editar o estilo</a:t>
            </a:r>
            <a:endParaRPr kumimoji="0" lang="en-US"/>
          </a:p>
        </p:txBody>
      </p:sp>
      <p:sp>
        <p:nvSpPr>
          <p:cNvPr id="13" name="Marcador de Posição do Texto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pt-PT" smtClean="0"/>
              <a:t>Clique para editar os estilos</a:t>
            </a:r>
          </a:p>
          <a:p>
            <a:pPr lvl="1" eaLnBrk="1" latinLnBrk="0" hangingPunct="1"/>
            <a:r>
              <a:rPr kumimoji="0" lang="pt-PT" smtClean="0"/>
              <a:t>Segundo nível</a:t>
            </a:r>
          </a:p>
          <a:p>
            <a:pPr lvl="2" eaLnBrk="1" latinLnBrk="0" hangingPunct="1"/>
            <a:r>
              <a:rPr kumimoji="0" lang="pt-PT" smtClean="0"/>
              <a:t>Terceiro nível</a:t>
            </a:r>
          </a:p>
          <a:p>
            <a:pPr lvl="3" eaLnBrk="1" latinLnBrk="0" hangingPunct="1"/>
            <a:r>
              <a:rPr kumimoji="0" lang="pt-PT" smtClean="0"/>
              <a:t>Quarto nível</a:t>
            </a:r>
          </a:p>
          <a:p>
            <a:pPr lvl="4" eaLnBrk="1" latinLnBrk="0" hangingPunct="1"/>
            <a:r>
              <a:rPr kumimoji="0" lang="pt-PT" smtClean="0"/>
              <a:t>Quinto nível</a:t>
            </a:r>
            <a:endParaRPr kumimoji="0" lang="en-US"/>
          </a:p>
        </p:txBody>
      </p:sp>
      <p:sp>
        <p:nvSpPr>
          <p:cNvPr id="14" name="Marcador de Posição da Data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468FC55-9F00-47C7-98E6-246610BA4A74}" type="datetime1">
              <a:rPr lang="en-US" smtClean="0"/>
              <a:pPr/>
              <a:t>7/13/2015</a:t>
            </a:fld>
            <a:endParaRPr lang="en-US"/>
          </a:p>
        </p:txBody>
      </p:sp>
      <p:sp>
        <p:nvSpPr>
          <p:cNvPr id="3" name="Marcador de Posição do Rodapé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ângulo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ângulo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ângulo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Marcador de Posição do Número do Diapositivo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745C66F-FC7B-4C52-931F-EAABACA1CBDF}"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6799" y="2057400"/>
            <a:ext cx="7372149" cy="1357086"/>
          </a:xfrm>
        </p:spPr>
        <p:txBody>
          <a:bodyPr>
            <a:normAutofit/>
          </a:bodyPr>
          <a:lstStyle/>
          <a:p>
            <a:pPr algn="ctr"/>
            <a:r>
              <a:rPr lang="en-US" sz="2800" b="1" i="1" dirty="0" smtClean="0"/>
              <a:t>Some Remarks on the Portuguese Law on (Voluntary) Arbitration</a:t>
            </a:r>
            <a:endParaRPr lang="pt-PT" sz="2800" dirty="0"/>
          </a:p>
        </p:txBody>
      </p:sp>
      <p:sp>
        <p:nvSpPr>
          <p:cNvPr id="6" name="Rectângulo 5"/>
          <p:cNvSpPr/>
          <p:nvPr/>
        </p:nvSpPr>
        <p:spPr>
          <a:xfrm>
            <a:off x="0" y="990600"/>
            <a:ext cx="91440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7" name="Rectângulo 6"/>
          <p:cNvSpPr/>
          <p:nvPr/>
        </p:nvSpPr>
        <p:spPr>
          <a:xfrm>
            <a:off x="914400" y="1905000"/>
            <a:ext cx="7696200" cy="1676400"/>
          </a:xfrm>
          <a:prstGeom prst="rect">
            <a:avLst/>
          </a:prstGeom>
          <a:noFill/>
          <a:ln w="15875" cmpd="sng">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Rectângulo 7"/>
          <p:cNvSpPr/>
          <p:nvPr/>
        </p:nvSpPr>
        <p:spPr>
          <a:xfrm>
            <a:off x="685800" y="1905000"/>
            <a:ext cx="235598" cy="16764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gn="ctr"/>
            <a:endParaRPr lang="pt-PT"/>
          </a:p>
        </p:txBody>
      </p:sp>
      <p:sp>
        <p:nvSpPr>
          <p:cNvPr id="11" name="CaixaDeTexto 10"/>
          <p:cNvSpPr txBox="1"/>
          <p:nvPr/>
        </p:nvSpPr>
        <p:spPr>
          <a:xfrm>
            <a:off x="457200" y="6096000"/>
            <a:ext cx="3886200" cy="381000"/>
          </a:xfrm>
          <a:prstGeom prst="rect">
            <a:avLst/>
          </a:prstGeom>
          <a:noFill/>
        </p:spPr>
        <p:txBody>
          <a:bodyPr wrap="square" rtlCol="0">
            <a:spAutoFit/>
          </a:bodyPr>
          <a:lstStyle/>
          <a:p>
            <a:r>
              <a:rPr lang="pt-PT" dirty="0" smtClean="0">
                <a:solidFill>
                  <a:srgbClr val="000000"/>
                </a:solidFill>
              </a:rPr>
              <a:t>Rui Pinto Duarte</a:t>
            </a:r>
            <a:endParaRPr lang="pt-PT" dirty="0">
              <a:solidFill>
                <a:srgbClr val="000000"/>
              </a:solidFill>
            </a:endParaRPr>
          </a:p>
        </p:txBody>
      </p:sp>
      <p:sp>
        <p:nvSpPr>
          <p:cNvPr id="9" name="Marcador de Posição do Número do Diapositivo 8"/>
          <p:cNvSpPr>
            <a:spLocks noGrp="1"/>
          </p:cNvSpPr>
          <p:nvPr>
            <p:ph type="sldNum" sz="quarter" idx="12"/>
          </p:nvPr>
        </p:nvSpPr>
        <p:spPr/>
        <p:txBody>
          <a:bodyPr>
            <a:normAutofit fontScale="85000" lnSpcReduction="20000"/>
          </a:bodyPr>
          <a:lstStyle/>
          <a:p>
            <a:fld id="{8745C66F-FC7B-4C52-931F-EAABACA1CBDF}" type="slidenum">
              <a:rPr lang="en-US" smtClean="0"/>
              <a:pPr/>
              <a:t>1</a:t>
            </a:fld>
            <a:endParaRPr lang="en-US"/>
          </a:p>
        </p:txBody>
      </p:sp>
      <p:sp>
        <p:nvSpPr>
          <p:cNvPr id="10" name="CaixaDeTexto 9"/>
          <p:cNvSpPr txBox="1"/>
          <p:nvPr/>
        </p:nvSpPr>
        <p:spPr>
          <a:xfrm>
            <a:off x="4724400" y="6096000"/>
            <a:ext cx="3733800" cy="381000"/>
          </a:xfrm>
          <a:prstGeom prst="rect">
            <a:avLst/>
          </a:prstGeom>
          <a:noFill/>
        </p:spPr>
        <p:txBody>
          <a:bodyPr wrap="square" rtlCol="0">
            <a:spAutoFit/>
          </a:bodyPr>
          <a:lstStyle/>
          <a:p>
            <a:pPr algn="r"/>
            <a:r>
              <a:rPr lang="pt-PT" dirty="0" err="1" smtClean="0">
                <a:solidFill>
                  <a:srgbClr val="000000"/>
                </a:solidFill>
              </a:rPr>
              <a:t>July</a:t>
            </a:r>
            <a:r>
              <a:rPr lang="pt-PT" dirty="0" smtClean="0">
                <a:solidFill>
                  <a:srgbClr val="000000"/>
                </a:solidFill>
              </a:rPr>
              <a:t> 2015</a:t>
            </a:r>
            <a:endParaRPr lang="pt-PT" dirty="0">
              <a:solidFill>
                <a:srgbClr val="0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1"/>
          <p:cNvSpPr>
            <a:spLocks noGrp="1"/>
          </p:cNvSpPr>
          <p:nvPr>
            <p:ph type="title"/>
          </p:nvPr>
        </p:nvSpPr>
        <p:spPr>
          <a:xfrm>
            <a:off x="457200" y="228600"/>
            <a:ext cx="8229600" cy="990600"/>
          </a:xfrm>
        </p:spPr>
        <p:txBody>
          <a:bodyPr>
            <a:normAutofit/>
          </a:bodyPr>
          <a:lstStyle/>
          <a:p>
            <a:pPr algn="ctr"/>
            <a:r>
              <a:rPr lang="pt-PT" sz="2400" b="1" i="1" dirty="0" smtClean="0"/>
              <a:t>4. </a:t>
            </a:r>
            <a:r>
              <a:rPr lang="en-US" sz="2400" b="1" dirty="0" smtClean="0"/>
              <a:t>Some aspects of 2011 PLA relevant for international arbitration (cont.)</a:t>
            </a:r>
            <a:endParaRPr lang="pt-PT" sz="2400" b="1" dirty="0"/>
          </a:p>
        </p:txBody>
      </p:sp>
      <p:sp>
        <p:nvSpPr>
          <p:cNvPr id="10" name="CaixaDeTexto 9"/>
          <p:cNvSpPr txBox="1"/>
          <p:nvPr/>
        </p:nvSpPr>
        <p:spPr>
          <a:xfrm>
            <a:off x="685800" y="1618565"/>
            <a:ext cx="7772400" cy="1200329"/>
          </a:xfrm>
          <a:prstGeom prst="rect">
            <a:avLst/>
          </a:prstGeom>
          <a:noFill/>
        </p:spPr>
        <p:txBody>
          <a:bodyPr wrap="square" rtlCol="0">
            <a:spAutoFit/>
          </a:bodyPr>
          <a:lstStyle/>
          <a:p>
            <a:pPr marL="355600"/>
            <a:r>
              <a:rPr lang="en-US" i="1" dirty="0" smtClean="0"/>
              <a:t>Chapter VII</a:t>
            </a:r>
            <a:endParaRPr lang="pt-PT" i="1" dirty="0" smtClean="0"/>
          </a:p>
          <a:p>
            <a:pPr marL="355600"/>
            <a:r>
              <a:rPr lang="en-US" b="1" i="1" dirty="0" smtClean="0"/>
              <a:t>Recourse against award</a:t>
            </a:r>
            <a:endParaRPr lang="pt-PT" b="1" i="1" dirty="0" smtClean="0"/>
          </a:p>
          <a:p>
            <a:pPr marL="355600"/>
            <a:r>
              <a:rPr lang="en-US" i="1" dirty="0" smtClean="0"/>
              <a:t>Article 46</a:t>
            </a:r>
            <a:endParaRPr lang="pt-PT" i="1" dirty="0" smtClean="0"/>
          </a:p>
          <a:p>
            <a:pPr marL="355600"/>
            <a:r>
              <a:rPr lang="en-US" i="1" dirty="0" smtClean="0"/>
              <a:t>Application for setting aside</a:t>
            </a:r>
            <a:endParaRPr lang="pt-PT" i="1" dirty="0"/>
          </a:p>
        </p:txBody>
      </p:sp>
      <p:sp>
        <p:nvSpPr>
          <p:cNvPr id="12" name="Marcador de Posição de Conteúdo 2"/>
          <p:cNvSpPr txBox="1">
            <a:spLocks/>
          </p:cNvSpPr>
          <p:nvPr/>
        </p:nvSpPr>
        <p:spPr>
          <a:xfrm>
            <a:off x="457200" y="2971800"/>
            <a:ext cx="8229600" cy="2438400"/>
          </a:xfrm>
          <a:prstGeom prst="rect">
            <a:avLst/>
          </a:prstGeom>
        </p:spPr>
        <p:txBody>
          <a:bodyPr vert="horz">
            <a:normAutofit/>
          </a:bodyPr>
          <a:lstStyle/>
          <a:p>
            <a:r>
              <a:rPr lang="en-US" sz="2000" dirty="0" smtClean="0"/>
              <a:t>1. Unless otherwise agreed by the parties, under article 39, paragraph 4, recourse to a state court against an arbitral award may be made only by an application for setting aside in accordance with the provisions of this article.</a:t>
            </a:r>
            <a:endParaRPr lang="pt-PT" sz="2000" dirty="0"/>
          </a:p>
        </p:txBody>
      </p:sp>
      <p:sp>
        <p:nvSpPr>
          <p:cNvPr id="14" name="Marcador de Posição do Número do Diapositivo 13"/>
          <p:cNvSpPr>
            <a:spLocks noGrp="1"/>
          </p:cNvSpPr>
          <p:nvPr>
            <p:ph type="sldNum" sz="quarter" idx="12"/>
          </p:nvPr>
        </p:nvSpPr>
        <p:spPr>
          <a:solidFill>
            <a:srgbClr val="5B9BD5"/>
          </a:solidFill>
        </p:spPr>
        <p:txBody>
          <a:bodyPr>
            <a:normAutofit fontScale="85000" lnSpcReduction="20000"/>
          </a:bodyPr>
          <a:lstStyle/>
          <a:p>
            <a:fld id="{8745C66F-FC7B-4C52-931F-EAABACA1CBDF}" type="slidenum">
              <a:rPr lang="en-US" smtClean="0"/>
              <a:pPr/>
              <a:t>10</a:t>
            </a:fld>
            <a:endParaRPr lang="en-US"/>
          </a:p>
        </p:txBody>
      </p:sp>
      <p:sp>
        <p:nvSpPr>
          <p:cNvPr id="7" name="CaixaDeTexto 6"/>
          <p:cNvSpPr txBox="1"/>
          <p:nvPr/>
        </p:nvSpPr>
        <p:spPr>
          <a:xfrm>
            <a:off x="457200" y="6306235"/>
            <a:ext cx="3886200" cy="323165"/>
          </a:xfrm>
          <a:prstGeom prst="rect">
            <a:avLst/>
          </a:prstGeom>
          <a:noFill/>
        </p:spPr>
        <p:txBody>
          <a:bodyPr wrap="square" rtlCol="0">
            <a:spAutoFit/>
          </a:bodyPr>
          <a:lstStyle/>
          <a:p>
            <a:r>
              <a:rPr lang="pt-PT" sz="1500" dirty="0" smtClean="0"/>
              <a:t>Rui Pinto Duarte</a:t>
            </a:r>
            <a:endParaRPr lang="pt-PT" sz="15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1"/>
          <p:cNvSpPr>
            <a:spLocks noGrp="1"/>
          </p:cNvSpPr>
          <p:nvPr>
            <p:ph type="title"/>
          </p:nvPr>
        </p:nvSpPr>
        <p:spPr>
          <a:xfrm>
            <a:off x="457200" y="228600"/>
            <a:ext cx="8229600" cy="990600"/>
          </a:xfrm>
        </p:spPr>
        <p:txBody>
          <a:bodyPr>
            <a:normAutofit/>
          </a:bodyPr>
          <a:lstStyle/>
          <a:p>
            <a:pPr algn="ctr"/>
            <a:r>
              <a:rPr lang="pt-PT" sz="2400" b="1" i="1" dirty="0" smtClean="0"/>
              <a:t>4. </a:t>
            </a:r>
            <a:r>
              <a:rPr lang="en-US" sz="2400" b="1" dirty="0" smtClean="0"/>
              <a:t>Some aspects of 2011 PLA relevant for international arbitration (cont.)</a:t>
            </a:r>
            <a:endParaRPr lang="pt-PT" sz="2400" b="1" dirty="0"/>
          </a:p>
        </p:txBody>
      </p:sp>
      <p:sp>
        <p:nvSpPr>
          <p:cNvPr id="10" name="CaixaDeTexto 9"/>
          <p:cNvSpPr txBox="1"/>
          <p:nvPr/>
        </p:nvSpPr>
        <p:spPr>
          <a:xfrm>
            <a:off x="685800" y="1575137"/>
            <a:ext cx="7772400" cy="1015663"/>
          </a:xfrm>
          <a:prstGeom prst="rect">
            <a:avLst/>
          </a:prstGeom>
          <a:noFill/>
        </p:spPr>
        <p:txBody>
          <a:bodyPr wrap="square" rtlCol="0">
            <a:spAutoFit/>
          </a:bodyPr>
          <a:lstStyle/>
          <a:p>
            <a:pPr marL="355600"/>
            <a:r>
              <a:rPr lang="en-US" sz="1500" i="1" dirty="0" smtClean="0"/>
              <a:t>Chapter VII</a:t>
            </a:r>
            <a:endParaRPr lang="pt-PT" sz="1500" i="1" dirty="0" smtClean="0"/>
          </a:p>
          <a:p>
            <a:pPr marL="355600"/>
            <a:r>
              <a:rPr lang="en-US" sz="1500" b="1" i="1" dirty="0" smtClean="0"/>
              <a:t>Recourse against award</a:t>
            </a:r>
            <a:endParaRPr lang="pt-PT" sz="1500" b="1" i="1" dirty="0" smtClean="0"/>
          </a:p>
          <a:p>
            <a:pPr marL="355600"/>
            <a:r>
              <a:rPr lang="en-US" sz="1500" i="1" dirty="0" smtClean="0"/>
              <a:t>Article 46</a:t>
            </a:r>
            <a:endParaRPr lang="pt-PT" sz="1500" i="1" dirty="0" smtClean="0"/>
          </a:p>
          <a:p>
            <a:pPr marL="355600"/>
            <a:r>
              <a:rPr lang="en-US" sz="1500" i="1" dirty="0" smtClean="0"/>
              <a:t>Application for setting aside</a:t>
            </a:r>
            <a:endParaRPr lang="pt-PT" sz="1500" i="1" dirty="0"/>
          </a:p>
        </p:txBody>
      </p:sp>
      <p:sp>
        <p:nvSpPr>
          <p:cNvPr id="12" name="Marcador de Posição de Conteúdo 2"/>
          <p:cNvSpPr txBox="1">
            <a:spLocks/>
          </p:cNvSpPr>
          <p:nvPr/>
        </p:nvSpPr>
        <p:spPr>
          <a:xfrm>
            <a:off x="457200" y="2514600"/>
            <a:ext cx="8229600" cy="3733800"/>
          </a:xfrm>
          <a:prstGeom prst="rect">
            <a:avLst/>
          </a:prstGeom>
        </p:spPr>
        <p:txBody>
          <a:bodyPr vert="horz">
            <a:normAutofit lnSpcReduction="10000"/>
          </a:bodyPr>
          <a:lstStyle/>
          <a:p>
            <a:r>
              <a:rPr lang="en-US" sz="1600" dirty="0" smtClean="0"/>
              <a:t>(…)</a:t>
            </a:r>
            <a:endParaRPr lang="pt-PT" sz="1600" dirty="0" smtClean="0"/>
          </a:p>
          <a:p>
            <a:r>
              <a:rPr lang="en-US" sz="1600" dirty="0" smtClean="0"/>
              <a:t>3. An arbitral award may be set aside by the competent state court only if:</a:t>
            </a:r>
            <a:endParaRPr lang="pt-PT" sz="1600" dirty="0" smtClean="0"/>
          </a:p>
          <a:p>
            <a:pPr marL="342900" lvl="0" indent="279400">
              <a:buFont typeface="+mj-lt"/>
              <a:buAutoNum type="alphaLcParenR"/>
            </a:pPr>
            <a:r>
              <a:rPr lang="en-US" sz="1600" dirty="0" smtClean="0"/>
              <a:t>The party making the application furnishes proof that:</a:t>
            </a:r>
            <a:endParaRPr lang="pt-PT" sz="1600" dirty="0" smtClean="0"/>
          </a:p>
          <a:p>
            <a:pPr marL="615950" lvl="0" indent="323850">
              <a:buFont typeface="+mj-lt"/>
              <a:buAutoNum type="romanLcPeriod"/>
            </a:pPr>
            <a:r>
              <a:rPr lang="en-US" sz="1600" dirty="0" smtClean="0"/>
              <a:t>One of the parties to the arbitration agreement was under some incapacity; or the said agreement is not valid under the law to which the parties have subjected it or, failing any indication thereon, under this Law; or</a:t>
            </a:r>
          </a:p>
          <a:p>
            <a:pPr marL="615950" lvl="0" indent="323850">
              <a:buFont typeface="+mj-lt"/>
              <a:buAutoNum type="romanLcPeriod"/>
            </a:pPr>
            <a:r>
              <a:rPr lang="en-US" sz="1600" dirty="0" smtClean="0"/>
              <a:t>There has been a violation within the proceedings of some of the fundamental principles referred in article 30, paragraph 1, with a decisive influence on the decision of the dispute; or</a:t>
            </a:r>
          </a:p>
          <a:p>
            <a:pPr marL="615950" lvl="0" indent="323850">
              <a:buFont typeface="+mj-lt"/>
              <a:buAutoNum type="romanLcPeriod"/>
            </a:pPr>
            <a:r>
              <a:rPr lang="en-US" sz="1600" dirty="0" smtClean="0"/>
              <a:t>The award dealt with a dispute not contemplated by the arbitration agreement, or contains decisions beyond the scope of the latter; or</a:t>
            </a:r>
          </a:p>
          <a:p>
            <a:pPr marL="615950" lvl="0" indent="323850">
              <a:buFont typeface="+mj-lt"/>
              <a:buAutoNum type="romanLcPeriod"/>
            </a:pPr>
            <a:r>
              <a:rPr lang="en-US" sz="1600" dirty="0" smtClean="0"/>
              <a:t>The composition of the arbitral tribunal or the arbitral procedure was not in accordance with the agreement of the parties, unless such agreement was in conflict with a provision of this Law from which the parties cannot derogate, or, failing such agreement, was not in accordance with this Law, and in any case, this inconformity had a decisive influence on the decision of the dispute; or</a:t>
            </a:r>
            <a:endParaRPr lang="pt-PT" sz="1600" dirty="0"/>
          </a:p>
        </p:txBody>
      </p:sp>
      <p:sp>
        <p:nvSpPr>
          <p:cNvPr id="14" name="Marcador de Posição do Número do Diapositivo 13"/>
          <p:cNvSpPr>
            <a:spLocks noGrp="1"/>
          </p:cNvSpPr>
          <p:nvPr>
            <p:ph type="sldNum" sz="quarter" idx="12"/>
          </p:nvPr>
        </p:nvSpPr>
        <p:spPr>
          <a:solidFill>
            <a:srgbClr val="5B9BD5"/>
          </a:solidFill>
        </p:spPr>
        <p:txBody>
          <a:bodyPr>
            <a:normAutofit fontScale="85000" lnSpcReduction="20000"/>
          </a:bodyPr>
          <a:lstStyle/>
          <a:p>
            <a:fld id="{8745C66F-FC7B-4C52-931F-EAABACA1CBDF}" type="slidenum">
              <a:rPr lang="en-US" smtClean="0"/>
              <a:pPr/>
              <a:t>11</a:t>
            </a:fld>
            <a:endParaRPr lang="en-US"/>
          </a:p>
        </p:txBody>
      </p:sp>
      <p:sp>
        <p:nvSpPr>
          <p:cNvPr id="7" name="CaixaDeTexto 6"/>
          <p:cNvSpPr txBox="1"/>
          <p:nvPr/>
        </p:nvSpPr>
        <p:spPr>
          <a:xfrm>
            <a:off x="457200" y="6306235"/>
            <a:ext cx="3886200" cy="323165"/>
          </a:xfrm>
          <a:prstGeom prst="rect">
            <a:avLst/>
          </a:prstGeom>
          <a:noFill/>
        </p:spPr>
        <p:txBody>
          <a:bodyPr wrap="square" rtlCol="0">
            <a:spAutoFit/>
          </a:bodyPr>
          <a:lstStyle/>
          <a:p>
            <a:r>
              <a:rPr lang="pt-PT" sz="1500" dirty="0" smtClean="0"/>
              <a:t>Rui Pinto Duarte</a:t>
            </a:r>
            <a:endParaRPr lang="pt-PT" sz="15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1"/>
          <p:cNvSpPr>
            <a:spLocks noGrp="1"/>
          </p:cNvSpPr>
          <p:nvPr>
            <p:ph type="title"/>
          </p:nvPr>
        </p:nvSpPr>
        <p:spPr>
          <a:xfrm>
            <a:off x="457200" y="228600"/>
            <a:ext cx="8229600" cy="990600"/>
          </a:xfrm>
        </p:spPr>
        <p:txBody>
          <a:bodyPr>
            <a:normAutofit/>
          </a:bodyPr>
          <a:lstStyle/>
          <a:p>
            <a:pPr algn="ctr"/>
            <a:r>
              <a:rPr lang="pt-PT" sz="2400" b="1" i="1" dirty="0" smtClean="0"/>
              <a:t>4. </a:t>
            </a:r>
            <a:r>
              <a:rPr lang="en-US" sz="2400" b="1" dirty="0" smtClean="0"/>
              <a:t>Some aspects of 2011 PLA relevant for international arbitration (cont.)</a:t>
            </a:r>
            <a:endParaRPr lang="pt-PT" sz="2400" b="1" dirty="0"/>
          </a:p>
        </p:txBody>
      </p:sp>
      <p:sp>
        <p:nvSpPr>
          <p:cNvPr id="10" name="CaixaDeTexto 9"/>
          <p:cNvSpPr txBox="1"/>
          <p:nvPr/>
        </p:nvSpPr>
        <p:spPr>
          <a:xfrm>
            <a:off x="685800" y="1575137"/>
            <a:ext cx="7772400" cy="1015663"/>
          </a:xfrm>
          <a:prstGeom prst="rect">
            <a:avLst/>
          </a:prstGeom>
          <a:noFill/>
        </p:spPr>
        <p:txBody>
          <a:bodyPr wrap="square" rtlCol="0">
            <a:spAutoFit/>
          </a:bodyPr>
          <a:lstStyle/>
          <a:p>
            <a:pPr marL="355600"/>
            <a:r>
              <a:rPr lang="en-US" sz="1500" i="1" dirty="0" smtClean="0"/>
              <a:t>Chapter VII</a:t>
            </a:r>
            <a:endParaRPr lang="pt-PT" sz="1500" i="1" dirty="0" smtClean="0"/>
          </a:p>
          <a:p>
            <a:pPr marL="355600"/>
            <a:r>
              <a:rPr lang="en-US" sz="1500" b="1" i="1" dirty="0" smtClean="0"/>
              <a:t>Recourse against award</a:t>
            </a:r>
            <a:endParaRPr lang="pt-PT" sz="1500" b="1" i="1" dirty="0" smtClean="0"/>
          </a:p>
          <a:p>
            <a:pPr marL="355600"/>
            <a:r>
              <a:rPr lang="en-US" sz="1500" i="1" dirty="0" smtClean="0"/>
              <a:t>Article 46</a:t>
            </a:r>
            <a:endParaRPr lang="pt-PT" sz="1500" i="1" dirty="0" smtClean="0"/>
          </a:p>
          <a:p>
            <a:pPr marL="355600"/>
            <a:r>
              <a:rPr lang="en-US" sz="1500" i="1" dirty="0" smtClean="0"/>
              <a:t>Application for setting aside</a:t>
            </a:r>
            <a:endParaRPr lang="pt-PT" sz="1500" i="1" dirty="0"/>
          </a:p>
        </p:txBody>
      </p:sp>
      <p:sp>
        <p:nvSpPr>
          <p:cNvPr id="12" name="Marcador de Posição de Conteúdo 2"/>
          <p:cNvSpPr txBox="1">
            <a:spLocks/>
          </p:cNvSpPr>
          <p:nvPr/>
        </p:nvSpPr>
        <p:spPr>
          <a:xfrm>
            <a:off x="457200" y="2514600"/>
            <a:ext cx="8229600" cy="3733800"/>
          </a:xfrm>
          <a:prstGeom prst="rect">
            <a:avLst/>
          </a:prstGeom>
        </p:spPr>
        <p:txBody>
          <a:bodyPr vert="horz">
            <a:normAutofit fontScale="92500" lnSpcReduction="10000"/>
          </a:bodyPr>
          <a:lstStyle/>
          <a:p>
            <a:r>
              <a:rPr lang="en-US" sz="1600" dirty="0" smtClean="0"/>
              <a:t>(…)</a:t>
            </a:r>
          </a:p>
          <a:p>
            <a:pPr marL="615950" indent="374650">
              <a:buAutoNum type="romanLcPeriod" startAt="5"/>
            </a:pPr>
            <a:r>
              <a:rPr lang="en-US" sz="1600" dirty="0" smtClean="0"/>
              <a:t>The arbitral tribunal has condemned in an amount in excess of what was claimed or on a different claim from that that was presented, or has dealt with issues that it should not have dealt with, or has failed to decide issues that it should have decided; or</a:t>
            </a:r>
          </a:p>
          <a:p>
            <a:pPr marL="615950" lvl="0" indent="374650">
              <a:buFontTx/>
              <a:buAutoNum type="romanLcPeriod" startAt="5"/>
            </a:pPr>
            <a:r>
              <a:rPr lang="en-US" sz="1600" dirty="0" smtClean="0"/>
              <a:t>The award was made in violation of the requirements set out in article 42, paragraphs 1 and 3; or</a:t>
            </a:r>
            <a:endParaRPr lang="pt-PT" sz="1600" dirty="0" smtClean="0"/>
          </a:p>
          <a:p>
            <a:pPr marL="615950" lvl="0" indent="374650">
              <a:buFontTx/>
              <a:buAutoNum type="romanLcPeriod" startAt="5"/>
            </a:pPr>
            <a:r>
              <a:rPr lang="en-US" sz="1600" dirty="0" smtClean="0"/>
              <a:t>The award was notified to the parties after the maximum time-limit set in accordance with article 43 had lapsed; or</a:t>
            </a:r>
            <a:endParaRPr lang="pt-PT" sz="1600" dirty="0" smtClean="0"/>
          </a:p>
          <a:p>
            <a:pPr marL="698500" indent="-342900">
              <a:buAutoNum type="alphaLcParenR" startAt="2"/>
            </a:pPr>
            <a:r>
              <a:rPr lang="en-US" sz="1600" dirty="0" smtClean="0"/>
              <a:t>The court finds that:</a:t>
            </a:r>
          </a:p>
          <a:p>
            <a:pPr marL="615950" lvl="0" indent="374650">
              <a:buFont typeface="+mj-lt"/>
              <a:buAutoNum type="romanLcPeriod"/>
            </a:pPr>
            <a:r>
              <a:rPr lang="en-US" sz="1600" dirty="0" smtClean="0"/>
              <a:t>The subject-matter of the dispute cannot be decided by arbitration under Portuguese Law;</a:t>
            </a:r>
            <a:endParaRPr lang="pt-PT" sz="1600" dirty="0" smtClean="0"/>
          </a:p>
          <a:p>
            <a:pPr marL="615950" lvl="0" indent="374650">
              <a:buFont typeface="+mj-lt"/>
              <a:buAutoNum type="romanLcPeriod"/>
            </a:pPr>
            <a:r>
              <a:rPr lang="en-US" sz="1600" dirty="0" smtClean="0"/>
              <a:t>The content of the award is in conflict with the principles of international public policy of the State of Portugal.</a:t>
            </a:r>
          </a:p>
          <a:p>
            <a:r>
              <a:rPr lang="en-US" sz="1600" dirty="0" smtClean="0"/>
              <a:t>4</a:t>
            </a:r>
            <a:r>
              <a:rPr lang="en-US" sz="1600" dirty="0"/>
              <a:t>. (…).</a:t>
            </a:r>
            <a:endParaRPr lang="pt-PT" sz="1600" dirty="0"/>
          </a:p>
          <a:p>
            <a:r>
              <a:rPr lang="en-US" sz="1600" dirty="0"/>
              <a:t>5. (…).</a:t>
            </a:r>
          </a:p>
          <a:p>
            <a:r>
              <a:rPr lang="en-US" sz="1600" dirty="0"/>
              <a:t>6. (…).</a:t>
            </a:r>
            <a:endParaRPr lang="pt-PT" sz="1600" dirty="0"/>
          </a:p>
          <a:p>
            <a:r>
              <a:rPr lang="en-US" sz="1600" dirty="0"/>
              <a:t>7. (…).</a:t>
            </a:r>
            <a:endParaRPr lang="pt-PT" sz="1600" dirty="0"/>
          </a:p>
          <a:p>
            <a:pPr marL="355600" indent="266700"/>
            <a:endParaRPr lang="en-US" sz="1600" dirty="0" smtClean="0"/>
          </a:p>
          <a:p>
            <a:pPr marL="615950" indent="6350">
              <a:buAutoNum type="romanLcPeriod" startAt="5"/>
            </a:pPr>
            <a:endParaRPr lang="en-US" sz="1600" dirty="0" smtClean="0"/>
          </a:p>
          <a:p>
            <a:pPr marL="615950" indent="6350"/>
            <a:endParaRPr lang="pt-PT" sz="1600" dirty="0" smtClean="0"/>
          </a:p>
          <a:p>
            <a:pPr marL="615950" indent="6350"/>
            <a:endParaRPr lang="pt-PT" sz="1600" dirty="0" smtClean="0"/>
          </a:p>
          <a:p>
            <a:pPr marL="615950" lvl="0" indent="323850"/>
            <a:endParaRPr lang="pt-PT" sz="1600" dirty="0"/>
          </a:p>
        </p:txBody>
      </p:sp>
      <p:sp>
        <p:nvSpPr>
          <p:cNvPr id="14" name="Marcador de Posição do Número do Diapositivo 13"/>
          <p:cNvSpPr>
            <a:spLocks noGrp="1"/>
          </p:cNvSpPr>
          <p:nvPr>
            <p:ph type="sldNum" sz="quarter" idx="12"/>
          </p:nvPr>
        </p:nvSpPr>
        <p:spPr>
          <a:solidFill>
            <a:srgbClr val="5B9BD5"/>
          </a:solidFill>
        </p:spPr>
        <p:txBody>
          <a:bodyPr>
            <a:normAutofit fontScale="85000" lnSpcReduction="20000"/>
          </a:bodyPr>
          <a:lstStyle/>
          <a:p>
            <a:fld id="{8745C66F-FC7B-4C52-931F-EAABACA1CBDF}" type="slidenum">
              <a:rPr lang="en-US" smtClean="0"/>
              <a:pPr/>
              <a:t>12</a:t>
            </a:fld>
            <a:endParaRPr lang="en-US" dirty="0"/>
          </a:p>
        </p:txBody>
      </p:sp>
      <p:sp>
        <p:nvSpPr>
          <p:cNvPr id="7" name="CaixaDeTexto 6"/>
          <p:cNvSpPr txBox="1"/>
          <p:nvPr/>
        </p:nvSpPr>
        <p:spPr>
          <a:xfrm>
            <a:off x="457200" y="6306235"/>
            <a:ext cx="3886200" cy="323165"/>
          </a:xfrm>
          <a:prstGeom prst="rect">
            <a:avLst/>
          </a:prstGeom>
          <a:noFill/>
        </p:spPr>
        <p:txBody>
          <a:bodyPr wrap="square" rtlCol="0">
            <a:spAutoFit/>
          </a:bodyPr>
          <a:lstStyle/>
          <a:p>
            <a:r>
              <a:rPr lang="pt-PT" sz="1500" dirty="0" smtClean="0"/>
              <a:t>Rui Pinto Duarte</a:t>
            </a:r>
            <a:endParaRPr lang="pt-PT" sz="15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1"/>
          <p:cNvSpPr>
            <a:spLocks noGrp="1"/>
          </p:cNvSpPr>
          <p:nvPr>
            <p:ph type="title"/>
          </p:nvPr>
        </p:nvSpPr>
        <p:spPr>
          <a:xfrm>
            <a:off x="457200" y="228600"/>
            <a:ext cx="8229600" cy="990600"/>
          </a:xfrm>
        </p:spPr>
        <p:txBody>
          <a:bodyPr>
            <a:normAutofit/>
          </a:bodyPr>
          <a:lstStyle/>
          <a:p>
            <a:pPr algn="ctr"/>
            <a:r>
              <a:rPr lang="pt-PT" sz="2400" b="1" i="1" dirty="0" smtClean="0"/>
              <a:t>4. </a:t>
            </a:r>
            <a:r>
              <a:rPr lang="en-US" sz="2400" b="1" dirty="0" smtClean="0"/>
              <a:t>Some aspects of 2011 PLA relevant for international arbitration (cont.)</a:t>
            </a:r>
            <a:endParaRPr lang="pt-PT" sz="2400" b="1" dirty="0"/>
          </a:p>
        </p:txBody>
      </p:sp>
      <p:sp>
        <p:nvSpPr>
          <p:cNvPr id="10" name="CaixaDeTexto 9"/>
          <p:cNvSpPr txBox="1"/>
          <p:nvPr/>
        </p:nvSpPr>
        <p:spPr>
          <a:xfrm>
            <a:off x="685800" y="1575137"/>
            <a:ext cx="7772400" cy="1015663"/>
          </a:xfrm>
          <a:prstGeom prst="rect">
            <a:avLst/>
          </a:prstGeom>
          <a:noFill/>
        </p:spPr>
        <p:txBody>
          <a:bodyPr wrap="square" rtlCol="0">
            <a:spAutoFit/>
          </a:bodyPr>
          <a:lstStyle/>
          <a:p>
            <a:pPr marL="355600"/>
            <a:r>
              <a:rPr lang="en-US" sz="1500" i="1" dirty="0" smtClean="0"/>
              <a:t>Chapter VII</a:t>
            </a:r>
            <a:endParaRPr lang="pt-PT" sz="1500" i="1" dirty="0" smtClean="0"/>
          </a:p>
          <a:p>
            <a:pPr marL="355600"/>
            <a:r>
              <a:rPr lang="en-US" sz="1500" b="1" i="1" dirty="0" smtClean="0"/>
              <a:t>Recourse against award</a:t>
            </a:r>
            <a:endParaRPr lang="pt-PT" sz="1500" b="1" i="1" dirty="0" smtClean="0"/>
          </a:p>
          <a:p>
            <a:pPr marL="355600"/>
            <a:r>
              <a:rPr lang="en-US" sz="1500" i="1" dirty="0" smtClean="0"/>
              <a:t>Article 46</a:t>
            </a:r>
            <a:endParaRPr lang="pt-PT" sz="1500" i="1" dirty="0" smtClean="0"/>
          </a:p>
          <a:p>
            <a:pPr marL="355600"/>
            <a:r>
              <a:rPr lang="en-US" sz="1500" i="1" dirty="0" smtClean="0"/>
              <a:t>Application for setting aside</a:t>
            </a:r>
            <a:endParaRPr lang="pt-PT" sz="1500" i="1" dirty="0"/>
          </a:p>
        </p:txBody>
      </p:sp>
      <p:sp>
        <p:nvSpPr>
          <p:cNvPr id="12" name="Marcador de Posição de Conteúdo 2"/>
          <p:cNvSpPr txBox="1">
            <a:spLocks/>
          </p:cNvSpPr>
          <p:nvPr/>
        </p:nvSpPr>
        <p:spPr>
          <a:xfrm>
            <a:off x="457200" y="2590800"/>
            <a:ext cx="8229600" cy="3733800"/>
          </a:xfrm>
          <a:prstGeom prst="rect">
            <a:avLst/>
          </a:prstGeom>
        </p:spPr>
        <p:txBody>
          <a:bodyPr vert="horz">
            <a:normAutofit/>
          </a:bodyPr>
          <a:lstStyle/>
          <a:p>
            <a:r>
              <a:rPr lang="en-US" sz="1600" dirty="0" smtClean="0"/>
              <a:t>8. The competent state court, when asked to set aside an arbitral award, may, where appropriate, and if it is so requested by a party, suspend the setting aside proceedings for a period of time determined by it, in order to give the arbitral tribunal the opportunity to resume the arbitral proceedings or to take such other action as in the arbitral tribunal’s opinion will eliminate the grounds for setting aside.</a:t>
            </a:r>
            <a:endParaRPr lang="pt-PT" sz="1600" dirty="0" smtClean="0"/>
          </a:p>
          <a:p>
            <a:r>
              <a:rPr lang="en-US" sz="1600" dirty="0" smtClean="0"/>
              <a:t>9. The state court that sets aside the arbitral award cannot go into the merits of the issue or issues decided by the award, such issues to be submitted, if any party so wishes, to another arbitral tribunal to be decided by the latter.</a:t>
            </a:r>
            <a:endParaRPr lang="pt-PT" sz="1600" dirty="0" smtClean="0"/>
          </a:p>
          <a:p>
            <a:r>
              <a:rPr lang="en-US" sz="1600" dirty="0" smtClean="0"/>
              <a:t>10. Unless the parties have agreed otherwise, setting aside the award shall result in the arbitration agreement becoming operative again in respect of the subject-matter of the dispute. </a:t>
            </a:r>
            <a:endParaRPr lang="pt-PT" sz="1600" dirty="0" smtClean="0"/>
          </a:p>
          <a:p>
            <a:pPr marL="355600" indent="266700"/>
            <a:endParaRPr lang="en-US" sz="1600" dirty="0" smtClean="0"/>
          </a:p>
          <a:p>
            <a:pPr marL="615950" indent="6350">
              <a:buAutoNum type="romanLcPeriod" startAt="5"/>
            </a:pPr>
            <a:endParaRPr lang="en-US" sz="1600" dirty="0" smtClean="0"/>
          </a:p>
          <a:p>
            <a:pPr marL="615950" indent="6350"/>
            <a:endParaRPr lang="pt-PT" sz="1600" dirty="0" smtClean="0"/>
          </a:p>
          <a:p>
            <a:pPr marL="615950" indent="6350"/>
            <a:endParaRPr lang="pt-PT" sz="1600" dirty="0" smtClean="0"/>
          </a:p>
          <a:p>
            <a:pPr marL="615950" lvl="0" indent="323850"/>
            <a:endParaRPr lang="pt-PT" sz="1600" dirty="0"/>
          </a:p>
        </p:txBody>
      </p:sp>
      <p:sp>
        <p:nvSpPr>
          <p:cNvPr id="14" name="Marcador de Posição do Número do Diapositivo 13"/>
          <p:cNvSpPr>
            <a:spLocks noGrp="1"/>
          </p:cNvSpPr>
          <p:nvPr>
            <p:ph type="sldNum" sz="quarter" idx="12"/>
          </p:nvPr>
        </p:nvSpPr>
        <p:spPr>
          <a:solidFill>
            <a:srgbClr val="5B9BD5"/>
          </a:solidFill>
        </p:spPr>
        <p:txBody>
          <a:bodyPr>
            <a:normAutofit fontScale="85000" lnSpcReduction="20000"/>
          </a:bodyPr>
          <a:lstStyle/>
          <a:p>
            <a:fld id="{8745C66F-FC7B-4C52-931F-EAABACA1CBDF}" type="slidenum">
              <a:rPr lang="en-US" smtClean="0"/>
              <a:pPr/>
              <a:t>13</a:t>
            </a:fld>
            <a:endParaRPr lang="en-US"/>
          </a:p>
        </p:txBody>
      </p:sp>
      <p:sp>
        <p:nvSpPr>
          <p:cNvPr id="7" name="CaixaDeTexto 6"/>
          <p:cNvSpPr txBox="1"/>
          <p:nvPr/>
        </p:nvSpPr>
        <p:spPr>
          <a:xfrm>
            <a:off x="457200" y="6306235"/>
            <a:ext cx="3886200" cy="323165"/>
          </a:xfrm>
          <a:prstGeom prst="rect">
            <a:avLst/>
          </a:prstGeom>
          <a:noFill/>
        </p:spPr>
        <p:txBody>
          <a:bodyPr wrap="square" rtlCol="0">
            <a:spAutoFit/>
          </a:bodyPr>
          <a:lstStyle/>
          <a:p>
            <a:r>
              <a:rPr lang="pt-PT" sz="1500" dirty="0" smtClean="0"/>
              <a:t>Rui Pinto Duarte</a:t>
            </a:r>
            <a:endParaRPr lang="pt-PT" sz="15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1"/>
          <p:cNvSpPr>
            <a:spLocks noGrp="1"/>
          </p:cNvSpPr>
          <p:nvPr>
            <p:ph type="title"/>
          </p:nvPr>
        </p:nvSpPr>
        <p:spPr>
          <a:xfrm>
            <a:off x="457200" y="228600"/>
            <a:ext cx="8229600" cy="990600"/>
          </a:xfrm>
        </p:spPr>
        <p:txBody>
          <a:bodyPr>
            <a:normAutofit/>
          </a:bodyPr>
          <a:lstStyle/>
          <a:p>
            <a:pPr algn="ctr"/>
            <a:r>
              <a:rPr lang="pt-PT" sz="2400" b="1" i="1" dirty="0" smtClean="0"/>
              <a:t>4. </a:t>
            </a:r>
            <a:r>
              <a:rPr lang="en-US" sz="2400" b="1" dirty="0" smtClean="0"/>
              <a:t>Some aspects of 2011 PLA relevant for international arbitration (cont.)</a:t>
            </a:r>
            <a:endParaRPr lang="pt-PT" sz="2400" b="1" dirty="0"/>
          </a:p>
        </p:txBody>
      </p:sp>
      <p:sp>
        <p:nvSpPr>
          <p:cNvPr id="12" name="Marcador de Posição de Conteúdo 2"/>
          <p:cNvSpPr txBox="1">
            <a:spLocks/>
          </p:cNvSpPr>
          <p:nvPr/>
        </p:nvSpPr>
        <p:spPr>
          <a:xfrm>
            <a:off x="457200" y="2590800"/>
            <a:ext cx="8229600" cy="3733800"/>
          </a:xfrm>
          <a:prstGeom prst="rect">
            <a:avLst/>
          </a:prstGeom>
        </p:spPr>
        <p:txBody>
          <a:bodyPr vert="horz">
            <a:normAutofit/>
          </a:bodyPr>
          <a:lstStyle/>
          <a:p>
            <a:r>
              <a:rPr lang="en-US" sz="2000" i="1" dirty="0" smtClean="0"/>
              <a:t>Article 52</a:t>
            </a:r>
            <a:endParaRPr lang="pt-PT" sz="2000" dirty="0" smtClean="0"/>
          </a:p>
          <a:p>
            <a:r>
              <a:rPr lang="en-US" sz="2000" i="1" dirty="0" smtClean="0"/>
              <a:t>Rules of law applicable to the merits of the dispute</a:t>
            </a:r>
            <a:endParaRPr lang="pt-PT" sz="2000" dirty="0" smtClean="0"/>
          </a:p>
          <a:p>
            <a:pPr algn="just"/>
            <a:r>
              <a:rPr lang="en-US" sz="2000" dirty="0" smtClean="0"/>
              <a:t>1. The parties may choose the rules of law to be applied by the arbitrators, if they have not authorized the arbitrators to decide </a:t>
            </a:r>
            <a:r>
              <a:rPr lang="en-US" sz="2000" i="1" dirty="0" smtClean="0"/>
              <a:t>ex </a:t>
            </a:r>
            <a:r>
              <a:rPr lang="en-US" sz="2000" i="1" dirty="0" err="1" smtClean="0"/>
              <a:t>aequo</a:t>
            </a:r>
            <a:r>
              <a:rPr lang="en-US" sz="2000" i="1" dirty="0" smtClean="0"/>
              <a:t> et bono</a:t>
            </a:r>
            <a:r>
              <a:rPr lang="en-US" sz="2000" dirty="0" smtClean="0"/>
              <a:t>. Any designation of the law or legal system of a given State shall be construed, unless otherwise expressly agreed, as directly referring to the substantive law of the State and not to its conflict of law rules.</a:t>
            </a:r>
            <a:endParaRPr lang="pt-PT" sz="2000" dirty="0" smtClean="0"/>
          </a:p>
          <a:p>
            <a:pPr marL="355600" indent="266700"/>
            <a:endParaRPr lang="en-US" sz="1600" dirty="0" smtClean="0"/>
          </a:p>
          <a:p>
            <a:pPr marL="615950" indent="6350">
              <a:buAutoNum type="romanLcPeriod" startAt="5"/>
            </a:pPr>
            <a:endParaRPr lang="en-US" sz="1600" dirty="0" smtClean="0"/>
          </a:p>
          <a:p>
            <a:pPr marL="615950" indent="6350"/>
            <a:endParaRPr lang="pt-PT" sz="1600" dirty="0" smtClean="0"/>
          </a:p>
          <a:p>
            <a:pPr marL="615950" indent="6350"/>
            <a:endParaRPr lang="pt-PT" sz="1600" dirty="0" smtClean="0"/>
          </a:p>
          <a:p>
            <a:pPr marL="615950" lvl="0" indent="323850"/>
            <a:endParaRPr lang="pt-PT" sz="1600" dirty="0"/>
          </a:p>
        </p:txBody>
      </p:sp>
      <p:sp>
        <p:nvSpPr>
          <p:cNvPr id="14" name="Marcador de Posição do Número do Diapositivo 13"/>
          <p:cNvSpPr>
            <a:spLocks noGrp="1"/>
          </p:cNvSpPr>
          <p:nvPr>
            <p:ph type="sldNum" sz="quarter" idx="12"/>
          </p:nvPr>
        </p:nvSpPr>
        <p:spPr>
          <a:solidFill>
            <a:srgbClr val="5B9BD5"/>
          </a:solidFill>
        </p:spPr>
        <p:txBody>
          <a:bodyPr>
            <a:normAutofit fontScale="85000" lnSpcReduction="20000"/>
          </a:bodyPr>
          <a:lstStyle/>
          <a:p>
            <a:fld id="{8745C66F-FC7B-4C52-931F-EAABACA1CBDF}" type="slidenum">
              <a:rPr lang="en-US" smtClean="0"/>
              <a:pPr/>
              <a:t>14</a:t>
            </a:fld>
            <a:endParaRPr lang="en-US"/>
          </a:p>
        </p:txBody>
      </p:sp>
      <p:sp>
        <p:nvSpPr>
          <p:cNvPr id="7" name="CaixaDeTexto 6"/>
          <p:cNvSpPr txBox="1"/>
          <p:nvPr/>
        </p:nvSpPr>
        <p:spPr>
          <a:xfrm>
            <a:off x="457200" y="6306235"/>
            <a:ext cx="3886200" cy="323165"/>
          </a:xfrm>
          <a:prstGeom prst="rect">
            <a:avLst/>
          </a:prstGeom>
          <a:noFill/>
        </p:spPr>
        <p:txBody>
          <a:bodyPr wrap="square" rtlCol="0">
            <a:spAutoFit/>
          </a:bodyPr>
          <a:lstStyle/>
          <a:p>
            <a:r>
              <a:rPr lang="pt-PT" sz="1500" dirty="0" smtClean="0"/>
              <a:t>Rui Pinto Duarte</a:t>
            </a:r>
            <a:endParaRPr lang="pt-PT" sz="1500" dirty="0"/>
          </a:p>
        </p:txBody>
      </p:sp>
      <p:sp>
        <p:nvSpPr>
          <p:cNvPr id="8" name="CaixaDeTexto 7"/>
          <p:cNvSpPr txBox="1"/>
          <p:nvPr/>
        </p:nvSpPr>
        <p:spPr>
          <a:xfrm>
            <a:off x="533400" y="1916196"/>
            <a:ext cx="7772400" cy="400110"/>
          </a:xfrm>
          <a:prstGeom prst="rect">
            <a:avLst/>
          </a:prstGeom>
          <a:noFill/>
        </p:spPr>
        <p:txBody>
          <a:bodyPr wrap="square" rtlCol="0">
            <a:spAutoFit/>
          </a:bodyPr>
          <a:lstStyle/>
          <a:p>
            <a:pPr lvl="0"/>
            <a:r>
              <a:rPr lang="en-US" sz="2000" b="1" dirty="0" smtClean="0"/>
              <a:t>International Arbitration - Applicable Law</a:t>
            </a:r>
            <a:endParaRPr lang="pt-PT"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2400" b="1" dirty="0"/>
              <a:t>5. Enforcement of foreign arbitral awards in Portugal</a:t>
            </a:r>
            <a:endParaRPr lang="pt-PT" sz="2400" dirty="0"/>
          </a:p>
        </p:txBody>
      </p:sp>
      <p:sp>
        <p:nvSpPr>
          <p:cNvPr id="3" name="Marcador de Posição do Número do Diapositivo 2"/>
          <p:cNvSpPr>
            <a:spLocks noGrp="1"/>
          </p:cNvSpPr>
          <p:nvPr>
            <p:ph type="sldNum" sz="quarter" idx="12"/>
          </p:nvPr>
        </p:nvSpPr>
        <p:spPr>
          <a:solidFill>
            <a:srgbClr val="5B9BD5"/>
          </a:solidFill>
        </p:spPr>
        <p:txBody>
          <a:bodyPr>
            <a:normAutofit fontScale="85000" lnSpcReduction="20000"/>
          </a:bodyPr>
          <a:lstStyle/>
          <a:p>
            <a:fld id="{8745C66F-FC7B-4C52-931F-EAABACA1CBDF}" type="slidenum">
              <a:rPr lang="en-US" smtClean="0"/>
              <a:pPr/>
              <a:t>15</a:t>
            </a:fld>
            <a:endParaRPr lang="en-US" dirty="0"/>
          </a:p>
        </p:txBody>
      </p:sp>
      <p:sp>
        <p:nvSpPr>
          <p:cNvPr id="4" name="Marcador de Posição de Conteúdo 3"/>
          <p:cNvSpPr>
            <a:spLocks noGrp="1"/>
          </p:cNvSpPr>
          <p:nvPr>
            <p:ph sz="quarter" idx="1"/>
          </p:nvPr>
        </p:nvSpPr>
        <p:spPr/>
        <p:txBody>
          <a:bodyPr>
            <a:normAutofit/>
          </a:bodyPr>
          <a:lstStyle/>
          <a:p>
            <a:pPr algn="just">
              <a:buClr>
                <a:schemeClr val="tx1"/>
              </a:buClr>
            </a:pPr>
            <a:r>
              <a:rPr lang="en-US" sz="2400" dirty="0" smtClean="0"/>
              <a:t>Portugal </a:t>
            </a:r>
            <a:r>
              <a:rPr lang="en-US" sz="2400" dirty="0"/>
              <a:t>is a party to the Convention on the Recognition and Enforcement of Foreign Arbitral </a:t>
            </a:r>
            <a:r>
              <a:rPr lang="en-US" sz="2400" dirty="0" smtClean="0"/>
              <a:t>Awards </a:t>
            </a:r>
            <a:r>
              <a:rPr lang="en-US" sz="2400" dirty="0" smtClean="0"/>
              <a:t>(New </a:t>
            </a:r>
            <a:r>
              <a:rPr lang="en-US" sz="2400" dirty="0" smtClean="0"/>
              <a:t>York 1958)</a:t>
            </a:r>
          </a:p>
          <a:p>
            <a:pPr algn="just">
              <a:buClr>
                <a:schemeClr val="tx1"/>
              </a:buClr>
            </a:pPr>
            <a:r>
              <a:rPr lang="en-US" sz="2400" dirty="0"/>
              <a:t>Portugal is a party to the Convention on the Settlement of Investments Disputes between States and Nationals of other States (Washington 1965)</a:t>
            </a:r>
            <a:endParaRPr lang="pt-PT" sz="2400" dirty="0"/>
          </a:p>
          <a:p>
            <a:pPr algn="just">
              <a:buClr>
                <a:schemeClr val="tx1"/>
              </a:buClr>
            </a:pPr>
            <a:endParaRPr lang="pt-PT" sz="2400" dirty="0"/>
          </a:p>
        </p:txBody>
      </p:sp>
    </p:spTree>
    <p:extLst>
      <p:ext uri="{BB962C8B-B14F-4D97-AF65-F5344CB8AC3E}">
        <p14:creationId xmlns:p14="http://schemas.microsoft.com/office/powerpoint/2010/main" val="28817919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1"/>
          <p:cNvSpPr>
            <a:spLocks noGrp="1"/>
          </p:cNvSpPr>
          <p:nvPr>
            <p:ph type="title"/>
          </p:nvPr>
        </p:nvSpPr>
        <p:spPr>
          <a:xfrm>
            <a:off x="457200" y="228600"/>
            <a:ext cx="8229600" cy="990600"/>
          </a:xfrm>
        </p:spPr>
        <p:txBody>
          <a:bodyPr>
            <a:normAutofit/>
          </a:bodyPr>
          <a:lstStyle/>
          <a:p>
            <a:pPr algn="ctr"/>
            <a:r>
              <a:rPr lang="en-US" sz="2400" b="1" dirty="0" smtClean="0"/>
              <a:t>5. Enforcement of foreign arbitral awards in Portugal</a:t>
            </a:r>
            <a:endParaRPr lang="pt-PT" sz="2400" dirty="0"/>
          </a:p>
        </p:txBody>
      </p:sp>
      <p:sp>
        <p:nvSpPr>
          <p:cNvPr id="10" name="CaixaDeTexto 9"/>
          <p:cNvSpPr txBox="1"/>
          <p:nvPr/>
        </p:nvSpPr>
        <p:spPr>
          <a:xfrm>
            <a:off x="685800" y="1575137"/>
            <a:ext cx="7772400" cy="1200329"/>
          </a:xfrm>
          <a:prstGeom prst="rect">
            <a:avLst/>
          </a:prstGeom>
          <a:noFill/>
        </p:spPr>
        <p:txBody>
          <a:bodyPr wrap="square" rtlCol="0">
            <a:spAutoFit/>
          </a:bodyPr>
          <a:lstStyle/>
          <a:p>
            <a:pPr marL="355600"/>
            <a:r>
              <a:rPr lang="en-US" i="1" dirty="0" smtClean="0"/>
              <a:t>Chapter VIII</a:t>
            </a:r>
            <a:endParaRPr lang="pt-PT" i="1" dirty="0" smtClean="0"/>
          </a:p>
          <a:p>
            <a:pPr marL="355600"/>
            <a:r>
              <a:rPr lang="pt-PT" i="1" dirty="0" err="1" smtClean="0"/>
              <a:t>Enforcement</a:t>
            </a:r>
            <a:r>
              <a:rPr lang="pt-PT" i="1" dirty="0" smtClean="0"/>
              <a:t> </a:t>
            </a:r>
            <a:r>
              <a:rPr lang="pt-PT" i="1" dirty="0" err="1" smtClean="0"/>
              <a:t>of</a:t>
            </a:r>
            <a:r>
              <a:rPr lang="pt-PT" i="1" dirty="0" smtClean="0"/>
              <a:t> </a:t>
            </a:r>
            <a:r>
              <a:rPr lang="pt-PT" i="1" dirty="0" err="1" smtClean="0"/>
              <a:t>the</a:t>
            </a:r>
            <a:r>
              <a:rPr lang="pt-PT" i="1" dirty="0" smtClean="0"/>
              <a:t> arbitral </a:t>
            </a:r>
            <a:r>
              <a:rPr lang="pt-PT" i="1" dirty="0" err="1" smtClean="0"/>
              <a:t>award</a:t>
            </a:r>
            <a:endParaRPr lang="pt-PT" i="1" dirty="0" smtClean="0"/>
          </a:p>
          <a:p>
            <a:pPr marL="355600"/>
            <a:r>
              <a:rPr lang="en-US" i="1" dirty="0" smtClean="0"/>
              <a:t>Article 47</a:t>
            </a:r>
            <a:endParaRPr lang="pt-PT" i="1" dirty="0" smtClean="0"/>
          </a:p>
          <a:p>
            <a:pPr marL="355600"/>
            <a:r>
              <a:rPr lang="en-US" i="1" dirty="0" smtClean="0"/>
              <a:t>Enforcement of the arbitral award</a:t>
            </a:r>
            <a:endParaRPr lang="pt-PT" i="1" dirty="0"/>
          </a:p>
        </p:txBody>
      </p:sp>
      <p:sp>
        <p:nvSpPr>
          <p:cNvPr id="12" name="Marcador de Posição de Conteúdo 2"/>
          <p:cNvSpPr txBox="1">
            <a:spLocks/>
          </p:cNvSpPr>
          <p:nvPr/>
        </p:nvSpPr>
        <p:spPr>
          <a:xfrm>
            <a:off x="457200" y="2590800"/>
            <a:ext cx="8229600" cy="3733800"/>
          </a:xfrm>
          <a:prstGeom prst="rect">
            <a:avLst/>
          </a:prstGeom>
        </p:spPr>
        <p:txBody>
          <a:bodyPr vert="horz">
            <a:normAutofit/>
          </a:bodyPr>
          <a:lstStyle/>
          <a:p>
            <a:r>
              <a:rPr lang="en-US" sz="2000" dirty="0" smtClean="0"/>
              <a:t>(…)</a:t>
            </a:r>
            <a:endParaRPr lang="pt-PT" sz="2000" dirty="0" smtClean="0"/>
          </a:p>
          <a:p>
            <a:pPr algn="just"/>
            <a:r>
              <a:rPr lang="en-US" sz="2000" dirty="0" smtClean="0"/>
              <a:t>3. The arbitral award may be enforced even if an application for setting aside in accordance with article 46 has been made; however, the party against whom enforcement is invoked may request that such application has a </a:t>
            </a:r>
            <a:r>
              <a:rPr lang="en-US" sz="2000" dirty="0" err="1" smtClean="0"/>
              <a:t>suspensive</a:t>
            </a:r>
            <a:r>
              <a:rPr lang="en-US" sz="2000" dirty="0" smtClean="0"/>
              <a:t> effect of the enforcement proceedings, provided that such party offers to provide security. Such effect shall only be granted if and when security is effectively provided within the time-limit set by the </a:t>
            </a:r>
            <a:r>
              <a:rPr lang="en-US" sz="2000" dirty="0" smtClean="0"/>
              <a:t>court, </a:t>
            </a:r>
            <a:r>
              <a:rPr lang="en-US" sz="2000" dirty="0" smtClean="0"/>
              <a:t>being applicable the provisions of article 818, paragraph 3, of the Civil Procedure Code.</a:t>
            </a:r>
            <a:endParaRPr lang="pt-PT" sz="2000" dirty="0" smtClean="0"/>
          </a:p>
          <a:p>
            <a:pPr marL="355600" indent="266700"/>
            <a:endParaRPr lang="en-US" sz="1600" dirty="0" smtClean="0"/>
          </a:p>
          <a:p>
            <a:pPr marL="615950" indent="6350">
              <a:buAutoNum type="romanLcPeriod" startAt="5"/>
            </a:pPr>
            <a:endParaRPr lang="en-US" sz="1600" dirty="0" smtClean="0"/>
          </a:p>
          <a:p>
            <a:pPr marL="615950" indent="6350"/>
            <a:endParaRPr lang="pt-PT" sz="1600" dirty="0" smtClean="0"/>
          </a:p>
          <a:p>
            <a:pPr marL="615950" indent="6350"/>
            <a:endParaRPr lang="pt-PT" sz="1600" dirty="0" smtClean="0"/>
          </a:p>
          <a:p>
            <a:pPr marL="615950" lvl="0" indent="323850"/>
            <a:endParaRPr lang="pt-PT" sz="1600" dirty="0"/>
          </a:p>
        </p:txBody>
      </p:sp>
      <p:sp>
        <p:nvSpPr>
          <p:cNvPr id="14" name="Marcador de Posição do Número do Diapositivo 13"/>
          <p:cNvSpPr>
            <a:spLocks noGrp="1"/>
          </p:cNvSpPr>
          <p:nvPr>
            <p:ph type="sldNum" sz="quarter" idx="12"/>
          </p:nvPr>
        </p:nvSpPr>
        <p:spPr>
          <a:solidFill>
            <a:srgbClr val="5B9BD5"/>
          </a:solidFill>
        </p:spPr>
        <p:txBody>
          <a:bodyPr>
            <a:normAutofit fontScale="85000" lnSpcReduction="20000"/>
          </a:bodyPr>
          <a:lstStyle/>
          <a:p>
            <a:fld id="{8745C66F-FC7B-4C52-931F-EAABACA1CBDF}" type="slidenum">
              <a:rPr lang="en-US" smtClean="0"/>
              <a:pPr/>
              <a:t>16</a:t>
            </a:fld>
            <a:endParaRPr lang="en-US"/>
          </a:p>
        </p:txBody>
      </p:sp>
      <p:sp>
        <p:nvSpPr>
          <p:cNvPr id="7" name="CaixaDeTexto 6"/>
          <p:cNvSpPr txBox="1"/>
          <p:nvPr/>
        </p:nvSpPr>
        <p:spPr>
          <a:xfrm>
            <a:off x="457200" y="6306235"/>
            <a:ext cx="3886200" cy="323165"/>
          </a:xfrm>
          <a:prstGeom prst="rect">
            <a:avLst/>
          </a:prstGeom>
          <a:noFill/>
        </p:spPr>
        <p:txBody>
          <a:bodyPr wrap="square" rtlCol="0">
            <a:spAutoFit/>
          </a:bodyPr>
          <a:lstStyle/>
          <a:p>
            <a:r>
              <a:rPr lang="pt-PT" sz="1500" dirty="0" smtClean="0"/>
              <a:t>Rui Pinto Duarte</a:t>
            </a:r>
            <a:endParaRPr lang="pt-PT" sz="15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1"/>
          <p:cNvSpPr>
            <a:spLocks noGrp="1"/>
          </p:cNvSpPr>
          <p:nvPr>
            <p:ph type="title"/>
          </p:nvPr>
        </p:nvSpPr>
        <p:spPr>
          <a:xfrm>
            <a:off x="457200" y="228600"/>
            <a:ext cx="8229600" cy="990600"/>
          </a:xfrm>
        </p:spPr>
        <p:txBody>
          <a:bodyPr>
            <a:normAutofit/>
          </a:bodyPr>
          <a:lstStyle/>
          <a:p>
            <a:pPr algn="ctr"/>
            <a:r>
              <a:rPr lang="en-US" sz="2400" b="1" dirty="0" smtClean="0"/>
              <a:t>5. Enforcement of foreign arbitral awards in Portugal</a:t>
            </a:r>
            <a:endParaRPr lang="pt-PT" sz="2400" dirty="0"/>
          </a:p>
        </p:txBody>
      </p:sp>
      <p:sp>
        <p:nvSpPr>
          <p:cNvPr id="10" name="CaixaDeTexto 9"/>
          <p:cNvSpPr txBox="1"/>
          <p:nvPr/>
        </p:nvSpPr>
        <p:spPr>
          <a:xfrm>
            <a:off x="685800" y="1545918"/>
            <a:ext cx="7772400" cy="1107996"/>
          </a:xfrm>
          <a:prstGeom prst="rect">
            <a:avLst/>
          </a:prstGeom>
          <a:noFill/>
        </p:spPr>
        <p:txBody>
          <a:bodyPr wrap="square" rtlCol="0">
            <a:spAutoFit/>
          </a:bodyPr>
          <a:lstStyle/>
          <a:p>
            <a:pPr marL="355600"/>
            <a:r>
              <a:rPr lang="pt-PT" sz="1500" i="1" dirty="0" smtClean="0"/>
              <a:t/>
            </a:r>
            <a:br>
              <a:rPr lang="pt-PT" sz="1500" i="1" dirty="0" smtClean="0"/>
            </a:br>
            <a:endParaRPr lang="pt-PT" sz="1500" i="1" dirty="0" smtClean="0"/>
          </a:p>
          <a:p>
            <a:pPr marL="355600"/>
            <a:r>
              <a:rPr lang="en-US" i="1" dirty="0" smtClean="0"/>
              <a:t>Article 48</a:t>
            </a:r>
            <a:endParaRPr lang="pt-PT" i="1" dirty="0" smtClean="0"/>
          </a:p>
          <a:p>
            <a:pPr marL="355600"/>
            <a:r>
              <a:rPr lang="en-US" i="1" dirty="0" smtClean="0"/>
              <a:t>Grounds for refusing enforcement</a:t>
            </a:r>
            <a:endParaRPr lang="pt-PT" i="1" dirty="0"/>
          </a:p>
        </p:txBody>
      </p:sp>
      <p:sp>
        <p:nvSpPr>
          <p:cNvPr id="12" name="Marcador de Posição de Conteúdo 2"/>
          <p:cNvSpPr txBox="1">
            <a:spLocks/>
          </p:cNvSpPr>
          <p:nvPr/>
        </p:nvSpPr>
        <p:spPr>
          <a:xfrm>
            <a:off x="498894" y="2869933"/>
            <a:ext cx="8229600" cy="3733800"/>
          </a:xfrm>
          <a:prstGeom prst="rect">
            <a:avLst/>
          </a:prstGeom>
        </p:spPr>
        <p:txBody>
          <a:bodyPr vert="horz">
            <a:normAutofit/>
          </a:bodyPr>
          <a:lstStyle/>
          <a:p>
            <a:pPr algn="just"/>
            <a:r>
              <a:rPr lang="en-US" sz="2000" dirty="0" smtClean="0"/>
              <a:t>1. The party against whom enforcement of the arbitral award is invoked may oppose the enforcement on any of the grounds which may be used for setting aside the award foreseen in article 46, paragraph 3, provided that, on the date on which the opposition is presented, an application for setting aside on the same grounds has not already been rejected by a final and binding judgment.</a:t>
            </a:r>
            <a:endParaRPr lang="pt-PT" sz="2000" dirty="0" smtClean="0"/>
          </a:p>
          <a:p>
            <a:r>
              <a:rPr lang="en-US" sz="2000" dirty="0" smtClean="0"/>
              <a:t>(…)</a:t>
            </a:r>
            <a:endParaRPr lang="pt-PT" sz="2000" dirty="0" smtClean="0"/>
          </a:p>
          <a:p>
            <a:pPr marL="355600" indent="266700"/>
            <a:endParaRPr lang="en-US" sz="1600" dirty="0" smtClean="0"/>
          </a:p>
          <a:p>
            <a:pPr marL="615950" indent="6350">
              <a:buAutoNum type="romanLcPeriod" startAt="5"/>
            </a:pPr>
            <a:endParaRPr lang="en-US" sz="1600" dirty="0" smtClean="0"/>
          </a:p>
          <a:p>
            <a:pPr marL="615950" indent="6350"/>
            <a:endParaRPr lang="pt-PT" sz="1600" dirty="0" smtClean="0"/>
          </a:p>
          <a:p>
            <a:pPr marL="615950" indent="6350"/>
            <a:endParaRPr lang="pt-PT" sz="1600" dirty="0" smtClean="0"/>
          </a:p>
          <a:p>
            <a:pPr marL="615950" lvl="0" indent="323850"/>
            <a:endParaRPr lang="pt-PT" sz="1600" dirty="0"/>
          </a:p>
        </p:txBody>
      </p:sp>
      <p:sp>
        <p:nvSpPr>
          <p:cNvPr id="14" name="Marcador de Posição do Número do Diapositivo 13"/>
          <p:cNvSpPr>
            <a:spLocks noGrp="1"/>
          </p:cNvSpPr>
          <p:nvPr>
            <p:ph type="sldNum" sz="quarter" idx="12"/>
          </p:nvPr>
        </p:nvSpPr>
        <p:spPr>
          <a:solidFill>
            <a:srgbClr val="5B9BD5"/>
          </a:solidFill>
        </p:spPr>
        <p:txBody>
          <a:bodyPr>
            <a:normAutofit fontScale="85000" lnSpcReduction="20000"/>
          </a:bodyPr>
          <a:lstStyle/>
          <a:p>
            <a:fld id="{8745C66F-FC7B-4C52-931F-EAABACA1CBDF}" type="slidenum">
              <a:rPr lang="en-US" smtClean="0"/>
              <a:pPr/>
              <a:t>17</a:t>
            </a:fld>
            <a:endParaRPr lang="en-US" dirty="0"/>
          </a:p>
        </p:txBody>
      </p:sp>
      <p:sp>
        <p:nvSpPr>
          <p:cNvPr id="7" name="CaixaDeTexto 6"/>
          <p:cNvSpPr txBox="1"/>
          <p:nvPr/>
        </p:nvSpPr>
        <p:spPr>
          <a:xfrm>
            <a:off x="457200" y="6306235"/>
            <a:ext cx="3886200" cy="323165"/>
          </a:xfrm>
          <a:prstGeom prst="rect">
            <a:avLst/>
          </a:prstGeom>
          <a:noFill/>
        </p:spPr>
        <p:txBody>
          <a:bodyPr wrap="square" rtlCol="0">
            <a:spAutoFit/>
          </a:bodyPr>
          <a:lstStyle/>
          <a:p>
            <a:r>
              <a:rPr lang="pt-PT" sz="1500" dirty="0" smtClean="0"/>
              <a:t>Rui Pinto Duarte</a:t>
            </a:r>
            <a:endParaRPr lang="pt-PT" sz="15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1"/>
          <p:cNvSpPr>
            <a:spLocks noGrp="1"/>
          </p:cNvSpPr>
          <p:nvPr>
            <p:ph type="title"/>
          </p:nvPr>
        </p:nvSpPr>
        <p:spPr>
          <a:xfrm>
            <a:off x="457200" y="228600"/>
            <a:ext cx="8229600" cy="990600"/>
          </a:xfrm>
        </p:spPr>
        <p:txBody>
          <a:bodyPr>
            <a:normAutofit/>
          </a:bodyPr>
          <a:lstStyle/>
          <a:p>
            <a:pPr algn="ctr"/>
            <a:r>
              <a:rPr lang="en-US" sz="2400" b="1" dirty="0" smtClean="0"/>
              <a:t>6. Final Word</a:t>
            </a:r>
            <a:endParaRPr lang="pt-PT" sz="2400" dirty="0"/>
          </a:p>
        </p:txBody>
      </p:sp>
      <p:sp>
        <p:nvSpPr>
          <p:cNvPr id="14" name="Marcador de Posição do Número do Diapositivo 13"/>
          <p:cNvSpPr>
            <a:spLocks noGrp="1"/>
          </p:cNvSpPr>
          <p:nvPr>
            <p:ph type="sldNum" sz="quarter" idx="12"/>
          </p:nvPr>
        </p:nvSpPr>
        <p:spPr>
          <a:solidFill>
            <a:srgbClr val="5B9BD5"/>
          </a:solidFill>
        </p:spPr>
        <p:txBody>
          <a:bodyPr>
            <a:normAutofit fontScale="85000" lnSpcReduction="20000"/>
          </a:bodyPr>
          <a:lstStyle/>
          <a:p>
            <a:fld id="{8745C66F-FC7B-4C52-931F-EAABACA1CBDF}" type="slidenum">
              <a:rPr lang="en-US" smtClean="0">
                <a:solidFill>
                  <a:schemeClr val="bg1"/>
                </a:solidFill>
              </a:rPr>
              <a:pPr/>
              <a:t>18</a:t>
            </a:fld>
            <a:endParaRPr lang="en-US" dirty="0">
              <a:solidFill>
                <a:schemeClr val="bg1"/>
              </a:solidFill>
            </a:endParaRPr>
          </a:p>
        </p:txBody>
      </p:sp>
      <p:sp>
        <p:nvSpPr>
          <p:cNvPr id="7" name="CaixaDeTexto 6"/>
          <p:cNvSpPr txBox="1"/>
          <p:nvPr/>
        </p:nvSpPr>
        <p:spPr>
          <a:xfrm>
            <a:off x="457200" y="6306235"/>
            <a:ext cx="3886200" cy="323165"/>
          </a:xfrm>
          <a:prstGeom prst="rect">
            <a:avLst/>
          </a:prstGeom>
          <a:noFill/>
        </p:spPr>
        <p:txBody>
          <a:bodyPr wrap="square" rtlCol="0">
            <a:spAutoFit/>
          </a:bodyPr>
          <a:lstStyle/>
          <a:p>
            <a:r>
              <a:rPr lang="pt-PT" sz="1500" dirty="0" smtClean="0"/>
              <a:t>Rui Pinto Duarte</a:t>
            </a:r>
            <a:endParaRPr lang="pt-PT" sz="1500" dirty="0"/>
          </a:p>
        </p:txBody>
      </p:sp>
      <p:sp>
        <p:nvSpPr>
          <p:cNvPr id="8" name="Marcador de Posição de Conteúdo 2"/>
          <p:cNvSpPr>
            <a:spLocks noGrp="1"/>
          </p:cNvSpPr>
          <p:nvPr>
            <p:ph sz="quarter" idx="1"/>
          </p:nvPr>
        </p:nvSpPr>
        <p:spPr>
          <a:xfrm>
            <a:off x="457200" y="1752600"/>
            <a:ext cx="8229600" cy="2743200"/>
          </a:xfrm>
        </p:spPr>
        <p:txBody>
          <a:bodyPr>
            <a:normAutofit/>
          </a:bodyPr>
          <a:lstStyle/>
          <a:p>
            <a:pPr lvl="0" algn="just">
              <a:buClr>
                <a:schemeClr val="tx1"/>
              </a:buClr>
            </a:pPr>
            <a:r>
              <a:rPr lang="en-US" sz="2400" dirty="0" smtClean="0"/>
              <a:t>Initiatives like this one are determinant to go on fostering  arbitration</a:t>
            </a:r>
          </a:p>
          <a:p>
            <a:pPr lvl="0" algn="just">
              <a:buClr>
                <a:schemeClr val="tx1"/>
              </a:buClr>
            </a:pPr>
            <a:endParaRPr lang="en-US" sz="2400"/>
          </a:p>
          <a:p>
            <a:pPr lvl="0" algn="just">
              <a:buClr>
                <a:schemeClr val="tx1"/>
              </a:buClr>
            </a:pPr>
            <a:endParaRPr lang="en-US" sz="1600" dirty="0" smtClean="0"/>
          </a:p>
          <a:p>
            <a:pPr lvl="0"/>
            <a:endParaRPr lang="en-US" sz="1600" dirty="0" smtClean="0"/>
          </a:p>
          <a:p>
            <a:pPr lvl="0"/>
            <a:endParaRPr lang="en-US" sz="1600" dirty="0" smtClean="0"/>
          </a:p>
        </p:txBody>
      </p:sp>
      <p:sp>
        <p:nvSpPr>
          <p:cNvPr id="13" name="CaixaDeTexto 12"/>
          <p:cNvSpPr txBox="1"/>
          <p:nvPr/>
        </p:nvSpPr>
        <p:spPr>
          <a:xfrm>
            <a:off x="6705600" y="4724400"/>
            <a:ext cx="1371600" cy="400110"/>
          </a:xfrm>
          <a:prstGeom prst="rect">
            <a:avLst/>
          </a:prstGeom>
          <a:noFill/>
        </p:spPr>
        <p:txBody>
          <a:bodyPr wrap="square" rtlCol="0">
            <a:spAutoFit/>
          </a:bodyPr>
          <a:lstStyle/>
          <a:p>
            <a:pPr algn="ctr"/>
            <a:r>
              <a:rPr lang="pt-PT" sz="2000" i="1" dirty="0" err="1" smtClean="0"/>
              <a:t>Thank</a:t>
            </a:r>
            <a:r>
              <a:rPr lang="pt-PT" sz="2000" i="1" dirty="0" smtClean="0"/>
              <a:t> </a:t>
            </a:r>
            <a:r>
              <a:rPr lang="pt-PT" sz="2000" i="1" dirty="0" err="1" smtClean="0"/>
              <a:t>you</a:t>
            </a:r>
            <a:r>
              <a:rPr lang="pt-PT" sz="2000" i="1" dirty="0" smtClean="0"/>
              <a:t>!</a:t>
            </a:r>
            <a:endParaRPr lang="pt-PT" sz="2000"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arcador de Posição do Número do Diapositivo 10"/>
          <p:cNvSpPr>
            <a:spLocks noGrp="1"/>
          </p:cNvSpPr>
          <p:nvPr>
            <p:ph type="sldNum" sz="quarter" idx="12"/>
          </p:nvPr>
        </p:nvSpPr>
        <p:spPr>
          <a:solidFill>
            <a:srgbClr val="5B9BD5"/>
          </a:solidFill>
        </p:spPr>
        <p:txBody>
          <a:bodyPr>
            <a:normAutofit fontScale="85000" lnSpcReduction="20000"/>
          </a:bodyPr>
          <a:lstStyle/>
          <a:p>
            <a:fld id="{8745C66F-FC7B-4C52-931F-EAABACA1CBDF}" type="slidenum">
              <a:rPr lang="en-US" smtClean="0"/>
              <a:pPr/>
              <a:t>2</a:t>
            </a:fld>
            <a:endParaRPr lang="en-US" dirty="0"/>
          </a:p>
        </p:txBody>
      </p:sp>
      <p:sp>
        <p:nvSpPr>
          <p:cNvPr id="9" name="Título 1"/>
          <p:cNvSpPr>
            <a:spLocks noGrp="1"/>
          </p:cNvSpPr>
          <p:nvPr>
            <p:ph type="title"/>
          </p:nvPr>
        </p:nvSpPr>
        <p:spPr>
          <a:xfrm>
            <a:off x="0" y="228600"/>
            <a:ext cx="9144000" cy="990600"/>
          </a:xfrm>
        </p:spPr>
        <p:txBody>
          <a:bodyPr>
            <a:normAutofit/>
          </a:bodyPr>
          <a:lstStyle/>
          <a:p>
            <a:pPr algn="ctr"/>
            <a:r>
              <a:rPr lang="en-US" sz="2400" b="1" dirty="0" smtClean="0"/>
              <a:t>1. Evolution of Portuguese legislation on arbitration</a:t>
            </a:r>
            <a:endParaRPr lang="pt-PT" sz="2400" dirty="0"/>
          </a:p>
        </p:txBody>
      </p:sp>
      <p:sp>
        <p:nvSpPr>
          <p:cNvPr id="14" name="CaixaDeTexto 13"/>
          <p:cNvSpPr txBox="1"/>
          <p:nvPr/>
        </p:nvSpPr>
        <p:spPr>
          <a:xfrm>
            <a:off x="457200" y="6306235"/>
            <a:ext cx="3886200" cy="323165"/>
          </a:xfrm>
          <a:prstGeom prst="rect">
            <a:avLst/>
          </a:prstGeom>
          <a:noFill/>
        </p:spPr>
        <p:txBody>
          <a:bodyPr wrap="square" rtlCol="0">
            <a:spAutoFit/>
          </a:bodyPr>
          <a:lstStyle/>
          <a:p>
            <a:r>
              <a:rPr lang="pt-PT" sz="1500" dirty="0" smtClean="0"/>
              <a:t>Rui Pinto Duarte</a:t>
            </a:r>
            <a:endParaRPr lang="pt-PT" sz="1500" dirty="0"/>
          </a:p>
        </p:txBody>
      </p:sp>
      <p:sp>
        <p:nvSpPr>
          <p:cNvPr id="7" name="Marcador de Posição de Conteúdo 2"/>
          <p:cNvSpPr>
            <a:spLocks noGrp="1"/>
          </p:cNvSpPr>
          <p:nvPr>
            <p:ph sz="quarter" idx="1"/>
          </p:nvPr>
        </p:nvSpPr>
        <p:spPr>
          <a:xfrm>
            <a:off x="457200" y="1600200"/>
            <a:ext cx="8229600" cy="4648200"/>
          </a:xfrm>
        </p:spPr>
        <p:txBody>
          <a:bodyPr>
            <a:normAutofit lnSpcReduction="10000"/>
          </a:bodyPr>
          <a:lstStyle/>
          <a:p>
            <a:pPr lvl="0">
              <a:buClr>
                <a:schemeClr val="tx1"/>
              </a:buClr>
              <a:buFont typeface="Wingdings" panose="05000000000000000000" pitchFamily="2" charset="2"/>
              <a:buChar char="q"/>
            </a:pPr>
            <a:r>
              <a:rPr lang="en-US" sz="1600" dirty="0" smtClean="0"/>
              <a:t>Arbitration is as old as the country</a:t>
            </a:r>
            <a:endParaRPr lang="pt-PT" sz="1600" dirty="0" smtClean="0"/>
          </a:p>
          <a:p>
            <a:pPr lvl="0">
              <a:buClr>
                <a:schemeClr val="tx1"/>
              </a:buClr>
            </a:pPr>
            <a:r>
              <a:rPr lang="en-US" sz="1600" dirty="0" smtClean="0"/>
              <a:t>The three constitutions of the XIX century made references to arbitration</a:t>
            </a:r>
            <a:endParaRPr lang="pt-PT" sz="1600" dirty="0" smtClean="0"/>
          </a:p>
          <a:p>
            <a:pPr lvl="0" algn="just">
              <a:buClr>
                <a:schemeClr val="tx1"/>
              </a:buClr>
            </a:pPr>
            <a:r>
              <a:rPr lang="en-US" sz="1600" dirty="0" err="1" smtClean="0"/>
              <a:t>Neverthless</a:t>
            </a:r>
            <a:r>
              <a:rPr lang="en-US" sz="1600" dirty="0" smtClean="0"/>
              <a:t>, between 1841 and 1984 rules on arbitration did not respect its autonomy, connecting it with state courts</a:t>
            </a:r>
            <a:endParaRPr lang="pt-PT" sz="1600" dirty="0" smtClean="0"/>
          </a:p>
          <a:p>
            <a:pPr lvl="0" algn="just">
              <a:buClr>
                <a:schemeClr val="tx1"/>
              </a:buClr>
            </a:pPr>
            <a:r>
              <a:rPr lang="en-US" sz="1600" dirty="0" smtClean="0"/>
              <a:t>Since 1982, Portuguese current constitution makes reference to arbitration (more precisely, to arbitral courts)</a:t>
            </a:r>
            <a:endParaRPr lang="pt-PT" sz="1600" dirty="0" smtClean="0"/>
          </a:p>
          <a:p>
            <a:pPr lvl="0" algn="just">
              <a:buClr>
                <a:schemeClr val="tx1"/>
              </a:buClr>
            </a:pPr>
            <a:r>
              <a:rPr lang="en-US" sz="1600" dirty="0" smtClean="0"/>
              <a:t>In 1984, was published a law modernizing rules on voluntary arbitration and giving it more autonomy vis-à-vis state courts</a:t>
            </a:r>
            <a:endParaRPr lang="pt-PT" sz="1600" dirty="0" smtClean="0"/>
          </a:p>
          <a:p>
            <a:pPr lvl="0">
              <a:buClr>
                <a:schemeClr val="tx1"/>
              </a:buClr>
            </a:pPr>
            <a:r>
              <a:rPr lang="en-US" sz="1600" dirty="0" smtClean="0"/>
              <a:t>Such 1984 law was declared unconstitutional, because it was not passed by the parliament (to which the constitution reserves competence to legislate on the organization and competence of courts)</a:t>
            </a:r>
            <a:endParaRPr lang="pt-PT" sz="1600" dirty="0" smtClean="0"/>
          </a:p>
          <a:p>
            <a:pPr lvl="0" algn="just">
              <a:buClr>
                <a:schemeClr val="tx1"/>
              </a:buClr>
            </a:pPr>
            <a:r>
              <a:rPr lang="en-US" sz="1600" dirty="0" smtClean="0"/>
              <a:t>In 1986, was published a law (known as «Law on Voluntary Arbitration») that fulfilled the mission ascribed to 1984 law even with a more “pro arbitration” approach</a:t>
            </a:r>
            <a:endParaRPr lang="pt-PT" sz="1600" dirty="0" smtClean="0"/>
          </a:p>
          <a:p>
            <a:pPr lvl="0">
              <a:buClr>
                <a:schemeClr val="tx1"/>
              </a:buClr>
            </a:pPr>
            <a:r>
              <a:rPr lang="en-US" sz="1600" dirty="0" smtClean="0"/>
              <a:t>Such 1986 law remained into force until being replaced by the New Arbitration Law of 2011</a:t>
            </a:r>
            <a:endParaRPr lang="pt-PT" sz="1600" dirty="0" smtClean="0"/>
          </a:p>
          <a:p>
            <a:pPr lvl="0">
              <a:buClr>
                <a:schemeClr val="tx1"/>
              </a:buClr>
            </a:pPr>
            <a:r>
              <a:rPr lang="en-US" sz="1600" dirty="0" smtClean="0"/>
              <a:t>On 14</a:t>
            </a:r>
            <a:r>
              <a:rPr lang="en-US" sz="1600" baseline="30000" dirty="0" smtClean="0"/>
              <a:t>th</a:t>
            </a:r>
            <a:r>
              <a:rPr lang="en-US" sz="1600" dirty="0" smtClean="0"/>
              <a:t> December 2011 was published Law 63/2011, known as «New Law on Voluntary Arbitration»</a:t>
            </a:r>
            <a:endParaRPr lang="pt-PT" sz="1600" dirty="0" smtClean="0"/>
          </a:p>
          <a:p>
            <a:pPr lvl="0">
              <a:buClr>
                <a:schemeClr val="tx1"/>
              </a:buClr>
            </a:pPr>
            <a:r>
              <a:rPr lang="en-US" sz="1600" dirty="0" smtClean="0"/>
              <a:t>The 2011 Portuguese Law on Arbitration entered into force on 14</a:t>
            </a:r>
            <a:r>
              <a:rPr lang="en-US" sz="1600" baseline="30000" dirty="0" smtClean="0"/>
              <a:t>th</a:t>
            </a:r>
            <a:r>
              <a:rPr lang="en-US" sz="1600" dirty="0" smtClean="0"/>
              <a:t> March 2012</a:t>
            </a:r>
            <a:endParaRPr lang="pt-PT"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457200" y="6306235"/>
            <a:ext cx="3886200" cy="323165"/>
          </a:xfrm>
          <a:prstGeom prst="rect">
            <a:avLst/>
          </a:prstGeom>
          <a:noFill/>
        </p:spPr>
        <p:txBody>
          <a:bodyPr wrap="square" rtlCol="0">
            <a:spAutoFit/>
          </a:bodyPr>
          <a:lstStyle/>
          <a:p>
            <a:r>
              <a:rPr lang="pt-PT" sz="1500" dirty="0" smtClean="0"/>
              <a:t>Rui Pinto Duarte</a:t>
            </a:r>
            <a:endParaRPr lang="pt-PT" sz="1500" dirty="0"/>
          </a:p>
        </p:txBody>
      </p:sp>
      <p:sp>
        <p:nvSpPr>
          <p:cNvPr id="11" name="Marcador de Posição do Número do Diapositivo 10"/>
          <p:cNvSpPr>
            <a:spLocks noGrp="1"/>
          </p:cNvSpPr>
          <p:nvPr>
            <p:ph type="sldNum" sz="quarter" idx="12"/>
          </p:nvPr>
        </p:nvSpPr>
        <p:spPr>
          <a:solidFill>
            <a:srgbClr val="5B9BD5"/>
          </a:solidFill>
        </p:spPr>
        <p:txBody>
          <a:bodyPr>
            <a:normAutofit fontScale="85000" lnSpcReduction="20000"/>
          </a:bodyPr>
          <a:lstStyle/>
          <a:p>
            <a:fld id="{8745C66F-FC7B-4C52-931F-EAABACA1CBDF}" type="slidenum">
              <a:rPr lang="en-US" smtClean="0"/>
              <a:pPr/>
              <a:t>3</a:t>
            </a:fld>
            <a:endParaRPr lang="en-US"/>
          </a:p>
        </p:txBody>
      </p:sp>
      <p:sp>
        <p:nvSpPr>
          <p:cNvPr id="13" name="Título 1"/>
          <p:cNvSpPr>
            <a:spLocks noGrp="1"/>
          </p:cNvSpPr>
          <p:nvPr>
            <p:ph type="title"/>
          </p:nvPr>
        </p:nvSpPr>
        <p:spPr>
          <a:xfrm>
            <a:off x="0" y="228600"/>
            <a:ext cx="9144000" cy="990600"/>
          </a:xfrm>
        </p:spPr>
        <p:txBody>
          <a:bodyPr>
            <a:normAutofit/>
          </a:bodyPr>
          <a:lstStyle/>
          <a:p>
            <a:pPr lvl="0" algn="ctr"/>
            <a:r>
              <a:rPr lang="en-US" sz="2400" b="1" dirty="0" smtClean="0"/>
              <a:t>2. General remarks on the 2011 Portuguese Law on Arbitration («PLA»)</a:t>
            </a:r>
            <a:endParaRPr lang="pt-PT" sz="2400" dirty="0"/>
          </a:p>
        </p:txBody>
      </p:sp>
      <p:sp>
        <p:nvSpPr>
          <p:cNvPr id="10" name="Marcador de Posição de Conteúdo 2"/>
          <p:cNvSpPr>
            <a:spLocks noGrp="1"/>
          </p:cNvSpPr>
          <p:nvPr>
            <p:ph sz="quarter" idx="1"/>
          </p:nvPr>
        </p:nvSpPr>
        <p:spPr>
          <a:xfrm>
            <a:off x="457200" y="1752600"/>
            <a:ext cx="8229600" cy="4038600"/>
          </a:xfrm>
        </p:spPr>
        <p:txBody>
          <a:bodyPr>
            <a:normAutofit/>
          </a:bodyPr>
          <a:lstStyle/>
          <a:p>
            <a:pPr lvl="0" algn="just">
              <a:buClr>
                <a:schemeClr val="tx1"/>
              </a:buClr>
            </a:pPr>
            <a:r>
              <a:rPr lang="en-US" sz="2000" dirty="0" smtClean="0"/>
              <a:t>Based on </a:t>
            </a:r>
            <a:r>
              <a:rPr lang="en-US" sz="2000" dirty="0" err="1" smtClean="0"/>
              <a:t>Uncitral</a:t>
            </a:r>
            <a:r>
              <a:rPr lang="en-US" sz="2000" dirty="0" smtClean="0"/>
              <a:t> Model Law on International Commercial Arbitration, but not entirely equal to it (mainly, because PLA has a broader scope encompassing both domestic and international arbitration and both commercial and non-commercial arbitration)</a:t>
            </a:r>
          </a:p>
          <a:p>
            <a:pPr>
              <a:buClr>
                <a:schemeClr val="tx1"/>
              </a:buClr>
            </a:pPr>
            <a:r>
              <a:rPr lang="en-US" sz="2000" dirty="0"/>
              <a:t>Portuguese law recognizes both institutional and </a:t>
            </a:r>
            <a:r>
              <a:rPr lang="en-US" sz="2000" i="1" dirty="0"/>
              <a:t>ad hoc </a:t>
            </a:r>
            <a:r>
              <a:rPr lang="en-US" sz="2000" dirty="0" smtClean="0"/>
              <a:t>arbitration</a:t>
            </a:r>
            <a:endParaRPr lang="pt-PT" sz="2000" dirty="0" smtClean="0"/>
          </a:p>
          <a:p>
            <a:pPr algn="just">
              <a:buClr>
                <a:schemeClr val="tx1"/>
              </a:buClr>
            </a:pPr>
            <a:r>
              <a:rPr lang="en-US" sz="2000" dirty="0" smtClean="0"/>
              <a:t>Territorial scope (Article 61: «This law is applicable to all arbitrations that take place in Portuguese territory, as well as to the recognition and enforcement in Portugal of awards issued in arbitrations located abroad»)</a:t>
            </a:r>
            <a:endParaRPr lang="pt-PT"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28600"/>
            <a:ext cx="8229600" cy="990600"/>
          </a:xfrm>
        </p:spPr>
        <p:txBody>
          <a:bodyPr>
            <a:normAutofit/>
          </a:bodyPr>
          <a:lstStyle/>
          <a:p>
            <a:pPr algn="ctr"/>
            <a:r>
              <a:rPr lang="en-US" sz="2400" b="1" dirty="0" smtClean="0"/>
              <a:t>3. General comparison between 2011 PLA and the </a:t>
            </a:r>
            <a:r>
              <a:rPr lang="en-US" sz="2400" b="1" dirty="0" err="1" smtClean="0"/>
              <a:t>Uncitral</a:t>
            </a:r>
            <a:r>
              <a:rPr lang="en-US" sz="2400" b="1" dirty="0" smtClean="0"/>
              <a:t> Model Law</a:t>
            </a:r>
            <a:endParaRPr lang="pt-PT" sz="2400" dirty="0"/>
          </a:p>
        </p:txBody>
      </p:sp>
      <p:sp>
        <p:nvSpPr>
          <p:cNvPr id="8" name="Marcador de Posição do Número do Diapositivo 7"/>
          <p:cNvSpPr>
            <a:spLocks noGrp="1"/>
          </p:cNvSpPr>
          <p:nvPr>
            <p:ph type="sldNum" sz="quarter" idx="12"/>
          </p:nvPr>
        </p:nvSpPr>
        <p:spPr>
          <a:solidFill>
            <a:srgbClr val="5B9BD5"/>
          </a:solidFill>
        </p:spPr>
        <p:txBody>
          <a:bodyPr>
            <a:normAutofit fontScale="85000" lnSpcReduction="20000"/>
          </a:bodyPr>
          <a:lstStyle/>
          <a:p>
            <a:fld id="{8745C66F-FC7B-4C52-931F-EAABACA1CBDF}" type="slidenum">
              <a:rPr lang="en-US" smtClean="0"/>
              <a:pPr/>
              <a:t>4</a:t>
            </a:fld>
            <a:endParaRPr lang="en-US"/>
          </a:p>
        </p:txBody>
      </p:sp>
      <p:sp>
        <p:nvSpPr>
          <p:cNvPr id="11" name="CaixaDeTexto 10"/>
          <p:cNvSpPr txBox="1"/>
          <p:nvPr/>
        </p:nvSpPr>
        <p:spPr>
          <a:xfrm>
            <a:off x="457200" y="6306235"/>
            <a:ext cx="3886200" cy="323165"/>
          </a:xfrm>
          <a:prstGeom prst="rect">
            <a:avLst/>
          </a:prstGeom>
          <a:noFill/>
        </p:spPr>
        <p:txBody>
          <a:bodyPr wrap="square" rtlCol="0">
            <a:spAutoFit/>
          </a:bodyPr>
          <a:lstStyle/>
          <a:p>
            <a:r>
              <a:rPr lang="pt-PT" sz="1500" dirty="0" smtClean="0"/>
              <a:t>Rui Pinto Duarte</a:t>
            </a:r>
            <a:endParaRPr lang="pt-PT" sz="1500" dirty="0"/>
          </a:p>
        </p:txBody>
      </p:sp>
      <p:graphicFrame>
        <p:nvGraphicFramePr>
          <p:cNvPr id="7" name="Marcador de Posição de Conteúdo 6"/>
          <p:cNvGraphicFramePr>
            <a:graphicFrameLocks noGrp="1"/>
          </p:cNvGraphicFramePr>
          <p:nvPr>
            <p:ph sz="quarter" idx="1"/>
          </p:nvPr>
        </p:nvGraphicFramePr>
        <p:xfrm>
          <a:off x="685800" y="1752107"/>
          <a:ext cx="7924800" cy="4267693"/>
        </p:xfrm>
        <a:graphic>
          <a:graphicData uri="http://schemas.openxmlformats.org/drawingml/2006/table">
            <a:tbl>
              <a:tblPr firstRow="1" bandRow="1">
                <a:tableStyleId>{5C22544A-7EE6-4342-B048-85BDC9FD1C3A}</a:tableStyleId>
              </a:tblPr>
              <a:tblGrid>
                <a:gridCol w="2113280"/>
                <a:gridCol w="3849188"/>
                <a:gridCol w="1962332"/>
              </a:tblGrid>
              <a:tr h="342751">
                <a:tc>
                  <a:txBody>
                    <a:bodyPr/>
                    <a:lstStyle/>
                    <a:p>
                      <a:pPr algn="ctr"/>
                      <a:r>
                        <a:rPr lang="pt-PT" sz="1200" dirty="0" smtClean="0"/>
                        <a:t>Portuguese </a:t>
                      </a:r>
                      <a:r>
                        <a:rPr lang="pt-PT" sz="1200" dirty="0" err="1" smtClean="0"/>
                        <a:t>Law</a:t>
                      </a:r>
                      <a:endParaRPr lang="pt-PT" sz="1200" dirty="0"/>
                    </a:p>
                  </a:txBody>
                  <a:tcPr/>
                </a:tc>
                <a:tc>
                  <a:txBody>
                    <a:bodyPr/>
                    <a:lstStyle/>
                    <a:p>
                      <a:pPr algn="ctr"/>
                      <a:endParaRPr lang="pt-PT" sz="1200" dirty="0"/>
                    </a:p>
                  </a:txBody>
                  <a:tcPr/>
                </a:tc>
                <a:tc>
                  <a:txBody>
                    <a:bodyPr/>
                    <a:lstStyle/>
                    <a:p>
                      <a:pPr algn="ctr"/>
                      <a:r>
                        <a:rPr lang="pt-PT" sz="1200" dirty="0" err="1" smtClean="0"/>
                        <a:t>Unitral</a:t>
                      </a:r>
                      <a:r>
                        <a:rPr lang="pt-PT" sz="1200" dirty="0" smtClean="0"/>
                        <a:t> </a:t>
                      </a:r>
                      <a:r>
                        <a:rPr lang="pt-PT" sz="1200" dirty="0" err="1" smtClean="0"/>
                        <a:t>Model</a:t>
                      </a:r>
                      <a:r>
                        <a:rPr lang="pt-PT" sz="1200" dirty="0" smtClean="0"/>
                        <a:t> </a:t>
                      </a:r>
                      <a:r>
                        <a:rPr lang="pt-PT" sz="1200" dirty="0" err="1" smtClean="0"/>
                        <a:t>Law</a:t>
                      </a:r>
                      <a:endParaRPr lang="pt-PT" sz="1200" dirty="0"/>
                    </a:p>
                  </a:txBody>
                  <a:tcPr/>
                </a:tc>
              </a:tr>
              <a:tr h="288164">
                <a:tc>
                  <a:txBody>
                    <a:bodyPr/>
                    <a:lstStyle/>
                    <a:p>
                      <a:pPr algn="ctr"/>
                      <a:endParaRPr lang="pt-PT" sz="1200" dirty="0"/>
                    </a:p>
                  </a:txBody>
                  <a:tcPr/>
                </a:tc>
                <a:tc>
                  <a:txBody>
                    <a:bodyPr/>
                    <a:lstStyle/>
                    <a:p>
                      <a:pPr marL="0" indent="0" algn="ctr">
                        <a:lnSpc>
                          <a:spcPct val="150000"/>
                        </a:lnSpc>
                        <a:spcAft>
                          <a:spcPts val="0"/>
                        </a:spcAft>
                      </a:pPr>
                      <a:r>
                        <a:rPr lang="en-US" sz="1100" dirty="0">
                          <a:latin typeface="Garamond"/>
                          <a:ea typeface="Calibri"/>
                          <a:cs typeface="Times New Roman"/>
                        </a:rPr>
                        <a:t>General Provisions</a:t>
                      </a:r>
                      <a:endParaRPr lang="pt-PT" sz="1100" dirty="0">
                        <a:latin typeface="Garamond"/>
                        <a:ea typeface="Calibri"/>
                        <a:cs typeface="Times New Roman"/>
                      </a:endParaRPr>
                    </a:p>
                  </a:txBody>
                  <a:tcPr marL="68580" marR="68580" marT="0" marB="0"/>
                </a:tc>
                <a:tc>
                  <a:txBody>
                    <a:bodyPr/>
                    <a:lstStyle/>
                    <a:p>
                      <a:pPr algn="ctr"/>
                      <a:r>
                        <a:rPr lang="pt-PT" sz="1200" dirty="0" err="1" smtClean="0"/>
                        <a:t>Chapter</a:t>
                      </a:r>
                      <a:r>
                        <a:rPr lang="pt-PT" sz="1200" dirty="0" smtClean="0"/>
                        <a:t> I</a:t>
                      </a:r>
                      <a:endParaRPr lang="pt-PT" sz="1200" dirty="0"/>
                    </a:p>
                  </a:txBody>
                  <a:tcPr/>
                </a:tc>
              </a:tr>
              <a:tr h="288164">
                <a:tc>
                  <a:txBody>
                    <a:bodyPr/>
                    <a:lstStyle/>
                    <a:p>
                      <a:pPr algn="ctr"/>
                      <a:r>
                        <a:rPr lang="pt-PT" sz="1200" dirty="0" err="1" smtClean="0"/>
                        <a:t>Chapter</a:t>
                      </a:r>
                      <a:r>
                        <a:rPr lang="pt-PT" sz="1200" dirty="0" smtClean="0"/>
                        <a:t> I</a:t>
                      </a:r>
                      <a:endParaRPr lang="pt-PT" sz="1200" dirty="0"/>
                    </a:p>
                  </a:txBody>
                  <a:tcPr/>
                </a:tc>
                <a:tc>
                  <a:txBody>
                    <a:bodyPr/>
                    <a:lstStyle/>
                    <a:p>
                      <a:pPr marL="0" indent="0" algn="ctr">
                        <a:lnSpc>
                          <a:spcPct val="150000"/>
                        </a:lnSpc>
                        <a:spcAft>
                          <a:spcPts val="0"/>
                        </a:spcAft>
                      </a:pPr>
                      <a:r>
                        <a:rPr lang="en-US" sz="1100" dirty="0">
                          <a:latin typeface="Garamond"/>
                          <a:ea typeface="Calibri"/>
                          <a:cs typeface="Times New Roman"/>
                        </a:rPr>
                        <a:t>Arbitration Agreement</a:t>
                      </a:r>
                      <a:endParaRPr lang="pt-PT" sz="1100" dirty="0">
                        <a:latin typeface="Garamond"/>
                        <a:ea typeface="Calibri"/>
                        <a:cs typeface="Times New Roman"/>
                      </a:endParaRPr>
                    </a:p>
                  </a:txBody>
                  <a:tcPr marL="68580" marR="68580" marT="0" marB="0"/>
                </a:tc>
                <a:tc>
                  <a:txBody>
                    <a:bodyPr/>
                    <a:lstStyle/>
                    <a:p>
                      <a:pPr algn="ctr"/>
                      <a:r>
                        <a:rPr lang="pt-PT" sz="1200" dirty="0" err="1" smtClean="0"/>
                        <a:t>Chapter</a:t>
                      </a:r>
                      <a:r>
                        <a:rPr lang="pt-PT" sz="1200" baseline="0" dirty="0" smtClean="0"/>
                        <a:t> II</a:t>
                      </a:r>
                      <a:endParaRPr lang="pt-PT" sz="1200" dirty="0"/>
                    </a:p>
                  </a:txBody>
                  <a:tcPr/>
                </a:tc>
              </a:tr>
              <a:tr h="288164">
                <a:tc>
                  <a:txBody>
                    <a:bodyPr/>
                    <a:lstStyle/>
                    <a:p>
                      <a:pPr algn="ctr"/>
                      <a:r>
                        <a:rPr lang="pt-PT" sz="1200" dirty="0" err="1" smtClean="0"/>
                        <a:t>Chapter</a:t>
                      </a:r>
                      <a:r>
                        <a:rPr lang="pt-PT" sz="1200" dirty="0" smtClean="0"/>
                        <a:t> II</a:t>
                      </a:r>
                      <a:endParaRPr lang="pt-PT" sz="1200" dirty="0"/>
                    </a:p>
                  </a:txBody>
                  <a:tcPr/>
                </a:tc>
                <a:tc>
                  <a:txBody>
                    <a:bodyPr/>
                    <a:lstStyle/>
                    <a:p>
                      <a:pPr marL="0" indent="0" algn="ctr">
                        <a:lnSpc>
                          <a:spcPct val="150000"/>
                        </a:lnSpc>
                        <a:spcAft>
                          <a:spcPts val="0"/>
                        </a:spcAft>
                      </a:pPr>
                      <a:r>
                        <a:rPr lang="en-US" sz="1100" dirty="0">
                          <a:latin typeface="Garamond"/>
                          <a:ea typeface="Calibri"/>
                          <a:cs typeface="Times New Roman"/>
                        </a:rPr>
                        <a:t>Composition of the Arbitral Tribunal</a:t>
                      </a:r>
                      <a:endParaRPr lang="pt-PT" sz="1100" dirty="0">
                        <a:latin typeface="Garamond"/>
                        <a:ea typeface="Calibri"/>
                        <a:cs typeface="Times New Roman"/>
                      </a:endParaRPr>
                    </a:p>
                  </a:txBody>
                  <a:tcPr marL="68580" marR="68580" marT="0" marB="0"/>
                </a:tc>
                <a:tc>
                  <a:txBody>
                    <a:bodyPr/>
                    <a:lstStyle/>
                    <a:p>
                      <a:pPr algn="ctr"/>
                      <a:r>
                        <a:rPr lang="pt-PT" sz="1200" dirty="0" err="1" smtClean="0"/>
                        <a:t>Chapter</a:t>
                      </a:r>
                      <a:r>
                        <a:rPr lang="pt-PT" sz="1200" dirty="0" smtClean="0"/>
                        <a:t> III</a:t>
                      </a:r>
                      <a:endParaRPr lang="pt-PT" sz="1200" dirty="0"/>
                    </a:p>
                  </a:txBody>
                  <a:tcPr/>
                </a:tc>
              </a:tr>
              <a:tr h="288164">
                <a:tc>
                  <a:txBody>
                    <a:bodyPr/>
                    <a:lstStyle/>
                    <a:p>
                      <a:pPr algn="ctr"/>
                      <a:r>
                        <a:rPr lang="pt-PT" sz="1200" dirty="0" err="1" smtClean="0"/>
                        <a:t>Chapter</a:t>
                      </a:r>
                      <a:r>
                        <a:rPr lang="pt-PT" sz="1200" baseline="0" dirty="0" smtClean="0"/>
                        <a:t> III</a:t>
                      </a:r>
                      <a:endParaRPr lang="pt-PT" sz="1200" dirty="0"/>
                    </a:p>
                  </a:txBody>
                  <a:tcPr/>
                </a:tc>
                <a:tc>
                  <a:txBody>
                    <a:bodyPr/>
                    <a:lstStyle/>
                    <a:p>
                      <a:pPr marL="0" indent="0" algn="ctr">
                        <a:lnSpc>
                          <a:spcPct val="150000"/>
                        </a:lnSpc>
                        <a:spcAft>
                          <a:spcPts val="0"/>
                        </a:spcAft>
                      </a:pPr>
                      <a:r>
                        <a:rPr lang="en-US" sz="1100" dirty="0">
                          <a:latin typeface="Garamond"/>
                          <a:ea typeface="Calibri"/>
                          <a:cs typeface="Times New Roman"/>
                        </a:rPr>
                        <a:t>Jurisdiction of the Arbitral Tribunal</a:t>
                      </a:r>
                      <a:endParaRPr lang="pt-PT" sz="1100" dirty="0">
                        <a:latin typeface="Garamond"/>
                        <a:ea typeface="Calibri"/>
                        <a:cs typeface="Times New Roman"/>
                      </a:endParaRPr>
                    </a:p>
                  </a:txBody>
                  <a:tcPr marL="68580" marR="68580" marT="0" marB="0"/>
                </a:tc>
                <a:tc>
                  <a:txBody>
                    <a:bodyPr/>
                    <a:lstStyle/>
                    <a:p>
                      <a:pPr algn="ctr"/>
                      <a:r>
                        <a:rPr lang="pt-PT" sz="1200" dirty="0" err="1" smtClean="0"/>
                        <a:t>Chapter</a:t>
                      </a:r>
                      <a:r>
                        <a:rPr lang="pt-PT" sz="1200" dirty="0" smtClean="0"/>
                        <a:t> IV</a:t>
                      </a:r>
                      <a:endParaRPr lang="pt-PT" sz="1200" dirty="0"/>
                    </a:p>
                  </a:txBody>
                  <a:tcPr/>
                </a:tc>
              </a:tr>
              <a:tr h="354877">
                <a:tc>
                  <a:txBody>
                    <a:bodyPr/>
                    <a:lstStyle/>
                    <a:p>
                      <a:pPr algn="ctr"/>
                      <a:r>
                        <a:rPr lang="pt-PT" sz="1200" dirty="0" err="1" smtClean="0"/>
                        <a:t>Chapter</a:t>
                      </a:r>
                      <a:r>
                        <a:rPr lang="pt-PT" sz="1200" dirty="0" smtClean="0"/>
                        <a:t> IV</a:t>
                      </a:r>
                      <a:endParaRPr lang="pt-PT" sz="1200" dirty="0"/>
                    </a:p>
                  </a:txBody>
                  <a:tcPr/>
                </a:tc>
                <a:tc>
                  <a:txBody>
                    <a:bodyPr/>
                    <a:lstStyle/>
                    <a:p>
                      <a:pPr marL="0" indent="0" algn="ctr">
                        <a:lnSpc>
                          <a:spcPct val="150000"/>
                        </a:lnSpc>
                        <a:spcAft>
                          <a:spcPts val="0"/>
                        </a:spcAft>
                      </a:pPr>
                      <a:r>
                        <a:rPr lang="en-US" sz="1100" dirty="0">
                          <a:latin typeface="Garamond"/>
                          <a:ea typeface="Calibri"/>
                          <a:cs typeface="Times New Roman"/>
                        </a:rPr>
                        <a:t>Interim Measures and Preliminary Orders</a:t>
                      </a:r>
                      <a:endParaRPr lang="pt-PT" sz="1100" dirty="0">
                        <a:latin typeface="Garamond"/>
                        <a:ea typeface="Calibri"/>
                        <a:cs typeface="Times New Roman"/>
                      </a:endParaRPr>
                    </a:p>
                  </a:txBody>
                  <a:tcPr marL="68580" marR="68580" marT="0" marB="0"/>
                </a:tc>
                <a:tc>
                  <a:txBody>
                    <a:bodyPr/>
                    <a:lstStyle/>
                    <a:p>
                      <a:pPr algn="ctr"/>
                      <a:r>
                        <a:rPr lang="pt-PT" sz="1200" dirty="0" err="1" smtClean="0"/>
                        <a:t>Chapter</a:t>
                      </a:r>
                      <a:r>
                        <a:rPr lang="pt-PT" sz="1200" dirty="0" smtClean="0"/>
                        <a:t> IV</a:t>
                      </a:r>
                      <a:endParaRPr lang="pt-PT" sz="1200" dirty="0"/>
                    </a:p>
                  </a:txBody>
                  <a:tcPr/>
                </a:tc>
              </a:tr>
              <a:tr h="288164">
                <a:tc>
                  <a:txBody>
                    <a:bodyPr/>
                    <a:lstStyle/>
                    <a:p>
                      <a:pPr algn="ctr"/>
                      <a:r>
                        <a:rPr lang="pt-PT" sz="1200" dirty="0" err="1" smtClean="0"/>
                        <a:t>Chapter</a:t>
                      </a:r>
                      <a:r>
                        <a:rPr lang="pt-PT" sz="1200" dirty="0" smtClean="0"/>
                        <a:t> V</a:t>
                      </a:r>
                      <a:endParaRPr lang="pt-PT" sz="1200" dirty="0"/>
                    </a:p>
                  </a:txBody>
                  <a:tcPr/>
                </a:tc>
                <a:tc>
                  <a:txBody>
                    <a:bodyPr/>
                    <a:lstStyle/>
                    <a:p>
                      <a:pPr marL="0" indent="0" algn="ctr">
                        <a:lnSpc>
                          <a:spcPct val="150000"/>
                        </a:lnSpc>
                        <a:spcAft>
                          <a:spcPts val="0"/>
                        </a:spcAft>
                      </a:pPr>
                      <a:r>
                        <a:rPr lang="en-US" sz="1100" dirty="0">
                          <a:latin typeface="Garamond"/>
                          <a:ea typeface="Calibri"/>
                          <a:cs typeface="Times New Roman"/>
                        </a:rPr>
                        <a:t>Conduct of Arbitral Proceedings </a:t>
                      </a:r>
                      <a:endParaRPr lang="pt-PT" sz="1100" dirty="0">
                        <a:latin typeface="Garamond"/>
                        <a:ea typeface="Calibri"/>
                        <a:cs typeface="Times New Roman"/>
                      </a:endParaRPr>
                    </a:p>
                  </a:txBody>
                  <a:tcPr marL="68580" marR="68580" marT="0" marB="0"/>
                </a:tc>
                <a:tc>
                  <a:txBody>
                    <a:bodyPr/>
                    <a:lstStyle/>
                    <a:p>
                      <a:pPr algn="ctr"/>
                      <a:r>
                        <a:rPr lang="pt-PT" sz="1200" dirty="0" err="1" smtClean="0"/>
                        <a:t>Chapter</a:t>
                      </a:r>
                      <a:r>
                        <a:rPr lang="pt-PT" sz="1200" dirty="0" smtClean="0"/>
                        <a:t> V</a:t>
                      </a:r>
                      <a:endParaRPr lang="pt-PT" sz="1200" dirty="0"/>
                    </a:p>
                  </a:txBody>
                  <a:tcPr/>
                </a:tc>
              </a:tr>
              <a:tr h="288164">
                <a:tc>
                  <a:txBody>
                    <a:bodyPr/>
                    <a:lstStyle/>
                    <a:p>
                      <a:pPr algn="ctr"/>
                      <a:r>
                        <a:rPr lang="pt-PT" sz="1200" dirty="0" err="1" smtClean="0"/>
                        <a:t>Chapter</a:t>
                      </a:r>
                      <a:r>
                        <a:rPr lang="pt-PT" sz="1200" dirty="0" smtClean="0"/>
                        <a:t> VI</a:t>
                      </a:r>
                      <a:endParaRPr lang="pt-PT" sz="1200" dirty="0"/>
                    </a:p>
                  </a:txBody>
                  <a:tcPr/>
                </a:tc>
                <a:tc>
                  <a:txBody>
                    <a:bodyPr/>
                    <a:lstStyle/>
                    <a:p>
                      <a:pPr marL="0" indent="0" algn="ctr">
                        <a:lnSpc>
                          <a:spcPct val="150000"/>
                        </a:lnSpc>
                        <a:spcAft>
                          <a:spcPts val="0"/>
                        </a:spcAft>
                        <a:tabLst/>
                      </a:pPr>
                      <a:r>
                        <a:rPr lang="en-US" sz="1100" dirty="0">
                          <a:latin typeface="Garamond"/>
                          <a:ea typeface="Calibri"/>
                          <a:cs typeface="Times New Roman"/>
                        </a:rPr>
                        <a:t>The Award</a:t>
                      </a:r>
                      <a:endParaRPr lang="pt-PT" sz="1100" dirty="0">
                        <a:latin typeface="Garamond"/>
                        <a:ea typeface="Calibri"/>
                        <a:cs typeface="Times New Roman"/>
                      </a:endParaRPr>
                    </a:p>
                  </a:txBody>
                  <a:tcPr marL="68580" marR="68580" marT="0" marB="0"/>
                </a:tc>
                <a:tc>
                  <a:txBody>
                    <a:bodyPr/>
                    <a:lstStyle/>
                    <a:p>
                      <a:pPr algn="ctr"/>
                      <a:r>
                        <a:rPr lang="pt-PT" sz="1200" dirty="0" err="1" smtClean="0"/>
                        <a:t>Chapter</a:t>
                      </a:r>
                      <a:r>
                        <a:rPr lang="pt-PT" sz="1200" dirty="0" smtClean="0"/>
                        <a:t> VI</a:t>
                      </a:r>
                      <a:endParaRPr lang="pt-PT" sz="1200" dirty="0"/>
                    </a:p>
                  </a:txBody>
                  <a:tcPr/>
                </a:tc>
              </a:tr>
              <a:tr h="288164">
                <a:tc>
                  <a:txBody>
                    <a:bodyPr/>
                    <a:lstStyle/>
                    <a:p>
                      <a:pPr algn="ctr"/>
                      <a:r>
                        <a:rPr lang="pt-PT" sz="1200" dirty="0" err="1" smtClean="0"/>
                        <a:t>Chapter</a:t>
                      </a:r>
                      <a:r>
                        <a:rPr lang="pt-PT" sz="1200" baseline="0" dirty="0" smtClean="0"/>
                        <a:t> VII</a:t>
                      </a:r>
                      <a:endParaRPr lang="pt-PT" sz="1200" dirty="0"/>
                    </a:p>
                  </a:txBody>
                  <a:tcPr/>
                </a:tc>
                <a:tc>
                  <a:txBody>
                    <a:bodyPr/>
                    <a:lstStyle/>
                    <a:p>
                      <a:pPr marL="0" indent="0" algn="ctr">
                        <a:lnSpc>
                          <a:spcPct val="150000"/>
                        </a:lnSpc>
                        <a:spcAft>
                          <a:spcPts val="0"/>
                        </a:spcAft>
                      </a:pPr>
                      <a:r>
                        <a:rPr lang="en-US" sz="1100" dirty="0">
                          <a:latin typeface="Garamond"/>
                          <a:ea typeface="Calibri"/>
                          <a:cs typeface="Times New Roman"/>
                        </a:rPr>
                        <a:t>Recourse against the Award</a:t>
                      </a:r>
                      <a:endParaRPr lang="pt-PT" sz="1100" dirty="0">
                        <a:latin typeface="Garamond"/>
                        <a:ea typeface="Calibri"/>
                        <a:cs typeface="Times New Roman"/>
                      </a:endParaRPr>
                    </a:p>
                  </a:txBody>
                  <a:tcPr marL="68580" marR="68580" marT="0" marB="0"/>
                </a:tc>
                <a:tc>
                  <a:txBody>
                    <a:bodyPr/>
                    <a:lstStyle/>
                    <a:p>
                      <a:pPr algn="ctr"/>
                      <a:r>
                        <a:rPr lang="pt-PT" sz="1200" dirty="0" err="1" smtClean="0"/>
                        <a:t>Chapter</a:t>
                      </a:r>
                      <a:r>
                        <a:rPr lang="pt-PT" sz="1200" dirty="0" smtClean="0"/>
                        <a:t> VII</a:t>
                      </a:r>
                      <a:endParaRPr lang="pt-PT" sz="1200" dirty="0"/>
                    </a:p>
                  </a:txBody>
                  <a:tcPr/>
                </a:tc>
              </a:tr>
              <a:tr h="354708">
                <a:tc>
                  <a:txBody>
                    <a:bodyPr/>
                    <a:lstStyle/>
                    <a:p>
                      <a:pPr algn="ctr"/>
                      <a:r>
                        <a:rPr lang="pt-PT" sz="1200" dirty="0" err="1" smtClean="0"/>
                        <a:t>Chapter</a:t>
                      </a:r>
                      <a:r>
                        <a:rPr lang="pt-PT" sz="1200" baseline="0" dirty="0" smtClean="0"/>
                        <a:t> VIII</a:t>
                      </a:r>
                      <a:endParaRPr lang="pt-PT" sz="1200" dirty="0"/>
                    </a:p>
                  </a:txBody>
                  <a:tcPr/>
                </a:tc>
                <a:tc>
                  <a:txBody>
                    <a:bodyPr/>
                    <a:lstStyle/>
                    <a:p>
                      <a:pPr marL="0" indent="0" algn="ctr">
                        <a:lnSpc>
                          <a:spcPct val="150000"/>
                        </a:lnSpc>
                        <a:spcAft>
                          <a:spcPts val="0"/>
                        </a:spcAft>
                      </a:pPr>
                      <a:r>
                        <a:rPr lang="en-US" sz="1100" dirty="0">
                          <a:latin typeface="Garamond"/>
                          <a:ea typeface="Calibri"/>
                          <a:cs typeface="Times New Roman"/>
                        </a:rPr>
                        <a:t>(Recognition and) Enforcement of Award</a:t>
                      </a:r>
                      <a:endParaRPr lang="pt-PT" sz="1100" dirty="0">
                        <a:latin typeface="Garamond"/>
                        <a:ea typeface="Calibri"/>
                        <a:cs typeface="Times New Roman"/>
                      </a:endParaRPr>
                    </a:p>
                  </a:txBody>
                  <a:tcPr marL="68580" marR="68580" marT="0" marB="0"/>
                </a:tc>
                <a:tc>
                  <a:txBody>
                    <a:bodyPr/>
                    <a:lstStyle/>
                    <a:p>
                      <a:pPr algn="ctr"/>
                      <a:r>
                        <a:rPr lang="pt-PT" sz="1200" dirty="0" err="1" smtClean="0"/>
                        <a:t>Chapter</a:t>
                      </a:r>
                      <a:r>
                        <a:rPr lang="pt-PT" sz="1200" dirty="0" smtClean="0"/>
                        <a:t> VIII</a:t>
                      </a:r>
                      <a:endParaRPr lang="pt-PT" sz="1200" dirty="0"/>
                    </a:p>
                  </a:txBody>
                  <a:tcPr/>
                </a:tc>
              </a:tr>
              <a:tr h="288164">
                <a:tc>
                  <a:txBody>
                    <a:bodyPr/>
                    <a:lstStyle/>
                    <a:p>
                      <a:pPr algn="ctr"/>
                      <a:r>
                        <a:rPr lang="pt-PT" sz="1200" dirty="0" err="1" smtClean="0"/>
                        <a:t>Chapter</a:t>
                      </a:r>
                      <a:r>
                        <a:rPr lang="pt-PT" sz="1200" dirty="0" smtClean="0"/>
                        <a:t> IX</a:t>
                      </a:r>
                      <a:endParaRPr lang="pt-PT" sz="1200" dirty="0"/>
                    </a:p>
                  </a:txBody>
                  <a:tcPr/>
                </a:tc>
                <a:tc>
                  <a:txBody>
                    <a:bodyPr/>
                    <a:lstStyle/>
                    <a:p>
                      <a:pPr marL="0" indent="0" algn="ctr">
                        <a:lnSpc>
                          <a:spcPct val="150000"/>
                        </a:lnSpc>
                        <a:spcAft>
                          <a:spcPts val="0"/>
                        </a:spcAft>
                      </a:pPr>
                      <a:r>
                        <a:rPr lang="en-US" sz="1100" dirty="0">
                          <a:latin typeface="Garamond"/>
                          <a:ea typeface="Calibri"/>
                          <a:cs typeface="Times New Roman"/>
                        </a:rPr>
                        <a:t>International arbitration</a:t>
                      </a:r>
                      <a:endParaRPr lang="pt-PT" sz="1100" dirty="0">
                        <a:latin typeface="Garamond"/>
                        <a:ea typeface="Calibri"/>
                        <a:cs typeface="Times New Roman"/>
                      </a:endParaRPr>
                    </a:p>
                  </a:txBody>
                  <a:tcPr marL="68580" marR="68580" marT="0" marB="0"/>
                </a:tc>
                <a:tc>
                  <a:txBody>
                    <a:bodyPr/>
                    <a:lstStyle/>
                    <a:p>
                      <a:pPr algn="ctr"/>
                      <a:endParaRPr lang="pt-PT" sz="1200" dirty="0"/>
                    </a:p>
                  </a:txBody>
                  <a:tcPr/>
                </a:tc>
              </a:tr>
              <a:tr h="333717">
                <a:tc>
                  <a:txBody>
                    <a:bodyPr/>
                    <a:lstStyle/>
                    <a:p>
                      <a:pPr algn="ctr"/>
                      <a:r>
                        <a:rPr lang="pt-PT" sz="1200" dirty="0" err="1" smtClean="0"/>
                        <a:t>Chapter</a:t>
                      </a:r>
                      <a:r>
                        <a:rPr lang="pt-PT" sz="1200" dirty="0" smtClean="0"/>
                        <a:t> X</a:t>
                      </a:r>
                      <a:endParaRPr lang="pt-PT" sz="1200" dirty="0"/>
                    </a:p>
                  </a:txBody>
                  <a:tcPr/>
                </a:tc>
                <a:tc>
                  <a:txBody>
                    <a:bodyPr/>
                    <a:lstStyle/>
                    <a:p>
                      <a:pPr marL="0" indent="0" algn="ctr">
                        <a:lnSpc>
                          <a:spcPct val="150000"/>
                        </a:lnSpc>
                        <a:spcAft>
                          <a:spcPts val="0"/>
                        </a:spcAft>
                      </a:pPr>
                      <a:r>
                        <a:rPr lang="en-US" sz="1100" dirty="0">
                          <a:latin typeface="Garamond"/>
                          <a:ea typeface="Calibri"/>
                          <a:cs typeface="Times New Roman"/>
                        </a:rPr>
                        <a:t>Recognition and enforcement </a:t>
                      </a:r>
                      <a:r>
                        <a:rPr lang="en-US" sz="1100" dirty="0" smtClean="0">
                          <a:latin typeface="Garamond"/>
                          <a:ea typeface="Calibri"/>
                          <a:cs typeface="Times New Roman"/>
                        </a:rPr>
                        <a:t>of</a:t>
                      </a:r>
                      <a:r>
                        <a:rPr lang="en-US" sz="1100" baseline="0" dirty="0" smtClean="0">
                          <a:latin typeface="Garamond"/>
                          <a:ea typeface="Calibri"/>
                          <a:cs typeface="Times New Roman"/>
                        </a:rPr>
                        <a:t> </a:t>
                      </a:r>
                      <a:r>
                        <a:rPr lang="en-US" sz="1100" dirty="0" smtClean="0">
                          <a:latin typeface="Garamond"/>
                          <a:ea typeface="Calibri"/>
                          <a:cs typeface="Times New Roman"/>
                        </a:rPr>
                        <a:t>foreign </a:t>
                      </a:r>
                      <a:r>
                        <a:rPr lang="en-US" sz="1100" dirty="0">
                          <a:latin typeface="Garamond"/>
                          <a:ea typeface="Calibri"/>
                          <a:cs typeface="Times New Roman"/>
                        </a:rPr>
                        <a:t>arbitral awards</a:t>
                      </a:r>
                      <a:endParaRPr lang="pt-PT" sz="1100" dirty="0">
                        <a:latin typeface="Garamond"/>
                        <a:ea typeface="Calibri"/>
                        <a:cs typeface="Times New Roman"/>
                      </a:endParaRPr>
                    </a:p>
                  </a:txBody>
                  <a:tcPr marL="68580" marR="68580" marT="0" marB="0"/>
                </a:tc>
                <a:tc>
                  <a:txBody>
                    <a:bodyPr/>
                    <a:lstStyle/>
                    <a:p>
                      <a:pPr algn="ctr"/>
                      <a:endParaRPr lang="pt-PT" sz="1200" dirty="0"/>
                    </a:p>
                  </a:txBody>
                  <a:tcPr/>
                </a:tc>
              </a:tr>
              <a:tr h="288164">
                <a:tc>
                  <a:txBody>
                    <a:bodyPr/>
                    <a:lstStyle/>
                    <a:p>
                      <a:pPr algn="ctr"/>
                      <a:r>
                        <a:rPr lang="pt-PT" sz="1200" dirty="0" err="1" smtClean="0"/>
                        <a:t>Chapter</a:t>
                      </a:r>
                      <a:r>
                        <a:rPr lang="pt-PT" sz="1200" baseline="0" dirty="0" smtClean="0"/>
                        <a:t> XI</a:t>
                      </a:r>
                      <a:endParaRPr lang="pt-PT" sz="1200" dirty="0"/>
                    </a:p>
                  </a:txBody>
                  <a:tcPr/>
                </a:tc>
                <a:tc>
                  <a:txBody>
                    <a:bodyPr/>
                    <a:lstStyle/>
                    <a:p>
                      <a:pPr marL="0" indent="0" algn="ctr">
                        <a:lnSpc>
                          <a:spcPct val="150000"/>
                        </a:lnSpc>
                        <a:spcAft>
                          <a:spcPts val="0"/>
                        </a:spcAft>
                      </a:pPr>
                      <a:r>
                        <a:rPr lang="en-US" sz="1100" dirty="0">
                          <a:latin typeface="Garamond"/>
                          <a:ea typeface="Calibri"/>
                          <a:cs typeface="Times New Roman"/>
                        </a:rPr>
                        <a:t>Competent state courts</a:t>
                      </a:r>
                      <a:endParaRPr lang="pt-PT" sz="1100" dirty="0">
                        <a:latin typeface="Garamond"/>
                        <a:ea typeface="Calibri"/>
                        <a:cs typeface="Times New Roman"/>
                      </a:endParaRPr>
                    </a:p>
                  </a:txBody>
                  <a:tcPr marL="68580" marR="68580" marT="0" marB="0"/>
                </a:tc>
                <a:tc>
                  <a:txBody>
                    <a:bodyPr/>
                    <a:lstStyle/>
                    <a:p>
                      <a:pPr algn="ctr"/>
                      <a:endParaRPr lang="pt-PT" sz="1200" dirty="0"/>
                    </a:p>
                  </a:txBody>
                  <a:tcPr/>
                </a:tc>
              </a:tr>
              <a:tr h="288164">
                <a:tc>
                  <a:txBody>
                    <a:bodyPr/>
                    <a:lstStyle/>
                    <a:p>
                      <a:pPr algn="ctr"/>
                      <a:r>
                        <a:rPr lang="pt-PT" sz="1200" dirty="0" err="1" smtClean="0"/>
                        <a:t>Chapter</a:t>
                      </a:r>
                      <a:r>
                        <a:rPr lang="pt-PT" sz="1200" dirty="0" smtClean="0"/>
                        <a:t> XI</a:t>
                      </a:r>
                      <a:endParaRPr lang="pt-PT" sz="1200" dirty="0"/>
                    </a:p>
                  </a:txBody>
                  <a:tcPr/>
                </a:tc>
                <a:tc>
                  <a:txBody>
                    <a:bodyPr/>
                    <a:lstStyle/>
                    <a:p>
                      <a:pPr marL="0" indent="0" algn="ctr">
                        <a:lnSpc>
                          <a:spcPct val="150000"/>
                        </a:lnSpc>
                        <a:spcAft>
                          <a:spcPts val="0"/>
                        </a:spcAft>
                      </a:pPr>
                      <a:r>
                        <a:rPr lang="en-US" sz="1100" dirty="0">
                          <a:latin typeface="Garamond"/>
                          <a:ea typeface="Calibri"/>
                          <a:cs typeface="Times New Roman"/>
                        </a:rPr>
                        <a:t>Final dispositions</a:t>
                      </a:r>
                      <a:endParaRPr lang="pt-PT" sz="1100" dirty="0">
                        <a:latin typeface="Garamond"/>
                        <a:ea typeface="Calibri"/>
                        <a:cs typeface="Times New Roman"/>
                      </a:endParaRPr>
                    </a:p>
                  </a:txBody>
                  <a:tcPr marL="68580" marR="68580" marT="0" marB="0"/>
                </a:tc>
                <a:tc>
                  <a:txBody>
                    <a:bodyPr/>
                    <a:lstStyle/>
                    <a:p>
                      <a:pPr algn="ctr"/>
                      <a:endParaRPr lang="pt-PT" sz="1200" dirty="0"/>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28600"/>
            <a:ext cx="9144000" cy="990600"/>
          </a:xfrm>
        </p:spPr>
        <p:txBody>
          <a:bodyPr>
            <a:normAutofit/>
          </a:bodyPr>
          <a:lstStyle/>
          <a:p>
            <a:pPr algn="ctr"/>
            <a:r>
              <a:rPr lang="en-US" sz="2400" b="1" dirty="0" smtClean="0"/>
              <a:t>4. Arbitrators’ legal requirements </a:t>
            </a:r>
            <a:endParaRPr lang="pt-PT" sz="2400" dirty="0"/>
          </a:p>
        </p:txBody>
      </p:sp>
      <p:sp>
        <p:nvSpPr>
          <p:cNvPr id="3" name="Marcador de Posição do Número do Diapositivo 2"/>
          <p:cNvSpPr>
            <a:spLocks noGrp="1"/>
          </p:cNvSpPr>
          <p:nvPr>
            <p:ph type="sldNum" sz="quarter" idx="12"/>
          </p:nvPr>
        </p:nvSpPr>
        <p:spPr>
          <a:solidFill>
            <a:srgbClr val="5B9BD5"/>
          </a:solidFill>
        </p:spPr>
        <p:txBody>
          <a:bodyPr>
            <a:normAutofit fontScale="85000" lnSpcReduction="20000"/>
          </a:bodyPr>
          <a:lstStyle/>
          <a:p>
            <a:fld id="{8745C66F-FC7B-4C52-931F-EAABACA1CBDF}" type="slidenum">
              <a:rPr lang="en-US" smtClean="0"/>
              <a:pPr/>
              <a:t>5</a:t>
            </a:fld>
            <a:endParaRPr lang="en-US" dirty="0"/>
          </a:p>
        </p:txBody>
      </p:sp>
      <p:sp>
        <p:nvSpPr>
          <p:cNvPr id="4" name="Marcador de Posição de Conteúdo 3"/>
          <p:cNvSpPr>
            <a:spLocks noGrp="1"/>
          </p:cNvSpPr>
          <p:nvPr>
            <p:ph sz="quarter" idx="1"/>
          </p:nvPr>
        </p:nvSpPr>
        <p:spPr>
          <a:xfrm>
            <a:off x="612648" y="2438400"/>
            <a:ext cx="8153400" cy="3200400"/>
          </a:xfrm>
        </p:spPr>
        <p:txBody>
          <a:bodyPr>
            <a:noAutofit/>
          </a:bodyPr>
          <a:lstStyle/>
          <a:p>
            <a:pPr>
              <a:buClr>
                <a:schemeClr val="tx1"/>
              </a:buClr>
            </a:pPr>
            <a:r>
              <a:rPr lang="en-US" sz="2400" dirty="0" smtClean="0"/>
              <a:t>1 - The arbitrators must be individuals and have full legal capacity.</a:t>
            </a:r>
          </a:p>
          <a:p>
            <a:pPr>
              <a:buClr>
                <a:schemeClr val="tx1"/>
              </a:buClr>
            </a:pPr>
            <a:r>
              <a:rPr lang="en-US" sz="2400" dirty="0" smtClean="0"/>
              <a:t>2 - </a:t>
            </a:r>
            <a:r>
              <a:rPr lang="en-US" sz="2400" i="1" dirty="0" smtClean="0"/>
              <a:t>No person shall be precluded, by reason of that person’s nationality, from being appointed as an arbitrator</a:t>
            </a:r>
            <a:r>
              <a:rPr lang="en-US" sz="2400" dirty="0" smtClean="0"/>
              <a:t>, without prejudice to the provisions of article 10, paragraph 6, and the discretion of </a:t>
            </a:r>
            <a:r>
              <a:rPr lang="pt-PT" sz="2400" dirty="0" err="1" smtClean="0"/>
              <a:t>the</a:t>
            </a:r>
            <a:r>
              <a:rPr lang="pt-PT" sz="2400" dirty="0" smtClean="0"/>
              <a:t> </a:t>
            </a:r>
            <a:r>
              <a:rPr lang="pt-PT" sz="2400" dirty="0" err="1" smtClean="0"/>
              <a:t>parties</a:t>
            </a:r>
            <a:r>
              <a:rPr lang="pt-PT" sz="2400" dirty="0" smtClean="0"/>
              <a:t>.</a:t>
            </a:r>
          </a:p>
          <a:p>
            <a:pPr>
              <a:buClr>
                <a:schemeClr val="tx1"/>
              </a:buClr>
            </a:pPr>
            <a:r>
              <a:rPr lang="en-US" sz="2400" dirty="0" smtClean="0"/>
              <a:t>3 - </a:t>
            </a:r>
            <a:r>
              <a:rPr lang="en-US" sz="2400" i="1" dirty="0" smtClean="0"/>
              <a:t>Arbitrators must be independent and impartial</a:t>
            </a:r>
            <a:r>
              <a:rPr lang="en-US" sz="2400" dirty="0" smtClean="0"/>
              <a:t>.</a:t>
            </a:r>
          </a:p>
          <a:p>
            <a:pPr>
              <a:buClr>
                <a:schemeClr val="tx1"/>
              </a:buClr>
            </a:pPr>
            <a:r>
              <a:rPr lang="en-US" sz="2400" dirty="0" smtClean="0"/>
              <a:t>4 – (…)</a:t>
            </a:r>
          </a:p>
          <a:p>
            <a:pPr>
              <a:buClr>
                <a:schemeClr val="tx1"/>
              </a:buClr>
            </a:pPr>
            <a:r>
              <a:rPr lang="en-US" sz="2400" dirty="0" smtClean="0"/>
              <a:t>5 – (…)</a:t>
            </a:r>
            <a:endParaRPr lang="pt-PT" sz="2400" dirty="0"/>
          </a:p>
        </p:txBody>
      </p:sp>
      <p:sp>
        <p:nvSpPr>
          <p:cNvPr id="5" name="CaixaDeTexto 10"/>
          <p:cNvSpPr txBox="1"/>
          <p:nvPr/>
        </p:nvSpPr>
        <p:spPr>
          <a:xfrm>
            <a:off x="457200" y="6306235"/>
            <a:ext cx="3886200" cy="323165"/>
          </a:xfrm>
          <a:prstGeom prst="rect">
            <a:avLst/>
          </a:prstGeom>
          <a:noFill/>
        </p:spPr>
        <p:txBody>
          <a:bodyPr wrap="square" rtlCol="0">
            <a:spAutoFit/>
          </a:bodyPr>
          <a:lstStyle/>
          <a:p>
            <a:r>
              <a:rPr lang="pt-PT" sz="1500" dirty="0" smtClean="0"/>
              <a:t>Rui Pinto Duarte</a:t>
            </a:r>
            <a:endParaRPr lang="pt-PT" sz="1500" dirty="0"/>
          </a:p>
        </p:txBody>
      </p:sp>
      <p:sp>
        <p:nvSpPr>
          <p:cNvPr id="6" name="TextBox 5"/>
          <p:cNvSpPr txBox="1"/>
          <p:nvPr/>
        </p:nvSpPr>
        <p:spPr>
          <a:xfrm>
            <a:off x="609600" y="1752600"/>
            <a:ext cx="8153400" cy="1107996"/>
          </a:xfrm>
          <a:prstGeom prst="rect">
            <a:avLst/>
          </a:prstGeom>
          <a:noFill/>
        </p:spPr>
        <p:txBody>
          <a:bodyPr wrap="square" rtlCol="0">
            <a:spAutoFit/>
          </a:bodyPr>
          <a:lstStyle/>
          <a:p>
            <a:pPr algn="just"/>
            <a:r>
              <a:rPr lang="pt-PT" sz="2400" b="1" dirty="0" err="1"/>
              <a:t>Article</a:t>
            </a:r>
            <a:r>
              <a:rPr lang="pt-PT" sz="2400" b="1" dirty="0"/>
              <a:t> 9</a:t>
            </a:r>
          </a:p>
          <a:p>
            <a:pPr algn="just"/>
            <a:r>
              <a:rPr lang="pt-PT" sz="2400" b="1" dirty="0" err="1"/>
              <a:t>Arbitrators</a:t>
            </a:r>
            <a:r>
              <a:rPr lang="pt-PT" sz="2400" b="1" dirty="0"/>
              <a:t>’ </a:t>
            </a:r>
            <a:r>
              <a:rPr lang="pt-PT" sz="2400" b="1" dirty="0" err="1"/>
              <a:t>requirements</a:t>
            </a:r>
            <a:endParaRPr lang="pt-PT" sz="2400" b="1" dirty="0"/>
          </a:p>
          <a:p>
            <a:pPr algn="just"/>
            <a:endParaRPr lang="pt-PT" dirty="0">
              <a:solidFill>
                <a:srgbClr val="FFC000"/>
              </a:solidFill>
            </a:endParaRPr>
          </a:p>
        </p:txBody>
      </p:sp>
    </p:spTree>
    <p:extLst>
      <p:ext uri="{BB962C8B-B14F-4D97-AF65-F5344CB8AC3E}">
        <p14:creationId xmlns:p14="http://schemas.microsoft.com/office/powerpoint/2010/main" val="3621742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28600"/>
            <a:ext cx="9144000" cy="990600"/>
          </a:xfrm>
        </p:spPr>
        <p:txBody>
          <a:bodyPr>
            <a:normAutofit/>
          </a:bodyPr>
          <a:lstStyle/>
          <a:p>
            <a:pPr algn="ctr"/>
            <a:r>
              <a:rPr lang="en-US" sz="2400" b="1" dirty="0"/>
              <a:t>5</a:t>
            </a:r>
            <a:r>
              <a:rPr lang="en-US" sz="2400" b="1" dirty="0" smtClean="0"/>
              <a:t>. Arbitrators’ legal requirements </a:t>
            </a:r>
            <a:endParaRPr lang="pt-PT" sz="2400" dirty="0"/>
          </a:p>
        </p:txBody>
      </p:sp>
      <p:sp>
        <p:nvSpPr>
          <p:cNvPr id="3" name="Marcador de Posição do Número do Diapositivo 2"/>
          <p:cNvSpPr>
            <a:spLocks noGrp="1"/>
          </p:cNvSpPr>
          <p:nvPr>
            <p:ph type="sldNum" sz="quarter" idx="12"/>
          </p:nvPr>
        </p:nvSpPr>
        <p:spPr>
          <a:solidFill>
            <a:srgbClr val="5B9BD5"/>
          </a:solidFill>
        </p:spPr>
        <p:txBody>
          <a:bodyPr>
            <a:normAutofit fontScale="85000" lnSpcReduction="20000"/>
          </a:bodyPr>
          <a:lstStyle/>
          <a:p>
            <a:fld id="{8745C66F-FC7B-4C52-931F-EAABACA1CBDF}" type="slidenum">
              <a:rPr lang="en-US" smtClean="0"/>
              <a:pPr/>
              <a:t>6</a:t>
            </a:fld>
            <a:endParaRPr lang="en-US" dirty="0"/>
          </a:p>
        </p:txBody>
      </p:sp>
      <p:sp>
        <p:nvSpPr>
          <p:cNvPr id="4" name="Marcador de Posição de Conteúdo 3"/>
          <p:cNvSpPr>
            <a:spLocks noGrp="1"/>
          </p:cNvSpPr>
          <p:nvPr>
            <p:ph sz="quarter" idx="1"/>
          </p:nvPr>
        </p:nvSpPr>
        <p:spPr>
          <a:xfrm>
            <a:off x="612648" y="2438400"/>
            <a:ext cx="8153400" cy="3429000"/>
          </a:xfrm>
        </p:spPr>
        <p:txBody>
          <a:bodyPr>
            <a:noAutofit/>
          </a:bodyPr>
          <a:lstStyle/>
          <a:p>
            <a:pPr marL="0" indent="0" algn="just">
              <a:buNone/>
            </a:pPr>
            <a:r>
              <a:rPr lang="en-US" sz="1600" dirty="0" smtClean="0"/>
              <a:t>1 - </a:t>
            </a:r>
            <a:r>
              <a:rPr lang="en-US" sz="1600" i="1" dirty="0" smtClean="0"/>
              <a:t>When </a:t>
            </a:r>
            <a:r>
              <a:rPr lang="en-US" sz="1600" i="1" dirty="0"/>
              <a:t>a person is invited to act as an arbitrator, he or she shall disclose any circumstances that may give rise to justifiable doubts as to his or hers impartiality and independence</a:t>
            </a:r>
            <a:r>
              <a:rPr lang="en-US" sz="1600" dirty="0" smtClean="0"/>
              <a:t>.</a:t>
            </a:r>
          </a:p>
          <a:p>
            <a:pPr marL="0" indent="0" algn="just">
              <a:buNone/>
            </a:pPr>
            <a:r>
              <a:rPr lang="en-US" sz="1600" dirty="0" smtClean="0"/>
              <a:t>2 - The </a:t>
            </a:r>
            <a:r>
              <a:rPr lang="en-US" sz="1600" dirty="0"/>
              <a:t>arbitrator shall, throughout the arbitral proceedings, disclose without delay to the parties and the remaining arbitrators any of the circumstances referred to in the preceding paragraph that arise subsequently, or of which he only became aware after accepting the mandate.</a:t>
            </a:r>
          </a:p>
          <a:p>
            <a:pPr marL="0" indent="0" algn="just">
              <a:buNone/>
            </a:pPr>
            <a:r>
              <a:rPr lang="en-US" sz="1600" dirty="0"/>
              <a:t>3 - </a:t>
            </a:r>
            <a:r>
              <a:rPr lang="en-US" sz="1600" i="1" dirty="0"/>
              <a:t>An arbitrator may only be challenged if circumstances exist that give rise to justifiable doubts as to the arbitrator’s impartiality or independence, or if the arbitrator does not possess the qualifications agreed to by the parties</a:t>
            </a:r>
            <a:r>
              <a:rPr lang="en-US" sz="1600" dirty="0"/>
              <a:t>. A party may only challenge an arbitrator appointed by it, or in whose appointment it has participated, for reasons of which it becomes aware after the appointment has been made.</a:t>
            </a:r>
            <a:endParaRPr lang="pt-PT" sz="1600" dirty="0"/>
          </a:p>
        </p:txBody>
      </p:sp>
      <p:sp>
        <p:nvSpPr>
          <p:cNvPr id="6" name="CaixaDeTexto 10"/>
          <p:cNvSpPr txBox="1"/>
          <p:nvPr/>
        </p:nvSpPr>
        <p:spPr>
          <a:xfrm>
            <a:off x="457200" y="6306235"/>
            <a:ext cx="3886200" cy="323165"/>
          </a:xfrm>
          <a:prstGeom prst="rect">
            <a:avLst/>
          </a:prstGeom>
          <a:noFill/>
        </p:spPr>
        <p:txBody>
          <a:bodyPr wrap="square" rtlCol="0">
            <a:spAutoFit/>
          </a:bodyPr>
          <a:lstStyle/>
          <a:p>
            <a:r>
              <a:rPr lang="pt-PT" sz="1500" dirty="0" smtClean="0"/>
              <a:t>Rui Pinto Duarte</a:t>
            </a:r>
            <a:endParaRPr lang="pt-PT" sz="1500" dirty="0"/>
          </a:p>
        </p:txBody>
      </p:sp>
      <p:sp>
        <p:nvSpPr>
          <p:cNvPr id="7" name="TextBox 6"/>
          <p:cNvSpPr txBox="1"/>
          <p:nvPr/>
        </p:nvSpPr>
        <p:spPr>
          <a:xfrm>
            <a:off x="609600" y="1752600"/>
            <a:ext cx="8153400" cy="923330"/>
          </a:xfrm>
          <a:prstGeom prst="rect">
            <a:avLst/>
          </a:prstGeom>
          <a:noFill/>
        </p:spPr>
        <p:txBody>
          <a:bodyPr wrap="square" rtlCol="0">
            <a:spAutoFit/>
          </a:bodyPr>
          <a:lstStyle/>
          <a:p>
            <a:r>
              <a:rPr lang="pt-PT" b="1" dirty="0" err="1"/>
              <a:t>Article</a:t>
            </a:r>
            <a:r>
              <a:rPr lang="pt-PT" b="1" dirty="0"/>
              <a:t> 13</a:t>
            </a:r>
          </a:p>
          <a:p>
            <a:r>
              <a:rPr lang="pt-PT" b="1" dirty="0" err="1"/>
              <a:t>Grounds</a:t>
            </a:r>
            <a:r>
              <a:rPr lang="pt-PT" b="1" dirty="0"/>
              <a:t> for </a:t>
            </a:r>
            <a:r>
              <a:rPr lang="pt-PT" b="1" dirty="0" err="1"/>
              <a:t>challenge</a:t>
            </a:r>
            <a:endParaRPr lang="pt-PT" b="1" dirty="0"/>
          </a:p>
          <a:p>
            <a:endParaRPr lang="pt-PT" dirty="0"/>
          </a:p>
        </p:txBody>
      </p:sp>
    </p:spTree>
    <p:extLst>
      <p:ext uri="{BB962C8B-B14F-4D97-AF65-F5344CB8AC3E}">
        <p14:creationId xmlns:p14="http://schemas.microsoft.com/office/powerpoint/2010/main" val="33677207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28600"/>
            <a:ext cx="9144000" cy="990600"/>
          </a:xfrm>
        </p:spPr>
        <p:txBody>
          <a:bodyPr>
            <a:normAutofit/>
          </a:bodyPr>
          <a:lstStyle/>
          <a:p>
            <a:pPr algn="ctr"/>
            <a:r>
              <a:rPr lang="en-US" sz="2400" b="1" dirty="0" smtClean="0"/>
              <a:t>6. The choice of the chairperson </a:t>
            </a:r>
            <a:endParaRPr lang="pt-PT" sz="2400" dirty="0"/>
          </a:p>
        </p:txBody>
      </p:sp>
      <p:sp>
        <p:nvSpPr>
          <p:cNvPr id="3" name="Marcador de Posição do Número do Diapositivo 2"/>
          <p:cNvSpPr>
            <a:spLocks noGrp="1"/>
          </p:cNvSpPr>
          <p:nvPr>
            <p:ph type="sldNum" sz="quarter" idx="12"/>
          </p:nvPr>
        </p:nvSpPr>
        <p:spPr>
          <a:solidFill>
            <a:srgbClr val="5B9BD5"/>
          </a:solidFill>
        </p:spPr>
        <p:txBody>
          <a:bodyPr>
            <a:normAutofit fontScale="85000" lnSpcReduction="20000"/>
          </a:bodyPr>
          <a:lstStyle/>
          <a:p>
            <a:fld id="{8745C66F-FC7B-4C52-931F-EAABACA1CBDF}" type="slidenum">
              <a:rPr lang="en-US" smtClean="0"/>
              <a:pPr/>
              <a:t>7</a:t>
            </a:fld>
            <a:endParaRPr lang="en-US"/>
          </a:p>
        </p:txBody>
      </p:sp>
      <p:sp>
        <p:nvSpPr>
          <p:cNvPr id="4" name="Marcador de Posição de Conteúdo 3"/>
          <p:cNvSpPr>
            <a:spLocks noGrp="1"/>
          </p:cNvSpPr>
          <p:nvPr>
            <p:ph sz="quarter" idx="1"/>
          </p:nvPr>
        </p:nvSpPr>
        <p:spPr>
          <a:xfrm>
            <a:off x="612648" y="2209800"/>
            <a:ext cx="8153400" cy="3944035"/>
          </a:xfrm>
        </p:spPr>
        <p:txBody>
          <a:bodyPr>
            <a:noAutofit/>
          </a:bodyPr>
          <a:lstStyle/>
          <a:p>
            <a:pPr marL="0" indent="0" algn="just">
              <a:buClr>
                <a:schemeClr val="tx1"/>
              </a:buClr>
              <a:buNone/>
            </a:pPr>
            <a:r>
              <a:rPr lang="en-US" sz="1550" dirty="0" smtClean="0"/>
              <a:t>1 – (…)  </a:t>
            </a:r>
          </a:p>
          <a:p>
            <a:pPr marL="0" indent="0" algn="just">
              <a:buNone/>
            </a:pPr>
            <a:r>
              <a:rPr lang="en-US" sz="1550" dirty="0" smtClean="0"/>
              <a:t>2 – (…)</a:t>
            </a:r>
          </a:p>
          <a:p>
            <a:pPr marL="0" indent="0" algn="just">
              <a:buNone/>
            </a:pPr>
            <a:r>
              <a:rPr lang="en-US" sz="1550" dirty="0" smtClean="0"/>
              <a:t>3 - In an arbitration with three or more arbitrators, each party shall appoint an equal number of arbitrators and the arbitrators thus appointed shall appoint a further arbitrator, who shall act as chairperson of the arbitral tribunal.</a:t>
            </a:r>
          </a:p>
          <a:p>
            <a:pPr marL="0" indent="0" algn="just">
              <a:buNone/>
            </a:pPr>
            <a:r>
              <a:rPr lang="en-US" sz="1550" dirty="0" smtClean="0"/>
              <a:t>4 – (…) </a:t>
            </a:r>
          </a:p>
          <a:p>
            <a:pPr marL="0" indent="0" algn="just">
              <a:buNone/>
            </a:pPr>
            <a:r>
              <a:rPr lang="en-US" sz="1550" dirty="0" smtClean="0"/>
              <a:t>5 – (…)</a:t>
            </a:r>
          </a:p>
          <a:p>
            <a:pPr marL="0" indent="0" algn="just">
              <a:buNone/>
            </a:pPr>
            <a:r>
              <a:rPr lang="en-US" sz="1550" dirty="0" smtClean="0"/>
              <a:t>6 – In appointing an arbitrator, the competent State court shall have due regard to any qualifications required of the arbitrator or arbitrators by the agreement of the parties and to such considerations as are likely to secure the appointment of an independent and impartial arbitrator; in the case of an international arbitration,</a:t>
            </a:r>
            <a:r>
              <a:rPr lang="en-US" sz="1550" i="1" dirty="0" smtClean="0"/>
              <a:t> while appointing a sole or third arbitrator, the court shall furthermore take into account the advisability of appointing an arbitrator of a nationality other than those of the parties</a:t>
            </a:r>
            <a:r>
              <a:rPr lang="en-US" sz="1550" dirty="0" smtClean="0"/>
              <a:t>.</a:t>
            </a:r>
          </a:p>
          <a:p>
            <a:pPr marL="0" indent="0" algn="just">
              <a:buNone/>
            </a:pPr>
            <a:r>
              <a:rPr lang="en-US" sz="1600" dirty="0" smtClean="0"/>
              <a:t>7 – (…)</a:t>
            </a:r>
            <a:endParaRPr lang="pt-PT" sz="1600" dirty="0"/>
          </a:p>
        </p:txBody>
      </p:sp>
      <p:sp>
        <p:nvSpPr>
          <p:cNvPr id="5" name="CaixaDeTexto 10"/>
          <p:cNvSpPr txBox="1"/>
          <p:nvPr/>
        </p:nvSpPr>
        <p:spPr>
          <a:xfrm>
            <a:off x="457200" y="6306235"/>
            <a:ext cx="3886200" cy="323165"/>
          </a:xfrm>
          <a:prstGeom prst="rect">
            <a:avLst/>
          </a:prstGeom>
          <a:noFill/>
        </p:spPr>
        <p:txBody>
          <a:bodyPr wrap="square" rtlCol="0">
            <a:spAutoFit/>
          </a:bodyPr>
          <a:lstStyle/>
          <a:p>
            <a:r>
              <a:rPr lang="pt-PT" sz="1500" dirty="0" smtClean="0"/>
              <a:t>Rui Pinto Duarte</a:t>
            </a:r>
            <a:endParaRPr lang="pt-PT" sz="1500" dirty="0"/>
          </a:p>
        </p:txBody>
      </p:sp>
      <p:sp>
        <p:nvSpPr>
          <p:cNvPr id="6" name="TextBox 5"/>
          <p:cNvSpPr txBox="1"/>
          <p:nvPr/>
        </p:nvSpPr>
        <p:spPr>
          <a:xfrm>
            <a:off x="609600" y="1600200"/>
            <a:ext cx="8153400" cy="646331"/>
          </a:xfrm>
          <a:prstGeom prst="rect">
            <a:avLst/>
          </a:prstGeom>
          <a:noFill/>
        </p:spPr>
        <p:txBody>
          <a:bodyPr wrap="square" rtlCol="0">
            <a:spAutoFit/>
          </a:bodyPr>
          <a:lstStyle/>
          <a:p>
            <a:r>
              <a:rPr lang="pt-PT" b="1" dirty="0" err="1"/>
              <a:t>Article</a:t>
            </a:r>
            <a:r>
              <a:rPr lang="pt-PT" b="1" dirty="0"/>
              <a:t> 10</a:t>
            </a:r>
          </a:p>
          <a:p>
            <a:r>
              <a:rPr lang="pt-PT" b="1" dirty="0" err="1"/>
              <a:t>Appointment</a:t>
            </a:r>
            <a:r>
              <a:rPr lang="pt-PT" b="1" dirty="0"/>
              <a:t> </a:t>
            </a:r>
            <a:r>
              <a:rPr lang="pt-PT" b="1" dirty="0" err="1"/>
              <a:t>of</a:t>
            </a:r>
            <a:r>
              <a:rPr lang="pt-PT" b="1" dirty="0"/>
              <a:t> </a:t>
            </a:r>
            <a:r>
              <a:rPr lang="pt-PT" b="1" dirty="0" err="1" smtClean="0"/>
              <a:t>arbitrators</a:t>
            </a:r>
            <a:endParaRPr lang="pt-PT" b="1" dirty="0"/>
          </a:p>
        </p:txBody>
      </p:sp>
    </p:spTree>
    <p:extLst>
      <p:ext uri="{BB962C8B-B14F-4D97-AF65-F5344CB8AC3E}">
        <p14:creationId xmlns:p14="http://schemas.microsoft.com/office/powerpoint/2010/main" val="16186256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1"/>
          <p:cNvSpPr>
            <a:spLocks noGrp="1"/>
          </p:cNvSpPr>
          <p:nvPr>
            <p:ph type="title"/>
          </p:nvPr>
        </p:nvSpPr>
        <p:spPr>
          <a:xfrm>
            <a:off x="457200" y="228600"/>
            <a:ext cx="8229600" cy="990600"/>
          </a:xfrm>
        </p:spPr>
        <p:txBody>
          <a:bodyPr>
            <a:normAutofit/>
          </a:bodyPr>
          <a:lstStyle/>
          <a:p>
            <a:pPr algn="ctr"/>
            <a:r>
              <a:rPr lang="pt-PT" sz="2400" b="1" i="1" dirty="0" smtClean="0"/>
              <a:t>4. </a:t>
            </a:r>
            <a:r>
              <a:rPr lang="en-US" sz="2400" b="1" dirty="0" smtClean="0"/>
              <a:t>Some aspects of 2011 PLA relevant for international arbitration</a:t>
            </a:r>
            <a:endParaRPr lang="pt-PT" sz="2400" b="1" dirty="0"/>
          </a:p>
        </p:txBody>
      </p:sp>
      <p:sp>
        <p:nvSpPr>
          <p:cNvPr id="10" name="CaixaDeTexto 9"/>
          <p:cNvSpPr txBox="1"/>
          <p:nvPr/>
        </p:nvSpPr>
        <p:spPr>
          <a:xfrm>
            <a:off x="685800" y="1752600"/>
            <a:ext cx="7772400" cy="400110"/>
          </a:xfrm>
          <a:prstGeom prst="rect">
            <a:avLst/>
          </a:prstGeom>
          <a:noFill/>
        </p:spPr>
        <p:txBody>
          <a:bodyPr wrap="square" rtlCol="0">
            <a:spAutoFit/>
          </a:bodyPr>
          <a:lstStyle/>
          <a:p>
            <a:pPr lvl="0"/>
            <a:r>
              <a:rPr lang="en-US" sz="2000" b="1" dirty="0" smtClean="0"/>
              <a:t>Definition of international arbitration</a:t>
            </a:r>
            <a:endParaRPr lang="pt-PT" sz="2000" dirty="0"/>
          </a:p>
        </p:txBody>
      </p:sp>
      <p:sp>
        <p:nvSpPr>
          <p:cNvPr id="12" name="Marcador de Posição de Conteúdo 2"/>
          <p:cNvSpPr txBox="1">
            <a:spLocks/>
          </p:cNvSpPr>
          <p:nvPr/>
        </p:nvSpPr>
        <p:spPr>
          <a:xfrm>
            <a:off x="457200" y="2514600"/>
            <a:ext cx="8229600" cy="3429000"/>
          </a:xfrm>
          <a:prstGeom prst="rect">
            <a:avLst/>
          </a:prstGeom>
        </p:spPr>
        <p:txBody>
          <a:bodyPr vert="horz">
            <a:normAutofit/>
          </a:bodyPr>
          <a:lstStyle/>
          <a:p>
            <a:pPr algn="just"/>
            <a:r>
              <a:rPr lang="en-US" sz="2000" i="1" dirty="0" smtClean="0"/>
              <a:t>Article 49</a:t>
            </a:r>
            <a:endParaRPr lang="pt-PT" sz="2000" dirty="0" smtClean="0"/>
          </a:p>
          <a:p>
            <a:pPr algn="just"/>
            <a:r>
              <a:rPr lang="en-US" sz="2000" i="1" dirty="0" smtClean="0"/>
              <a:t>Concept and regime of international arbitration</a:t>
            </a:r>
            <a:endParaRPr lang="pt-PT" sz="2000" dirty="0" smtClean="0"/>
          </a:p>
          <a:p>
            <a:pPr algn="just"/>
            <a:r>
              <a:rPr lang="en-US" sz="2000" dirty="0" smtClean="0"/>
              <a:t>1. It is deemed international the arbitration in which international trade interests are at stake.</a:t>
            </a:r>
            <a:endParaRPr lang="pt-PT" sz="2000" dirty="0" smtClean="0"/>
          </a:p>
          <a:p>
            <a:pPr algn="just"/>
            <a:r>
              <a:rPr lang="en-US" sz="2000" dirty="0" smtClean="0"/>
              <a:t>2. Safe for what is provided in the present Chapter, the provisions of this Law on domestic arbitration shall apply to international arbitration, with the necessary adjustments.</a:t>
            </a:r>
            <a:endParaRPr lang="pt-PT" sz="2000" dirty="0"/>
          </a:p>
        </p:txBody>
      </p:sp>
      <p:sp>
        <p:nvSpPr>
          <p:cNvPr id="14" name="Marcador de Posição do Número do Diapositivo 13"/>
          <p:cNvSpPr>
            <a:spLocks noGrp="1"/>
          </p:cNvSpPr>
          <p:nvPr>
            <p:ph type="sldNum" sz="quarter" idx="12"/>
          </p:nvPr>
        </p:nvSpPr>
        <p:spPr>
          <a:solidFill>
            <a:srgbClr val="5B9BD5"/>
          </a:solidFill>
        </p:spPr>
        <p:txBody>
          <a:bodyPr>
            <a:normAutofit fontScale="85000" lnSpcReduction="20000"/>
          </a:bodyPr>
          <a:lstStyle/>
          <a:p>
            <a:fld id="{8745C66F-FC7B-4C52-931F-EAABACA1CBDF}" type="slidenum">
              <a:rPr lang="en-US" smtClean="0"/>
              <a:pPr/>
              <a:t>8</a:t>
            </a:fld>
            <a:endParaRPr lang="en-US"/>
          </a:p>
        </p:txBody>
      </p:sp>
      <p:sp>
        <p:nvSpPr>
          <p:cNvPr id="7" name="CaixaDeTexto 6"/>
          <p:cNvSpPr txBox="1"/>
          <p:nvPr/>
        </p:nvSpPr>
        <p:spPr>
          <a:xfrm>
            <a:off x="457200" y="6306235"/>
            <a:ext cx="3886200" cy="323165"/>
          </a:xfrm>
          <a:prstGeom prst="rect">
            <a:avLst/>
          </a:prstGeom>
          <a:noFill/>
        </p:spPr>
        <p:txBody>
          <a:bodyPr wrap="square" rtlCol="0">
            <a:spAutoFit/>
          </a:bodyPr>
          <a:lstStyle/>
          <a:p>
            <a:r>
              <a:rPr lang="pt-PT" sz="1500" dirty="0" smtClean="0"/>
              <a:t>Rui Pinto Duarte</a:t>
            </a:r>
            <a:endParaRPr lang="pt-PT" sz="15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1"/>
          <p:cNvSpPr>
            <a:spLocks noGrp="1"/>
          </p:cNvSpPr>
          <p:nvPr>
            <p:ph type="title"/>
          </p:nvPr>
        </p:nvSpPr>
        <p:spPr>
          <a:xfrm>
            <a:off x="457200" y="228600"/>
            <a:ext cx="8229600" cy="990600"/>
          </a:xfrm>
        </p:spPr>
        <p:txBody>
          <a:bodyPr>
            <a:normAutofit/>
          </a:bodyPr>
          <a:lstStyle/>
          <a:p>
            <a:pPr algn="ctr"/>
            <a:r>
              <a:rPr lang="pt-PT" sz="2400" b="1" i="1" dirty="0" smtClean="0"/>
              <a:t>4. </a:t>
            </a:r>
            <a:r>
              <a:rPr lang="en-US" sz="2400" b="1" dirty="0" smtClean="0"/>
              <a:t>Some aspects of 2011 PLA relevant for international arbitration (cont.)</a:t>
            </a:r>
            <a:endParaRPr lang="pt-PT" sz="2400" b="1" dirty="0"/>
          </a:p>
        </p:txBody>
      </p:sp>
      <p:sp>
        <p:nvSpPr>
          <p:cNvPr id="10" name="CaixaDeTexto 9"/>
          <p:cNvSpPr txBox="1"/>
          <p:nvPr/>
        </p:nvSpPr>
        <p:spPr>
          <a:xfrm>
            <a:off x="685800" y="1752600"/>
            <a:ext cx="7772400" cy="400110"/>
          </a:xfrm>
          <a:prstGeom prst="rect">
            <a:avLst/>
          </a:prstGeom>
          <a:noFill/>
        </p:spPr>
        <p:txBody>
          <a:bodyPr wrap="square" rtlCol="0">
            <a:spAutoFit/>
          </a:bodyPr>
          <a:lstStyle/>
          <a:p>
            <a:pPr lvl="0"/>
            <a:r>
              <a:rPr lang="en-US" sz="2000" b="1" dirty="0" smtClean="0"/>
              <a:t>States and state controlled organizations and arbitral agreements</a:t>
            </a:r>
            <a:endParaRPr lang="pt-PT" sz="2000" dirty="0"/>
          </a:p>
        </p:txBody>
      </p:sp>
      <p:sp>
        <p:nvSpPr>
          <p:cNvPr id="12" name="Marcador de Posição de Conteúdo 2"/>
          <p:cNvSpPr txBox="1">
            <a:spLocks/>
          </p:cNvSpPr>
          <p:nvPr/>
        </p:nvSpPr>
        <p:spPr>
          <a:xfrm>
            <a:off x="457200" y="2514600"/>
            <a:ext cx="8229600" cy="3429000"/>
          </a:xfrm>
          <a:prstGeom prst="rect">
            <a:avLst/>
          </a:prstGeom>
        </p:spPr>
        <p:txBody>
          <a:bodyPr vert="horz">
            <a:normAutofit/>
          </a:bodyPr>
          <a:lstStyle/>
          <a:p>
            <a:r>
              <a:rPr lang="en-US" sz="2000" i="1" dirty="0" smtClean="0"/>
              <a:t>Article 1</a:t>
            </a:r>
            <a:endParaRPr lang="pt-PT" sz="2000" dirty="0" smtClean="0"/>
          </a:p>
          <a:p>
            <a:r>
              <a:rPr lang="en-US" sz="2000" i="1" dirty="0" smtClean="0"/>
              <a:t>Arbitration agreement</a:t>
            </a:r>
            <a:endParaRPr lang="pt-PT" sz="2000" dirty="0" smtClean="0"/>
          </a:p>
          <a:p>
            <a:r>
              <a:rPr lang="en-US" sz="2000" dirty="0" smtClean="0"/>
              <a:t>(…)</a:t>
            </a:r>
            <a:endParaRPr lang="pt-PT" sz="2000" dirty="0" smtClean="0"/>
          </a:p>
          <a:p>
            <a:r>
              <a:rPr lang="en-US" sz="2000" dirty="0" smtClean="0"/>
              <a:t>5. The State and other legal entities governed by public law may enter into arbitration agreements insofar as they are authorized to do so by law, or if such agreements concern private law disputes.</a:t>
            </a:r>
            <a:endParaRPr lang="pt-PT" sz="2000" dirty="0"/>
          </a:p>
        </p:txBody>
      </p:sp>
      <p:sp>
        <p:nvSpPr>
          <p:cNvPr id="14" name="Marcador de Posição do Número do Diapositivo 13"/>
          <p:cNvSpPr>
            <a:spLocks noGrp="1"/>
          </p:cNvSpPr>
          <p:nvPr>
            <p:ph type="sldNum" sz="quarter" idx="12"/>
          </p:nvPr>
        </p:nvSpPr>
        <p:spPr>
          <a:solidFill>
            <a:srgbClr val="5B9BD5"/>
          </a:solidFill>
        </p:spPr>
        <p:txBody>
          <a:bodyPr>
            <a:normAutofit fontScale="85000" lnSpcReduction="20000"/>
          </a:bodyPr>
          <a:lstStyle/>
          <a:p>
            <a:fld id="{8745C66F-FC7B-4C52-931F-EAABACA1CBDF}" type="slidenum">
              <a:rPr lang="en-US" smtClean="0"/>
              <a:pPr/>
              <a:t>9</a:t>
            </a:fld>
            <a:endParaRPr lang="en-US"/>
          </a:p>
        </p:txBody>
      </p:sp>
      <p:sp>
        <p:nvSpPr>
          <p:cNvPr id="7" name="CaixaDeTexto 6"/>
          <p:cNvSpPr txBox="1"/>
          <p:nvPr/>
        </p:nvSpPr>
        <p:spPr>
          <a:xfrm>
            <a:off x="457200" y="6306235"/>
            <a:ext cx="3886200" cy="323165"/>
          </a:xfrm>
          <a:prstGeom prst="rect">
            <a:avLst/>
          </a:prstGeom>
          <a:noFill/>
        </p:spPr>
        <p:txBody>
          <a:bodyPr wrap="square" rtlCol="0">
            <a:spAutoFit/>
          </a:bodyPr>
          <a:lstStyle/>
          <a:p>
            <a:r>
              <a:rPr lang="pt-PT" sz="1500" dirty="0" smtClean="0"/>
              <a:t>Rui Pinto Duarte</a:t>
            </a:r>
            <a:endParaRPr lang="pt-PT" sz="15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o">
  <a:themeElements>
    <a:clrScheme name="Custom 4">
      <a:dk1>
        <a:srgbClr val="000000"/>
      </a:dk1>
      <a:lt1>
        <a:sysClr val="window" lastClr="FFFFFF"/>
      </a:lt1>
      <a:dk2>
        <a:srgbClr val="775F55"/>
      </a:dk2>
      <a:lt2>
        <a:srgbClr val="EBDDC3"/>
      </a:lt2>
      <a:accent1>
        <a:srgbClr val="002060"/>
      </a:accent1>
      <a:accent2>
        <a:srgbClr val="0033CC"/>
      </a:accent2>
      <a:accent3>
        <a:srgbClr val="A5AB81"/>
      </a:accent3>
      <a:accent4>
        <a:srgbClr val="930A0A"/>
      </a:accent4>
      <a:accent5>
        <a:srgbClr val="7BA79D"/>
      </a:accent5>
      <a:accent6>
        <a:srgbClr val="968C8C"/>
      </a:accent6>
      <a:hlink>
        <a:srgbClr val="FF0000"/>
      </a:hlink>
      <a:folHlink>
        <a:srgbClr val="704404"/>
      </a:folHlink>
    </a:clrScheme>
    <a:fontScheme name="Median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470</TotalTime>
  <Words>2048</Words>
  <Application>Microsoft Office PowerPoint</Application>
  <PresentationFormat>Apresentação no Ecrã (4:3)</PresentationFormat>
  <Paragraphs>208</Paragraphs>
  <Slides>18</Slides>
  <Notes>11</Notes>
  <HiddenSlides>0</HiddenSlides>
  <MMClips>0</MMClips>
  <ScaleCrop>false</ScaleCrop>
  <HeadingPairs>
    <vt:vector size="6" baseType="variant">
      <vt:variant>
        <vt:lpstr>Tipos de letra usados</vt:lpstr>
      </vt:variant>
      <vt:variant>
        <vt:i4>6</vt:i4>
      </vt:variant>
      <vt:variant>
        <vt:lpstr>Tema</vt:lpstr>
      </vt:variant>
      <vt:variant>
        <vt:i4>1</vt:i4>
      </vt:variant>
      <vt:variant>
        <vt:lpstr>Títulos dos diapositivos</vt:lpstr>
      </vt:variant>
      <vt:variant>
        <vt:i4>18</vt:i4>
      </vt:variant>
    </vt:vector>
  </HeadingPairs>
  <TitlesOfParts>
    <vt:vector size="25" baseType="lpstr">
      <vt:lpstr>Calibri</vt:lpstr>
      <vt:lpstr>Garamond</vt:lpstr>
      <vt:lpstr>Times New Roman</vt:lpstr>
      <vt:lpstr>Tw Cen MT</vt:lpstr>
      <vt:lpstr>Wingdings</vt:lpstr>
      <vt:lpstr>Wingdings 2</vt:lpstr>
      <vt:lpstr>Mediano</vt:lpstr>
      <vt:lpstr>Some Remarks on the Portuguese Law on (Voluntary) Arbitration</vt:lpstr>
      <vt:lpstr>1. Evolution of Portuguese legislation on arbitration</vt:lpstr>
      <vt:lpstr>2. General remarks on the 2011 Portuguese Law on Arbitration («PLA»)</vt:lpstr>
      <vt:lpstr>3. General comparison between 2011 PLA and the Uncitral Model Law</vt:lpstr>
      <vt:lpstr>4. Arbitrators’ legal requirements </vt:lpstr>
      <vt:lpstr>5. Arbitrators’ legal requirements </vt:lpstr>
      <vt:lpstr>6. The choice of the chairperson </vt:lpstr>
      <vt:lpstr>4. Some aspects of 2011 PLA relevant for international arbitration</vt:lpstr>
      <vt:lpstr>4. Some aspects of 2011 PLA relevant for international arbitration (cont.)</vt:lpstr>
      <vt:lpstr>4. Some aspects of 2011 PLA relevant for international arbitration (cont.)</vt:lpstr>
      <vt:lpstr>4. Some aspects of 2011 PLA relevant for international arbitration (cont.)</vt:lpstr>
      <vt:lpstr>4. Some aspects of 2011 PLA relevant for international arbitration (cont.)</vt:lpstr>
      <vt:lpstr>4. Some aspects of 2011 PLA relevant for international arbitration (cont.)</vt:lpstr>
      <vt:lpstr>4. Some aspects of 2011 PLA relevant for international arbitration (cont.)</vt:lpstr>
      <vt:lpstr>5. Enforcement of foreign arbitral awards in Portugal</vt:lpstr>
      <vt:lpstr>5. Enforcement of foreign arbitral awards in Portugal</vt:lpstr>
      <vt:lpstr>5. Enforcement of foreign arbitral awards in Portugal</vt:lpstr>
      <vt:lpstr>6. Final Word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Diapositivo 1</dc:title>
  <dc:creator>Geral</dc:creator>
  <cp:lastModifiedBy>Rui Pinto Duarte</cp:lastModifiedBy>
  <cp:revision>69</cp:revision>
  <cp:lastPrinted>2015-06-10T14:32:02Z</cp:lastPrinted>
  <dcterms:created xsi:type="dcterms:W3CDTF">2012-02-24T18:54:41Z</dcterms:created>
  <dcterms:modified xsi:type="dcterms:W3CDTF">2015-07-13T07:40:25Z</dcterms:modified>
</cp:coreProperties>
</file>