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98" r:id="rId12"/>
    <p:sldId id="267" r:id="rId13"/>
    <p:sldId id="268" r:id="rId14"/>
    <p:sldId id="269" r:id="rId15"/>
    <p:sldId id="270" r:id="rId16"/>
    <p:sldId id="271" r:id="rId17"/>
    <p:sldId id="272" r:id="rId18"/>
    <p:sldId id="307" r:id="rId19"/>
    <p:sldId id="308" r:id="rId20"/>
    <p:sldId id="309" r:id="rId21"/>
    <p:sldId id="310" r:id="rId22"/>
    <p:sldId id="311" r:id="rId23"/>
    <p:sldId id="273" r:id="rId24"/>
    <p:sldId id="274" r:id="rId25"/>
    <p:sldId id="299" r:id="rId26"/>
    <p:sldId id="276" r:id="rId27"/>
    <p:sldId id="277" r:id="rId28"/>
    <p:sldId id="278" r:id="rId29"/>
    <p:sldId id="279" r:id="rId30"/>
    <p:sldId id="285" r:id="rId31"/>
    <p:sldId id="286" r:id="rId32"/>
    <p:sldId id="288" r:id="rId33"/>
    <p:sldId id="289" r:id="rId34"/>
    <p:sldId id="290" r:id="rId35"/>
    <p:sldId id="291" r:id="rId36"/>
    <p:sldId id="301" r:id="rId37"/>
    <p:sldId id="302" r:id="rId38"/>
    <p:sldId id="303" r:id="rId39"/>
    <p:sldId id="294" r:id="rId40"/>
    <p:sldId id="304" r:id="rId41"/>
    <p:sldId id="305" r:id="rId42"/>
    <p:sldId id="306" r:id="rId43"/>
    <p:sldId id="297" r:id="rId44"/>
  </p:sldIdLst>
  <p:sldSz cx="9144000" cy="6858000" type="screen4x3"/>
  <p:notesSz cx="6799263" cy="9929813"/>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p:cViewPr varScale="1">
        <p:scale>
          <a:sx n="89" d="100"/>
          <a:sy n="89" d="100"/>
        </p:scale>
        <p:origin x="1277"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CCE1FE9F-C462-46C6-84DB-7F3CFCF1CB5C}" type="datetimeFigureOut">
              <a:rPr lang="pt-PT" smtClean="0"/>
              <a:pPr/>
              <a:t>22-06-2016</a:t>
            </a:fld>
            <a:endParaRPr lang="pt-PT"/>
          </a:p>
        </p:txBody>
      </p:sp>
      <p:sp>
        <p:nvSpPr>
          <p:cNvPr id="4" name="Marcador de Posição da Imagem do Diapositivo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12704776-7B2A-4509-986D-8732540607CC}" type="slidenum">
              <a:rPr lang="pt-PT" smtClean="0"/>
              <a:pPr/>
              <a:t>‹nº›</a:t>
            </a:fld>
            <a:endParaRPr lang="pt-PT"/>
          </a:p>
        </p:txBody>
      </p:sp>
    </p:spTree>
    <p:extLst>
      <p:ext uri="{BB962C8B-B14F-4D97-AF65-F5344CB8AC3E}">
        <p14:creationId xmlns:p14="http://schemas.microsoft.com/office/powerpoint/2010/main" val="2753593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CBB10E52-A6BD-46CA-AB79-F32A8DD1D698}" type="datetime1">
              <a:rPr lang="pt-PT" smtClean="0"/>
              <a:pPr/>
              <a:t>22-06-2016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8C663E59-4539-4996-B0AC-CDCBB9971A5D}" type="datetime1">
              <a:rPr lang="pt-PT" smtClean="0"/>
              <a:pPr/>
              <a:t>22-06-2016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CC352120-F26A-4BB8-9231-E7BC39FDF777}" type="datetime1">
              <a:rPr lang="pt-PT" smtClean="0"/>
              <a:pPr/>
              <a:t>22-06-2016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1E47C27B-9662-45C3-AFE8-D436F34E752D}" type="datetime1">
              <a:rPr lang="pt-PT" smtClean="0"/>
              <a:pPr/>
              <a:t>22-06-2016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035AB10E-9580-4B24-92FF-F30F703BD1B6}" type="datetime1">
              <a:rPr lang="pt-PT" smtClean="0"/>
              <a:pPr/>
              <a:t>22-06-2016</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43A1BF84-FFD6-4DD5-8AD2-02ADA4F6442B}" type="datetime1">
              <a:rPr lang="pt-PT" smtClean="0"/>
              <a:pPr/>
              <a:t>22-06-2016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00CA0348-45D7-4098-8488-E31F4BF50CCB}" type="datetime1">
              <a:rPr lang="pt-PT" smtClean="0"/>
              <a:pPr/>
              <a:t>22-06-2016</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069CF4B6-9234-43E3-86A8-83F2D844659B}" type="datetime1">
              <a:rPr lang="pt-PT" smtClean="0"/>
              <a:pPr/>
              <a:t>22-06-2016</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DD477281-9A22-4AC1-8D29-C488C49FCB64}" type="datetime1">
              <a:rPr lang="pt-PT" smtClean="0"/>
              <a:pPr/>
              <a:t>22-06-2016</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1679137C-FBF8-450C-B55D-FE6B89E67671}" type="datetime1">
              <a:rPr lang="pt-PT" smtClean="0"/>
              <a:pPr/>
              <a:t>22-06-2016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8AEF37CF-74D0-4B50-BBEC-EA485BD4F18A}" type="datetime1">
              <a:rPr lang="pt-PT" smtClean="0"/>
              <a:pPr/>
              <a:t>22-06-2016</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B31AC9BF-5E0F-4A37-880D-7C988AB47F89}"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B389E-C2BD-479B-ACFD-F97CC8B70AD3}" type="datetime1">
              <a:rPr lang="pt-PT" smtClean="0"/>
              <a:pPr/>
              <a:t>22-06-2016</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1AC9BF-5E0F-4A37-880D-7C988AB47F89}"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pt-PT" dirty="0"/>
              <a:t/>
            </a:r>
            <a:br>
              <a:rPr lang="pt-PT" dirty="0"/>
            </a:br>
            <a:r>
              <a:rPr lang="pt-PT" b="1" dirty="0"/>
              <a:t> </a:t>
            </a:r>
            <a:r>
              <a:rPr lang="pt-PT" dirty="0"/>
              <a:t/>
            </a:r>
            <a:br>
              <a:rPr lang="pt-PT" dirty="0"/>
            </a:br>
            <a:r>
              <a:rPr lang="pt-PT" b="1" dirty="0"/>
              <a:t> </a:t>
            </a:r>
            <a:r>
              <a:rPr lang="pt-PT" dirty="0"/>
              <a:t/>
            </a:r>
            <a:br>
              <a:rPr lang="pt-PT" dirty="0"/>
            </a:br>
            <a:r>
              <a:rPr lang="pt-PT" b="1" dirty="0"/>
              <a:t> </a:t>
            </a:r>
            <a:r>
              <a:rPr lang="pt-PT" dirty="0"/>
              <a:t/>
            </a:r>
            <a:br>
              <a:rPr lang="pt-PT" dirty="0"/>
            </a:br>
            <a:r>
              <a:rPr lang="pt-PT" b="1" dirty="0"/>
              <a:t> </a:t>
            </a:r>
            <a:r>
              <a:rPr lang="pt-PT" dirty="0"/>
              <a:t/>
            </a:r>
            <a:br>
              <a:rPr lang="pt-PT" dirty="0"/>
            </a:br>
            <a:r>
              <a:rPr lang="pt-PT" sz="3100" b="1" dirty="0"/>
              <a:t> </a:t>
            </a:r>
            <a:r>
              <a:rPr lang="pt-PT" sz="3100" b="1" dirty="0" smtClean="0"/>
              <a:t>Interpretação do contrato - em especial, a interpretação jurisdicional</a:t>
            </a:r>
            <a:r>
              <a:rPr lang="pt-PT" dirty="0"/>
              <a:t/>
            </a:r>
            <a:br>
              <a:rPr lang="pt-PT" dirty="0"/>
            </a:br>
            <a:r>
              <a:rPr lang="pt-PT" b="1" dirty="0"/>
              <a:t> </a:t>
            </a:r>
            <a:r>
              <a:rPr lang="pt-PT" dirty="0"/>
              <a:t/>
            </a:r>
            <a:br>
              <a:rPr lang="pt-PT" dirty="0"/>
            </a:br>
            <a:r>
              <a:rPr lang="pt-PT" b="1" dirty="0"/>
              <a:t> </a:t>
            </a:r>
            <a:r>
              <a:rPr lang="pt-PT" dirty="0"/>
              <a:t/>
            </a:r>
            <a:br>
              <a:rPr lang="pt-PT" dirty="0"/>
            </a:br>
            <a:r>
              <a:rPr lang="pt-PT" i="1" dirty="0"/>
              <a:t> </a:t>
            </a:r>
            <a:r>
              <a:rPr lang="pt-PT" dirty="0"/>
              <a:t/>
            </a:r>
            <a:br>
              <a:rPr lang="pt-PT" dirty="0"/>
            </a:br>
            <a:r>
              <a:rPr lang="pt-PT" i="1" dirty="0"/>
              <a:t> </a:t>
            </a:r>
            <a:r>
              <a:rPr lang="pt-PT" dirty="0"/>
              <a:t/>
            </a:r>
            <a:br>
              <a:rPr lang="pt-PT" dirty="0"/>
            </a:br>
            <a:r>
              <a:rPr lang="pt-PT" i="1" dirty="0"/>
              <a:t> </a:t>
            </a:r>
            <a:r>
              <a:rPr lang="pt-PT" dirty="0"/>
              <a:t/>
            </a:r>
            <a:br>
              <a:rPr lang="pt-PT" dirty="0"/>
            </a:br>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a:t>
            </a:fld>
            <a:endParaRPr lang="pt-PT"/>
          </a:p>
        </p:txBody>
      </p:sp>
      <p:sp>
        <p:nvSpPr>
          <p:cNvPr id="5" name="Isosceles Triangle 3"/>
          <p:cNvSpPr/>
          <p:nvPr/>
        </p:nvSpPr>
        <p:spPr>
          <a:xfrm rot="19794389">
            <a:off x="-1315123" y="2122879"/>
            <a:ext cx="4505531" cy="3866116"/>
          </a:xfrm>
          <a:prstGeom prs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Isosceles Triangle 4"/>
          <p:cNvSpPr/>
          <p:nvPr/>
        </p:nvSpPr>
        <p:spPr>
          <a:xfrm rot="16200000">
            <a:off x="3816231" y="1530231"/>
            <a:ext cx="1295398" cy="9360139"/>
          </a:xfrm>
          <a:prstGeom prst="triangle">
            <a:avLst>
              <a:gd name="adj" fmla="val 0"/>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 name="Isosceles Triangle 11"/>
          <p:cNvSpPr/>
          <p:nvPr/>
        </p:nvSpPr>
        <p:spPr>
          <a:xfrm rot="21119380">
            <a:off x="-181461" y="4530406"/>
            <a:ext cx="9418598" cy="1679539"/>
          </a:xfrm>
          <a:prstGeom prst="triangle">
            <a:avLst>
              <a:gd name="adj" fmla="val 44198"/>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Subtítulo 7"/>
          <p:cNvSpPr>
            <a:spLocks noGrp="1"/>
          </p:cNvSpPr>
          <p:nvPr>
            <p:ph type="subTitle" idx="1"/>
          </p:nvPr>
        </p:nvSpPr>
        <p:spPr/>
        <p:txBody>
          <a:bodyPr/>
          <a:lstStyle/>
          <a:p>
            <a:endParaRPr lang="pt-PT" dirty="0"/>
          </a:p>
        </p:txBody>
      </p:sp>
      <p:sp>
        <p:nvSpPr>
          <p:cNvPr id="9" name="Subtítulo 2"/>
          <p:cNvSpPr txBox="1">
            <a:spLocks/>
          </p:cNvSpPr>
          <p:nvPr/>
        </p:nvSpPr>
        <p:spPr>
          <a:xfrm>
            <a:off x="179512" y="5537448"/>
            <a:ext cx="8812560" cy="1320552"/>
          </a:xfrm>
          <a:prstGeom prst="rect">
            <a:avLst/>
          </a:prstGeom>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PT" sz="1800" b="0" i="1"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PT" sz="1800" b="0" i="1"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pt-PT" sz="1800" b="0" i="1"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pt-PT" sz="1800" b="1" i="1" u="none" strike="noStrike" kern="1200" cap="none" spc="0" normalizeH="0" baseline="0" noProof="0" dirty="0" smtClean="0">
                <a:ln>
                  <a:noFill/>
                </a:ln>
                <a:solidFill>
                  <a:schemeClr val="bg1"/>
                </a:solidFill>
                <a:effectLst/>
                <a:uLnTx/>
                <a:uFillTx/>
                <a:latin typeface="+mn-lt"/>
                <a:ea typeface="+mn-ea"/>
                <a:cs typeface="+mn-cs"/>
              </a:rPr>
              <a:t>Rui Pinto Duarte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pt-PT" sz="1800" b="1" i="1" u="none" strike="noStrike" kern="1200" cap="none" spc="0" normalizeH="0" baseline="0" noProof="0" dirty="0" smtClean="0">
                <a:ln>
                  <a:noFill/>
                </a:ln>
                <a:solidFill>
                  <a:schemeClr val="bg1"/>
                </a:solidFill>
                <a:effectLst/>
                <a:uLnTx/>
                <a:uFillTx/>
                <a:latin typeface="+mn-lt"/>
                <a:ea typeface="+mn-ea"/>
                <a:cs typeface="+mn-cs"/>
              </a:rPr>
              <a:t>							Junho 2016</a:t>
            </a:r>
            <a:r>
              <a:rPr kumimoji="0" lang="pt-PT" sz="1800" b="1" i="0" u="none" strike="noStrike" kern="1200" cap="none" spc="0" normalizeH="0" baseline="0" noProof="0" dirty="0" smtClean="0">
                <a:ln>
                  <a:noFill/>
                </a:ln>
                <a:solidFill>
                  <a:schemeClr val="tx1">
                    <a:tint val="75000"/>
                  </a:schemeClr>
                </a:solidFill>
                <a:effectLst/>
                <a:uLnTx/>
                <a:uFillTx/>
                <a:latin typeface="+mn-lt"/>
                <a:ea typeface="+mn-ea"/>
                <a:cs typeface="+mn-cs"/>
              </a:rPr>
              <a:t/>
            </a:r>
            <a:br>
              <a:rPr kumimoji="0" lang="pt-PT" sz="1800" b="1" i="0" u="none" strike="noStrike" kern="1200" cap="none" spc="0" normalizeH="0" baseline="0" noProof="0" dirty="0" smtClean="0">
                <a:ln>
                  <a:noFill/>
                </a:ln>
                <a:solidFill>
                  <a:schemeClr val="tx1">
                    <a:tint val="75000"/>
                  </a:schemeClr>
                </a:solidFill>
                <a:effectLst/>
                <a:uLnTx/>
                <a:uFillTx/>
                <a:latin typeface="+mn-lt"/>
                <a:ea typeface="+mn-ea"/>
                <a:cs typeface="+mn-cs"/>
              </a:rPr>
            </a:br>
            <a:r>
              <a:rPr kumimoji="0" lang="pt-PT" sz="1800" b="1" i="0" u="none" strike="noStrike" kern="1200" cap="none" spc="0" normalizeH="0" baseline="0" noProof="0" dirty="0" smtClean="0">
                <a:ln>
                  <a:noFill/>
                </a:ln>
                <a:solidFill>
                  <a:schemeClr val="tx1">
                    <a:tint val="75000"/>
                  </a:schemeClr>
                </a:solidFill>
                <a:effectLst/>
                <a:uLnTx/>
                <a:uFillTx/>
                <a:latin typeface="+mn-lt"/>
                <a:ea typeface="+mn-ea"/>
                <a:cs typeface="+mn-cs"/>
              </a:rPr>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PT"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de-DE" sz="2400" b="1" dirty="0" smtClean="0"/>
              <a:t/>
            </a:r>
            <a:br>
              <a:rPr lang="de-DE" sz="2400" b="1" dirty="0" smtClean="0"/>
            </a:br>
            <a:r>
              <a:rPr lang="de-DE" sz="2400" b="1" dirty="0" smtClean="0"/>
              <a:t>6</a:t>
            </a:r>
            <a:r>
              <a:rPr lang="pt-PT" sz="2400" b="1" dirty="0" smtClean="0"/>
              <a:t>.4</a:t>
            </a:r>
            <a:r>
              <a:rPr lang="pt-PT" sz="2400" b="1" dirty="0"/>
              <a:t>. As regras (clássicas) do código civil francês e as regras (parcimoniosas) do código civil alemão</a:t>
            </a:r>
            <a:r>
              <a:rPr lang="pt-PT" sz="2400" dirty="0"/>
              <a:t/>
            </a:r>
            <a:br>
              <a:rPr lang="pt-PT" sz="2400" dirty="0"/>
            </a:br>
            <a:r>
              <a:rPr lang="pt-PT" sz="2400" dirty="0"/>
              <a:t/>
            </a:r>
            <a:br>
              <a:rPr lang="pt-PT" sz="2400" dirty="0"/>
            </a:br>
            <a:endParaRPr lang="pt-PT" sz="2400" dirty="0"/>
          </a:p>
        </p:txBody>
      </p:sp>
      <p:sp>
        <p:nvSpPr>
          <p:cNvPr id="3" name="Marcador de Posição de Conteúdo 2"/>
          <p:cNvSpPr>
            <a:spLocks noGrp="1"/>
          </p:cNvSpPr>
          <p:nvPr>
            <p:ph idx="1"/>
          </p:nvPr>
        </p:nvSpPr>
        <p:spPr/>
        <p:txBody>
          <a:bodyPr>
            <a:normAutofit lnSpcReduction="10000"/>
          </a:bodyPr>
          <a:lstStyle/>
          <a:p>
            <a:pPr algn="just">
              <a:buNone/>
            </a:pPr>
            <a:r>
              <a:rPr lang="de-DE" sz="2000" b="1" dirty="0"/>
              <a:t>Código civil alemão (1896</a:t>
            </a:r>
            <a:r>
              <a:rPr lang="de-DE" sz="2000" b="1" dirty="0" smtClean="0"/>
              <a:t>)</a:t>
            </a:r>
          </a:p>
          <a:p>
            <a:pPr algn="just">
              <a:buNone/>
            </a:pPr>
            <a:endParaRPr lang="de-DE" sz="2200" b="1" dirty="0" smtClean="0"/>
          </a:p>
          <a:p>
            <a:pPr algn="just">
              <a:buNone/>
            </a:pPr>
            <a:r>
              <a:rPr lang="de-DE" sz="1700" b="1" dirty="0" smtClean="0"/>
              <a:t>§</a:t>
            </a:r>
            <a:r>
              <a:rPr lang="de-DE" sz="1700" b="1" dirty="0"/>
              <a:t>133 Auslegung einer Willensklärung</a:t>
            </a:r>
            <a:r>
              <a:rPr lang="de-DE" sz="1700" dirty="0"/>
              <a:t>. Bei der Auslegung einer Willensklärung ist der wirkliche Wille zu erforschen und nicht an dem </a:t>
            </a:r>
            <a:r>
              <a:rPr lang="de-DE" sz="1700" dirty="0" smtClean="0"/>
              <a:t>buchstäblichen </a:t>
            </a:r>
            <a:r>
              <a:rPr lang="de-DE" sz="1700" dirty="0"/>
              <a:t>Sinne des Ausdrucks zu haften</a:t>
            </a:r>
            <a:r>
              <a:rPr lang="de-DE" sz="1700" dirty="0" smtClean="0"/>
              <a:t>.</a:t>
            </a:r>
          </a:p>
          <a:p>
            <a:pPr algn="just">
              <a:buNone/>
            </a:pPr>
            <a:endParaRPr lang="de-DE" sz="1700" dirty="0"/>
          </a:p>
          <a:p>
            <a:pPr algn="just">
              <a:buNone/>
            </a:pPr>
            <a:r>
              <a:rPr lang="pt-PT" sz="1700" b="1" i="1" dirty="0"/>
              <a:t>Interpretação de uma declaração de vontade</a:t>
            </a:r>
            <a:r>
              <a:rPr lang="pt-PT" sz="1700" i="1" dirty="0"/>
              <a:t>. Na interpretação de uma declaração de vontade há que procurar a vontade real e não ater-se ao significado literal da expressão.</a:t>
            </a:r>
            <a:endParaRPr lang="pt-PT" sz="1700" dirty="0"/>
          </a:p>
          <a:p>
            <a:pPr algn="just">
              <a:buNone/>
            </a:pPr>
            <a:endParaRPr lang="pt-PT" sz="1700" dirty="0"/>
          </a:p>
          <a:p>
            <a:pPr>
              <a:buNone/>
            </a:pPr>
            <a:r>
              <a:rPr lang="de-DE" sz="1700" b="1" dirty="0"/>
              <a:t>§157 Auslegung von Verträgen</a:t>
            </a:r>
            <a:r>
              <a:rPr lang="de-DE" sz="1700" dirty="0"/>
              <a:t>. Verträge sind so auszulegen, wie Treu und Glauben mit Rücksicht auf die Verkehrssite es erfordern.</a:t>
            </a:r>
            <a:endParaRPr lang="pt-PT" sz="1700" dirty="0"/>
          </a:p>
          <a:p>
            <a:pPr>
              <a:buNone/>
            </a:pPr>
            <a:r>
              <a:rPr lang="de-DE" sz="1700" dirty="0"/>
              <a:t> </a:t>
            </a:r>
            <a:endParaRPr lang="pt-PT" sz="1700" dirty="0"/>
          </a:p>
          <a:p>
            <a:pPr>
              <a:buNone/>
            </a:pPr>
            <a:r>
              <a:rPr lang="pt-PT" sz="1700" b="1" i="1" dirty="0"/>
              <a:t>Interpretação dos contratos</a:t>
            </a:r>
            <a:r>
              <a:rPr lang="pt-PT" sz="1700" i="1" dirty="0"/>
              <a:t>. Os contratos são para interpretar como exige a boa fé, tendo em consideração os usos.  </a:t>
            </a:r>
            <a:endParaRPr lang="pt-PT" sz="1700" dirty="0"/>
          </a:p>
          <a:p>
            <a:pPr algn="just">
              <a:buNone/>
            </a:pPr>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10</a:t>
            </a:fld>
            <a:endParaRPr lang="pt-PT"/>
          </a:p>
        </p:txBody>
      </p:sp>
      <p:sp>
        <p:nvSpPr>
          <p:cNvPr id="5" name="Rectangle 3"/>
          <p:cNvSpPr/>
          <p:nvPr/>
        </p:nvSpPr>
        <p:spPr>
          <a:xfrm>
            <a:off x="447658" y="107193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p:txBody>
          <a:bodyPr>
            <a:normAutofit/>
          </a:bodyPr>
          <a:lstStyle/>
          <a:p>
            <a:endParaRPr lang="pt-PT" sz="2400" dirty="0" smtClean="0"/>
          </a:p>
          <a:p>
            <a:endParaRPr lang="pt-PT" sz="2400" dirty="0" smtClean="0"/>
          </a:p>
          <a:p>
            <a:pPr marL="0" indent="0">
              <a:buNone/>
            </a:pPr>
            <a:r>
              <a:rPr lang="pt-PT" sz="2400" dirty="0"/>
              <a:t> </a:t>
            </a:r>
            <a:r>
              <a:rPr lang="pt-PT" sz="2400" dirty="0" smtClean="0"/>
              <a:t>- </a:t>
            </a:r>
            <a:r>
              <a:rPr lang="pt-PT" sz="2400" dirty="0"/>
              <a:t>Razões para </a:t>
            </a:r>
            <a:r>
              <a:rPr lang="pt-PT" sz="2400" dirty="0" smtClean="0"/>
              <a:t>fazer o </a:t>
            </a:r>
            <a:r>
              <a:rPr lang="pt-PT" sz="2400" dirty="0" smtClean="0"/>
              <a:t>percurso;</a:t>
            </a:r>
            <a:endParaRPr lang="pt-PT" sz="2400" dirty="0" smtClean="0"/>
          </a:p>
          <a:p>
            <a:pPr marL="0" indent="0">
              <a:buNone/>
            </a:pPr>
            <a:endParaRPr lang="pt-PT" sz="2400" dirty="0"/>
          </a:p>
          <a:p>
            <a:pPr algn="just">
              <a:buFontTx/>
              <a:buChar char="-"/>
            </a:pPr>
            <a:r>
              <a:rPr lang="pt-PT" sz="2400" dirty="0" smtClean="0"/>
              <a:t>Quase no mesmo tempo do Código de Ferreira Borges: J</a:t>
            </a:r>
            <a:r>
              <a:rPr lang="pt-PT" sz="2400" dirty="0"/>
              <a:t>. H. Corrêa </a:t>
            </a:r>
            <a:r>
              <a:rPr lang="pt-PT" sz="2400" dirty="0" smtClean="0"/>
              <a:t>Telles (adoção das </a:t>
            </a:r>
            <a:r>
              <a:rPr lang="pt-PT" sz="2400" dirty="0"/>
              <a:t>regras tradicionais, na formulação do </a:t>
            </a:r>
            <a:r>
              <a:rPr lang="pt-PT" sz="2400" i="1" dirty="0" err="1"/>
              <a:t>Code</a:t>
            </a:r>
            <a:r>
              <a:rPr lang="pt-PT" sz="2400" i="1" dirty="0"/>
              <a:t> </a:t>
            </a:r>
            <a:r>
              <a:rPr lang="pt-PT" sz="2400" i="1" dirty="0" smtClean="0"/>
              <a:t>Civil</a:t>
            </a:r>
            <a:r>
              <a:rPr lang="pt-PT" sz="2400" dirty="0" smtClean="0"/>
              <a:t>);</a:t>
            </a:r>
            <a:endParaRPr lang="pt-PT" sz="2400" dirty="0" smtClean="0"/>
          </a:p>
          <a:p>
            <a:pPr marL="0" indent="0" algn="just">
              <a:buNone/>
            </a:pPr>
            <a:endParaRPr lang="pt-PT" sz="2400" dirty="0"/>
          </a:p>
          <a:p>
            <a:pPr marL="0" indent="0" algn="just">
              <a:buNone/>
            </a:pPr>
            <a:r>
              <a:rPr lang="pt-PT" sz="2400" dirty="0" smtClean="0"/>
              <a:t>- Originalidade dos </a:t>
            </a:r>
            <a:r>
              <a:rPr lang="pt-PT" sz="2400" dirty="0"/>
              <a:t>códigos de Ferreira Borges e de Seabra </a:t>
            </a:r>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11</a:t>
            </a:fld>
            <a:endParaRPr lang="pt-PT"/>
          </a:p>
        </p:txBody>
      </p:sp>
      <p:sp>
        <p:nvSpPr>
          <p:cNvPr id="6" name="Título 1"/>
          <p:cNvSpPr>
            <a:spLocks noGrp="1"/>
          </p:cNvSpPr>
          <p:nvPr>
            <p:ph type="title"/>
          </p:nvPr>
        </p:nvSpPr>
        <p:spPr/>
        <p:txBody>
          <a:bodyPr>
            <a:normAutofit/>
          </a:bodyPr>
          <a:lstStyle/>
          <a:p>
            <a:r>
              <a:rPr lang="pt-PT" sz="2400" b="1" dirty="0" smtClean="0"/>
              <a:t>7.1. Das regras dos códigos de Ferreira Borges e de Seabra às regras gerais do CC vigente</a:t>
            </a:r>
            <a:endParaRPr lang="pt-PT" sz="2400" dirty="0">
              <a:latin typeface="Calibri" pitchFamily="34" charset="0"/>
            </a:endParaRPr>
          </a:p>
        </p:txBody>
      </p:sp>
      <p:sp>
        <p:nvSpPr>
          <p:cNvPr id="7" name="Rectangle 3"/>
          <p:cNvSpPr/>
          <p:nvPr/>
        </p:nvSpPr>
        <p:spPr>
          <a:xfrm>
            <a:off x="0" y="119675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4624"/>
            <a:ext cx="8229600" cy="1373014"/>
          </a:xfrm>
        </p:spPr>
        <p:txBody>
          <a:bodyPr>
            <a:normAutofit/>
          </a:bodyPr>
          <a:lstStyle/>
          <a:p>
            <a:r>
              <a:rPr lang="pt-PT" sz="2400" b="1" dirty="0" smtClean="0"/>
              <a:t>7.2. Das </a:t>
            </a:r>
            <a:r>
              <a:rPr lang="pt-PT" sz="2400" b="1" dirty="0"/>
              <a:t>regras dos códigos de Ferreira Borges e de Seabra às regras gerais do CC </a:t>
            </a:r>
            <a:r>
              <a:rPr lang="pt-PT" sz="2400" b="1" dirty="0" smtClean="0"/>
              <a:t>vigente</a:t>
            </a:r>
            <a:endParaRPr lang="pt-PT" sz="2400" dirty="0">
              <a:latin typeface="Calibri" pitchFamily="34" charset="0"/>
            </a:endParaRPr>
          </a:p>
        </p:txBody>
      </p:sp>
      <p:sp>
        <p:nvSpPr>
          <p:cNvPr id="3" name="Marcador de Posição de Conteúdo 2"/>
          <p:cNvSpPr>
            <a:spLocks noGrp="1"/>
          </p:cNvSpPr>
          <p:nvPr>
            <p:ph idx="1"/>
          </p:nvPr>
        </p:nvSpPr>
        <p:spPr>
          <a:xfrm>
            <a:off x="539552" y="1628800"/>
            <a:ext cx="8229600" cy="4785395"/>
          </a:xfrm>
        </p:spPr>
        <p:txBody>
          <a:bodyPr>
            <a:noAutofit/>
          </a:bodyPr>
          <a:lstStyle/>
          <a:p>
            <a:pPr algn="just">
              <a:buNone/>
            </a:pPr>
            <a:endParaRPr lang="pt-PT" sz="1600" dirty="0" smtClean="0"/>
          </a:p>
          <a:p>
            <a:pPr algn="just">
              <a:buNone/>
            </a:pPr>
            <a:r>
              <a:rPr lang="pt-PT" sz="1600" b="1" dirty="0">
                <a:latin typeface="Calibri" pitchFamily="34" charset="0"/>
              </a:rPr>
              <a:t>C</a:t>
            </a:r>
            <a:r>
              <a:rPr lang="pt-PT" sz="1600" b="1" dirty="0" smtClean="0">
                <a:latin typeface="Calibri" pitchFamily="34" charset="0"/>
              </a:rPr>
              <a:t>ódigo </a:t>
            </a:r>
            <a:r>
              <a:rPr lang="pt-PT" sz="1600" b="1" dirty="0">
                <a:latin typeface="Calibri" pitchFamily="34" charset="0"/>
              </a:rPr>
              <a:t>Comercial Português de </a:t>
            </a:r>
            <a:r>
              <a:rPr lang="pt-PT" sz="1600" b="1" dirty="0" smtClean="0">
                <a:latin typeface="Calibri" pitchFamily="34" charset="0"/>
              </a:rPr>
              <a:t>1833</a:t>
            </a:r>
          </a:p>
          <a:p>
            <a:pPr algn="just">
              <a:buNone/>
            </a:pPr>
            <a:endParaRPr lang="pt-PT" sz="1600" dirty="0"/>
          </a:p>
          <a:p>
            <a:pPr algn="just">
              <a:buNone/>
            </a:pPr>
            <a:r>
              <a:rPr lang="pt-PT" sz="1600" dirty="0" smtClean="0"/>
              <a:t>256</a:t>
            </a:r>
            <a:r>
              <a:rPr lang="pt-PT" sz="1600" dirty="0"/>
              <a:t>. As palavras dos contratos e convenções mercantis devem inteiramente entender-se segundo o estilo e uso recebido no comércio, e no mesmo modo e sentido por que os negociantes se costumam explicar posto que de outra sorte entendidas pudessem significar outra coisa.</a:t>
            </a:r>
          </a:p>
          <a:p>
            <a:pPr algn="just">
              <a:buNone/>
            </a:pPr>
            <a:r>
              <a:rPr lang="pt-PT" sz="1600" dirty="0"/>
              <a:t> </a:t>
            </a:r>
            <a:r>
              <a:rPr lang="pt-PT" sz="1600" dirty="0" smtClean="0"/>
              <a:t>257</a:t>
            </a:r>
            <a:r>
              <a:rPr lang="pt-PT" sz="1600" dirty="0"/>
              <a:t>. A boa fé, a simples e justa interpretação deduzida da vontade dos contraentes deve prevalecer sempre na interpretação das convenções mercantis, ao rigoroso e estrito significado das palavras, sem se admitirem inteligências cavilosas e contrárias ao verdadeiro espírito do contrato.</a:t>
            </a:r>
          </a:p>
          <a:p>
            <a:pPr algn="just">
              <a:buNone/>
            </a:pPr>
            <a:r>
              <a:rPr lang="pt-PT" sz="1600" dirty="0"/>
              <a:t> </a:t>
            </a:r>
            <a:r>
              <a:rPr lang="pt-PT" sz="1600" dirty="0" smtClean="0"/>
              <a:t>258</a:t>
            </a:r>
            <a:r>
              <a:rPr lang="pt-PT" sz="1600" dirty="0"/>
              <a:t>. Sendo necessário interpretar as cláusulas do contrato, e não se acordando as partes na resolução da dúvida, a interpretação terá por base: - 1.º as cláusulas do mesmo contrato ajustadas e consentidas que possam explicar as duvidosas; - 2.º os factos dos contraentes posteriores ao contrato, que tenham relação com a questão; - 3.º o uso comum e prática geralmente observada nos casos da mesma natureza e especialmente o costume do lugar; - 4.º o juízo de pessoas práticas no ramo de comércio relativo à dúvida.</a:t>
            </a:r>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12</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b="1" dirty="0" smtClean="0"/>
              <a:t>7.3. </a:t>
            </a:r>
            <a:r>
              <a:rPr lang="pt-PT" sz="2400" b="1" dirty="0"/>
              <a:t>Das regras dos códigos de Ferreira Borges e de Seabra às regras gerais do CC </a:t>
            </a:r>
            <a:r>
              <a:rPr lang="pt-PT" sz="2400" b="1" dirty="0" smtClean="0"/>
              <a:t>vigente</a:t>
            </a:r>
            <a:r>
              <a:rPr lang="pt-PT" sz="2400" dirty="0">
                <a:latin typeface="Cambria" pitchFamily="18" charset="0"/>
              </a:rPr>
              <a:t/>
            </a:r>
            <a:br>
              <a:rPr lang="pt-PT" sz="2400" dirty="0">
                <a:latin typeface="Cambria" pitchFamily="18" charset="0"/>
              </a:rPr>
            </a:br>
            <a:endParaRPr lang="pt-PT" sz="2400" dirty="0">
              <a:latin typeface="Cambria" pitchFamily="18" charset="0"/>
            </a:endParaRPr>
          </a:p>
        </p:txBody>
      </p:sp>
      <p:sp>
        <p:nvSpPr>
          <p:cNvPr id="3" name="Marcador de Posição de Conteúdo 2"/>
          <p:cNvSpPr>
            <a:spLocks noGrp="1"/>
          </p:cNvSpPr>
          <p:nvPr>
            <p:ph idx="1"/>
          </p:nvPr>
        </p:nvSpPr>
        <p:spPr>
          <a:xfrm>
            <a:off x="395536" y="1628800"/>
            <a:ext cx="8229600" cy="4525963"/>
          </a:xfrm>
        </p:spPr>
        <p:txBody>
          <a:bodyPr>
            <a:normAutofit fontScale="25000" lnSpcReduction="20000"/>
          </a:bodyPr>
          <a:lstStyle/>
          <a:p>
            <a:pPr algn="just">
              <a:buNone/>
            </a:pPr>
            <a:endParaRPr lang="pt-PT" dirty="0" smtClean="0"/>
          </a:p>
          <a:p>
            <a:pPr algn="just">
              <a:buNone/>
            </a:pPr>
            <a:r>
              <a:rPr lang="pt-PT" sz="6600" b="1" dirty="0"/>
              <a:t>C</a:t>
            </a:r>
            <a:r>
              <a:rPr lang="pt-PT" sz="6600" b="1" dirty="0" smtClean="0"/>
              <a:t>ódigo </a:t>
            </a:r>
            <a:r>
              <a:rPr lang="pt-PT" sz="6600" b="1" dirty="0"/>
              <a:t>Civil de 1867</a:t>
            </a:r>
            <a:endParaRPr lang="pt-PT" sz="8000" dirty="0" smtClean="0"/>
          </a:p>
          <a:p>
            <a:pPr algn="just">
              <a:buNone/>
            </a:pPr>
            <a:endParaRPr lang="pt-PT" sz="6400" dirty="0" smtClean="0"/>
          </a:p>
          <a:p>
            <a:pPr algn="just">
              <a:buNone/>
            </a:pPr>
            <a:r>
              <a:rPr lang="pt-PT" sz="6400" dirty="0" smtClean="0"/>
              <a:t>Capítulo </a:t>
            </a:r>
            <a:r>
              <a:rPr lang="pt-PT" sz="6400" dirty="0"/>
              <a:t>VI</a:t>
            </a:r>
          </a:p>
          <a:p>
            <a:pPr algn="just">
              <a:buNone/>
            </a:pPr>
            <a:r>
              <a:rPr lang="pt-PT" sz="6400" dirty="0" smtClean="0"/>
              <a:t>Da interpretação dos contratos</a:t>
            </a:r>
          </a:p>
          <a:p>
            <a:pPr algn="just">
              <a:buNone/>
            </a:pPr>
            <a:r>
              <a:rPr lang="pt-PT" sz="6400" dirty="0" smtClean="0"/>
              <a:t> </a:t>
            </a:r>
          </a:p>
          <a:p>
            <a:pPr algn="just">
              <a:buNone/>
            </a:pPr>
            <a:r>
              <a:rPr lang="pt-PT" sz="6400" dirty="0" err="1" smtClean="0"/>
              <a:t>Art</a:t>
            </a:r>
            <a:r>
              <a:rPr lang="pt-PT" sz="6400" dirty="0" smtClean="0"/>
              <a:t>. 684. É nulo contrato, </a:t>
            </a:r>
            <a:r>
              <a:rPr lang="pt-PT" sz="6400" dirty="0"/>
              <a:t>sempre que dos seus termos, natureza e circunstâncias, ou do uso, costume ou lei, se não possa depender qual fosse a intenção ou vontade dos contraentes sobre </a:t>
            </a:r>
            <a:r>
              <a:rPr lang="pt-PT" sz="6400" dirty="0" smtClean="0"/>
              <a:t>o </a:t>
            </a:r>
            <a:r>
              <a:rPr lang="pt-PT" sz="6400" dirty="0"/>
              <a:t>objeto principal do mesmo contrato.</a:t>
            </a:r>
          </a:p>
          <a:p>
            <a:pPr algn="just">
              <a:buNone/>
            </a:pPr>
            <a:r>
              <a:rPr lang="pt-PT" sz="6400" dirty="0"/>
              <a:t> </a:t>
            </a:r>
          </a:p>
          <a:p>
            <a:pPr algn="just">
              <a:buNone/>
            </a:pPr>
            <a:r>
              <a:rPr lang="pt-PT" sz="6400" dirty="0" err="1"/>
              <a:t>Art</a:t>
            </a:r>
            <a:r>
              <a:rPr lang="pt-PT" sz="6400" dirty="0"/>
              <a:t>. 685. Se a dúvida recair sobre os acessórios do contrato, e não se puder resolver pela regra estabelecida no artigo antecedente, observar-se-ão as seguintes regras: </a:t>
            </a:r>
          </a:p>
          <a:p>
            <a:pPr algn="just">
              <a:buNone/>
            </a:pPr>
            <a:r>
              <a:rPr lang="pt-PT" sz="6400" dirty="0"/>
              <a:t>1.º Se o contrato for gratuito, resolver-se-á a dúvida pela menor transmissão de direitos e interesses;</a:t>
            </a:r>
          </a:p>
          <a:p>
            <a:pPr algn="just">
              <a:buNone/>
            </a:pPr>
            <a:r>
              <a:rPr lang="pt-PT" sz="6400" dirty="0"/>
              <a:t>2.º Se o contrato for oneroso, resolver-se-á a dúvida pela maior reciprocidade de interesses.</a:t>
            </a:r>
          </a:p>
          <a:p>
            <a:pPr algn="just">
              <a:buNone/>
            </a:pPr>
            <a:r>
              <a:rPr lang="pt-PT" sz="6400" dirty="0"/>
              <a:t> </a:t>
            </a:r>
          </a:p>
          <a:p>
            <a:pPr algn="just">
              <a:buNone/>
            </a:pPr>
            <a:r>
              <a:rPr lang="pt-PT" sz="6400" dirty="0" err="1"/>
              <a:t>Art</a:t>
            </a:r>
            <a:r>
              <a:rPr lang="pt-PT" sz="6400" dirty="0"/>
              <a:t>. 704. Os contratos obrigam tanto ao que é neles expresso, como às suas consequências usuais e legais.</a:t>
            </a:r>
          </a:p>
          <a:p>
            <a:pPr>
              <a:buNone/>
            </a:pPr>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13</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2400" b="1" dirty="0" smtClean="0"/>
              <a:t>7.4. </a:t>
            </a:r>
            <a:r>
              <a:rPr lang="pt-PT" sz="2400" b="1" dirty="0"/>
              <a:t>Das regras dos códigos de Ferreira Borges e de Seabra às regras gerais do CC </a:t>
            </a:r>
            <a:r>
              <a:rPr lang="pt-PT" sz="2400" b="1" dirty="0" smtClean="0"/>
              <a:t>vigente</a:t>
            </a:r>
            <a:endParaRPr lang="pt-PT" sz="24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14</a:t>
            </a:fld>
            <a:endParaRPr lang="pt-PT"/>
          </a:p>
        </p:txBody>
      </p:sp>
      <p:sp>
        <p:nvSpPr>
          <p:cNvPr id="5" name="Rectangle 3"/>
          <p:cNvSpPr/>
          <p:nvPr/>
        </p:nvSpPr>
        <p:spPr>
          <a:xfrm>
            <a:off x="0" y="1340768"/>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3" name="Retângulo 2"/>
          <p:cNvSpPr/>
          <p:nvPr/>
        </p:nvSpPr>
        <p:spPr>
          <a:xfrm>
            <a:off x="683568" y="2483768"/>
            <a:ext cx="7704856" cy="707886"/>
          </a:xfrm>
          <a:prstGeom prst="rect">
            <a:avLst/>
          </a:prstGeom>
        </p:spPr>
        <p:txBody>
          <a:bodyPr wrap="square">
            <a:spAutoFit/>
          </a:bodyPr>
          <a:lstStyle/>
          <a:p>
            <a:pPr algn="just"/>
            <a:r>
              <a:rPr lang="pt-PT" sz="2000" dirty="0" smtClean="0"/>
              <a:t>- </a:t>
            </a:r>
            <a:r>
              <a:rPr lang="pt-PT" sz="2000" dirty="0"/>
              <a:t>O estado da doutrina portuguesa antes da sua </a:t>
            </a:r>
            <a:r>
              <a:rPr lang="pt-PT" sz="2000" dirty="0" smtClean="0"/>
              <a:t>germanização: José </a:t>
            </a:r>
            <a:r>
              <a:rPr lang="pt-PT" sz="2000" dirty="0"/>
              <a:t>Tavares e Cunha Gonçalves como </a:t>
            </a:r>
            <a:r>
              <a:rPr lang="pt-PT" sz="2000" dirty="0" smtClean="0"/>
              <a:t>exemplos.</a:t>
            </a:r>
            <a:endParaRPr lang="pt-PT"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t>7.5. </a:t>
            </a:r>
            <a:r>
              <a:rPr lang="pt-PT" sz="2400" b="1" dirty="0"/>
              <a:t>Das regras dos códigos de Ferreira Borges e de Seabra às regras gerais do </a:t>
            </a:r>
            <a:r>
              <a:rPr lang="pt-PT" sz="2400" b="1" dirty="0" smtClean="0"/>
              <a:t>CC vigente</a:t>
            </a:r>
            <a:endParaRPr lang="pt-PT" sz="2400" dirty="0"/>
          </a:p>
        </p:txBody>
      </p:sp>
      <p:sp>
        <p:nvSpPr>
          <p:cNvPr id="3" name="Marcador de Posição de Conteúdo 2"/>
          <p:cNvSpPr>
            <a:spLocks noGrp="1"/>
          </p:cNvSpPr>
          <p:nvPr>
            <p:ph idx="1"/>
          </p:nvPr>
        </p:nvSpPr>
        <p:spPr/>
        <p:txBody>
          <a:bodyPr/>
          <a:lstStyle/>
          <a:p>
            <a:endParaRPr lang="pt-PT" dirty="0" smtClean="0"/>
          </a:p>
          <a:p>
            <a:pPr>
              <a:buFontTx/>
              <a:buChar char="-"/>
            </a:pPr>
            <a:endParaRPr lang="pt-PT" sz="2000" dirty="0" smtClean="0">
              <a:latin typeface="Calibri" pitchFamily="34" charset="0"/>
            </a:endParaRPr>
          </a:p>
          <a:p>
            <a:pPr>
              <a:buFontTx/>
              <a:buChar char="-"/>
            </a:pPr>
            <a:r>
              <a:rPr lang="pt-PT" sz="2000" dirty="0" smtClean="0">
                <a:latin typeface="Calibri" pitchFamily="34" charset="0"/>
              </a:rPr>
              <a:t>Nota </a:t>
            </a:r>
            <a:r>
              <a:rPr lang="pt-PT" sz="2000" dirty="0">
                <a:latin typeface="Calibri" pitchFamily="34" charset="0"/>
              </a:rPr>
              <a:t>crítica sobre o «nível de regulação» das regras gerais do CC vigente sobre interpretação dos </a:t>
            </a:r>
            <a:r>
              <a:rPr lang="pt-PT" sz="2000" dirty="0" smtClean="0">
                <a:latin typeface="Calibri" pitchFamily="34" charset="0"/>
              </a:rPr>
              <a:t>contratos: </a:t>
            </a:r>
            <a:r>
              <a:rPr lang="pt-PT" sz="2000" dirty="0"/>
              <a:t/>
            </a:r>
            <a:br>
              <a:rPr lang="pt-PT" sz="2000" dirty="0"/>
            </a:br>
            <a:endParaRPr lang="pt-PT" sz="2000" dirty="0" smtClean="0"/>
          </a:p>
          <a:p>
            <a:pPr marL="0" indent="0" algn="just">
              <a:buNone/>
            </a:pPr>
            <a:r>
              <a:rPr lang="pt-PT" sz="2000" dirty="0" smtClean="0"/>
              <a:t>a) A </a:t>
            </a:r>
            <a:r>
              <a:rPr lang="pt-PT" sz="2000" dirty="0"/>
              <a:t>escolha do nível do negócio jurídico para a regulação da interpretação dos atos não foi </a:t>
            </a:r>
            <a:r>
              <a:rPr lang="pt-PT" sz="2000" dirty="0" smtClean="0"/>
              <a:t>feliz;</a:t>
            </a:r>
            <a:endParaRPr lang="pt-PT" sz="2000" dirty="0" smtClean="0"/>
          </a:p>
          <a:p>
            <a:pPr algn="just">
              <a:buNone/>
            </a:pPr>
            <a:endParaRPr lang="pt-PT" sz="2000" dirty="0"/>
          </a:p>
          <a:p>
            <a:pPr algn="just">
              <a:buNone/>
            </a:pPr>
            <a:r>
              <a:rPr lang="pt-PT" sz="2000" dirty="0" smtClean="0"/>
              <a:t>b) </a:t>
            </a:r>
            <a:r>
              <a:rPr lang="pt-PT" sz="2000" dirty="0"/>
              <a:t>Melhor andou o código civil italiano…</a:t>
            </a:r>
            <a:r>
              <a:rPr lang="pt-PT" sz="2000" b="1" dirty="0"/>
              <a:t>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15</a:t>
            </a:fld>
            <a:endParaRPr lang="pt-PT"/>
          </a:p>
        </p:txBody>
      </p:sp>
      <p:sp>
        <p:nvSpPr>
          <p:cNvPr id="5" name="Rectangle 3"/>
          <p:cNvSpPr/>
          <p:nvPr/>
        </p:nvSpPr>
        <p:spPr>
          <a:xfrm>
            <a:off x="0" y="1484784"/>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smtClean="0"/>
              <a:t>7.6. </a:t>
            </a:r>
            <a:r>
              <a:rPr lang="pt-PT" sz="2700" b="1" dirty="0"/>
              <a:t>Das regras dos códigos de Ferreira Borges e de Seabra às regras gerais do CC  vigente</a:t>
            </a:r>
            <a:r>
              <a:rPr lang="pt-PT" dirty="0"/>
              <a:t/>
            </a:r>
            <a:br>
              <a:rPr lang="pt-PT" dirty="0"/>
            </a:br>
            <a:endParaRPr lang="pt-PT" dirty="0"/>
          </a:p>
        </p:txBody>
      </p:sp>
      <p:sp>
        <p:nvSpPr>
          <p:cNvPr id="3" name="Marcador de Posição de Conteúdo 2"/>
          <p:cNvSpPr>
            <a:spLocks noGrp="1"/>
          </p:cNvSpPr>
          <p:nvPr>
            <p:ph idx="1"/>
          </p:nvPr>
        </p:nvSpPr>
        <p:spPr>
          <a:xfrm>
            <a:off x="457200" y="1603800"/>
            <a:ext cx="8075240" cy="4522363"/>
          </a:xfrm>
        </p:spPr>
        <p:txBody>
          <a:bodyPr>
            <a:normAutofit/>
          </a:bodyPr>
          <a:lstStyle/>
          <a:p>
            <a:pPr algn="just">
              <a:buFontTx/>
              <a:buChar char="-"/>
            </a:pPr>
            <a:endParaRPr lang="pt-PT" sz="2000" dirty="0" smtClean="0"/>
          </a:p>
          <a:p>
            <a:pPr>
              <a:buFontTx/>
              <a:buChar char="-"/>
            </a:pPr>
            <a:endParaRPr lang="pt-PT" sz="2000" dirty="0" smtClean="0"/>
          </a:p>
          <a:p>
            <a:pPr algn="just">
              <a:buFontTx/>
              <a:buChar char="-"/>
            </a:pPr>
            <a:r>
              <a:rPr lang="pt-PT" sz="2000" dirty="0" smtClean="0"/>
              <a:t>Como </a:t>
            </a:r>
            <a:r>
              <a:rPr lang="pt-PT" sz="2000" dirty="0"/>
              <a:t>a doutrina gerou as regras gerais do CC vigente sobre interpretação </a:t>
            </a:r>
            <a:r>
              <a:rPr lang="pt-PT" sz="2000" dirty="0" smtClean="0"/>
              <a:t>dos contratos: Cabral </a:t>
            </a:r>
            <a:r>
              <a:rPr lang="pt-PT" sz="2000" dirty="0"/>
              <a:t>de Moncada, Ferrer Correia, Manuel de Andrade, Rui de Alarcão, Antunes </a:t>
            </a:r>
            <a:r>
              <a:rPr lang="pt-PT" sz="2000" dirty="0" smtClean="0"/>
              <a:t>Varela e I</a:t>
            </a:r>
            <a:r>
              <a:rPr lang="pt-PT" sz="2000" dirty="0"/>
              <a:t>. Galvão </a:t>
            </a:r>
            <a:r>
              <a:rPr lang="pt-PT" sz="2000" dirty="0" smtClean="0"/>
              <a:t>Telles.</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16</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t/>
            </a:r>
            <a:br>
              <a:rPr lang="pt-PT" sz="2700" b="1" dirty="0" smtClean="0"/>
            </a:br>
            <a:r>
              <a:rPr lang="pt-PT" sz="2700" b="1" dirty="0"/>
              <a:t/>
            </a:r>
            <a:br>
              <a:rPr lang="pt-PT" sz="2700" b="1" dirty="0"/>
            </a:br>
            <a:r>
              <a:rPr lang="pt-PT" sz="2700" b="1" dirty="0" smtClean="0"/>
              <a:t>7.7. </a:t>
            </a:r>
            <a:r>
              <a:rPr lang="pt-PT" sz="2700" b="1" dirty="0"/>
              <a:t>Das regras dos códigos de Ferreira Borges e de Seabra às regras gerais do CC  vigente </a:t>
            </a:r>
            <a:r>
              <a:rPr lang="pt-PT" sz="2700" b="1" dirty="0" smtClean="0"/>
              <a:t>pelo </a:t>
            </a:r>
            <a:r>
              <a:rPr lang="pt-PT" sz="2700" b="1" dirty="0"/>
              <a:t>CC vigente</a:t>
            </a:r>
            <a:r>
              <a:rPr lang="pt-PT" dirty="0"/>
              <a:t/>
            </a:r>
            <a:br>
              <a:rPr lang="pt-PT" dirty="0"/>
            </a:br>
            <a:endParaRPr lang="pt-PT" dirty="0"/>
          </a:p>
        </p:txBody>
      </p:sp>
      <p:sp>
        <p:nvSpPr>
          <p:cNvPr id="3" name="Marcador de Posição de Conteúdo 2"/>
          <p:cNvSpPr>
            <a:spLocks noGrp="1"/>
          </p:cNvSpPr>
          <p:nvPr>
            <p:ph idx="1"/>
          </p:nvPr>
        </p:nvSpPr>
        <p:spPr/>
        <p:txBody>
          <a:bodyPr>
            <a:normAutofit/>
          </a:bodyPr>
          <a:lstStyle/>
          <a:p>
            <a:pPr algn="just">
              <a:buNone/>
            </a:pPr>
            <a:endParaRPr lang="pt-PT" sz="2000" dirty="0" smtClean="0"/>
          </a:p>
          <a:p>
            <a:pPr algn="just">
              <a:buNone/>
            </a:pPr>
            <a:endParaRPr lang="pt-PT" sz="2000" dirty="0" smtClean="0"/>
          </a:p>
          <a:p>
            <a:pPr algn="just">
              <a:buNone/>
            </a:pPr>
            <a:r>
              <a:rPr lang="pt-PT" sz="2000" dirty="0" smtClean="0"/>
              <a:t>- A </a:t>
            </a:r>
            <a:r>
              <a:rPr lang="pt-PT" sz="2000" dirty="0"/>
              <a:t>«orientação prudente e parcimoniosa» do anteprojeto do CC vigente (Rui de Alarcão) e a orientação ainda mais «prudente e parcimoniosa» </a:t>
            </a:r>
            <a:r>
              <a:rPr lang="pt-PT" sz="2000" dirty="0" smtClean="0"/>
              <a:t>adotada:</a:t>
            </a:r>
          </a:p>
          <a:p>
            <a:pPr marL="0" indent="0" algn="just">
              <a:buNone/>
            </a:pPr>
            <a:r>
              <a:rPr lang="pt-PT" sz="2000" dirty="0" smtClean="0"/>
              <a:t>a) A </a:t>
            </a:r>
            <a:r>
              <a:rPr lang="pt-PT" sz="2000" dirty="0"/>
              <a:t>orientação do anteprojeto do CC vigente (Rui de Alarcão</a:t>
            </a:r>
            <a:r>
              <a:rPr lang="pt-PT" sz="2000" dirty="0" smtClean="0"/>
              <a:t>);</a:t>
            </a:r>
            <a:endParaRPr lang="pt-PT" sz="2000" dirty="0" smtClean="0"/>
          </a:p>
          <a:p>
            <a:pPr algn="just">
              <a:buNone/>
            </a:pPr>
            <a:endParaRPr lang="pt-PT" sz="2000" dirty="0"/>
          </a:p>
          <a:p>
            <a:pPr algn="just">
              <a:buNone/>
            </a:pPr>
            <a:r>
              <a:rPr lang="pt-PT" sz="2000" dirty="0" smtClean="0"/>
              <a:t>b) </a:t>
            </a:r>
            <a:r>
              <a:rPr lang="pt-PT" sz="2000" dirty="0"/>
              <a:t>Comparação entre o anteprojeto e o texto do </a:t>
            </a:r>
            <a:r>
              <a:rPr lang="pt-PT" sz="2000" dirty="0" smtClean="0"/>
              <a:t>CC.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17</a:t>
            </a:fld>
            <a:endParaRPr lang="pt-PT"/>
          </a:p>
        </p:txBody>
      </p:sp>
      <p:sp>
        <p:nvSpPr>
          <p:cNvPr id="5" name="Rectangle 3"/>
          <p:cNvSpPr/>
          <p:nvPr/>
        </p:nvSpPr>
        <p:spPr>
          <a:xfrm>
            <a:off x="11875" y="1487384"/>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a:latin typeface="Calibri" pitchFamily="34" charset="0"/>
              </a:rPr>
              <a:t/>
            </a:r>
            <a:br>
              <a:rPr lang="pt-PT" sz="2700" b="1" dirty="0">
                <a:latin typeface="Calibri" pitchFamily="34" charset="0"/>
              </a:rPr>
            </a:br>
            <a:r>
              <a:rPr lang="pt-PT" sz="2700" b="1" dirty="0" smtClean="0">
                <a:latin typeface="Calibri" pitchFamily="34" charset="0"/>
              </a:rPr>
              <a:t>8.1. O </a:t>
            </a:r>
            <a:r>
              <a:rPr lang="pt-PT" sz="2700" b="1" dirty="0">
                <a:latin typeface="Calibri" pitchFamily="34" charset="0"/>
              </a:rPr>
              <a:t>que de essencial se pode retirar dos </a:t>
            </a:r>
            <a:r>
              <a:rPr lang="pt-PT" sz="2700" b="1" dirty="0" err="1">
                <a:latin typeface="Calibri" pitchFamily="34" charset="0"/>
              </a:rPr>
              <a:t>arts</a:t>
            </a:r>
            <a:r>
              <a:rPr lang="pt-PT" sz="2700" b="1" dirty="0">
                <a:latin typeface="Calibri" pitchFamily="34" charset="0"/>
              </a:rPr>
              <a:t>. 236 a </a:t>
            </a:r>
            <a:r>
              <a:rPr lang="pt-PT" sz="2700" b="1" dirty="0" smtClean="0">
                <a:latin typeface="Calibri" pitchFamily="34" charset="0"/>
              </a:rPr>
              <a:t>238 para </a:t>
            </a:r>
            <a:r>
              <a:rPr lang="pt-PT" sz="2700" b="1" dirty="0">
                <a:latin typeface="Calibri" pitchFamily="34" charset="0"/>
              </a:rPr>
              <a:t>a interpretação dos contratos</a:t>
            </a:r>
            <a:r>
              <a:rPr lang="pt-PT" dirty="0"/>
              <a:t/>
            </a:r>
            <a:br>
              <a:rPr lang="pt-PT" dirty="0"/>
            </a:br>
            <a:endParaRPr lang="pt-PT" dirty="0"/>
          </a:p>
        </p:txBody>
      </p:sp>
      <p:sp>
        <p:nvSpPr>
          <p:cNvPr id="3" name="Marcador de Posição de Conteúdo 2"/>
          <p:cNvSpPr>
            <a:spLocks noGrp="1"/>
          </p:cNvSpPr>
          <p:nvPr>
            <p:ph idx="1"/>
          </p:nvPr>
        </p:nvSpPr>
        <p:spPr>
          <a:xfrm>
            <a:off x="683568" y="2276872"/>
            <a:ext cx="7787208" cy="3888432"/>
          </a:xfrm>
        </p:spPr>
        <p:txBody>
          <a:bodyPr>
            <a:normAutofit/>
          </a:bodyPr>
          <a:lstStyle/>
          <a:p>
            <a:pPr algn="just">
              <a:buNone/>
            </a:pPr>
            <a:endParaRPr lang="pt-PT" sz="2400" dirty="0" smtClean="0"/>
          </a:p>
          <a:p>
            <a:pPr algn="just">
              <a:buFontTx/>
              <a:buChar char="-"/>
            </a:pPr>
            <a:r>
              <a:rPr lang="pt-PT" sz="2000" dirty="0" smtClean="0"/>
              <a:t>Deve ser procurada a </a:t>
            </a:r>
            <a:r>
              <a:rPr lang="pt-PT" sz="2000" dirty="0"/>
              <a:t>vontade real dos contraentes (o que alguns chamam «interpretação subjetiva») e só se nada se apurar quanto à mesma é que se aplicam as restantes regras (o que alguns chamam «interpretação objetiva</a:t>
            </a:r>
            <a:r>
              <a:rPr lang="pt-PT" sz="2000" dirty="0" smtClean="0"/>
              <a:t>»);</a:t>
            </a:r>
            <a:endParaRPr lang="pt-PT" sz="2000" dirty="0"/>
          </a:p>
          <a:p>
            <a:pPr algn="just">
              <a:buFontTx/>
              <a:buChar char="-"/>
            </a:pPr>
            <a:r>
              <a:rPr lang="pt-PT" sz="2000" dirty="0" smtClean="0"/>
              <a:t>Para </a:t>
            </a:r>
            <a:r>
              <a:rPr lang="pt-PT" sz="2000" dirty="0"/>
              <a:t>a interpretação subjetiva, é </a:t>
            </a:r>
            <a:r>
              <a:rPr lang="pt-PT" sz="2000" dirty="0" smtClean="0"/>
              <a:t>lícito recorrer </a:t>
            </a:r>
            <a:r>
              <a:rPr lang="pt-PT" sz="2000" dirty="0"/>
              <a:t>a elementos de todo o tipo, quer documentais (projetos de acordos, atas de reuniões, correspondência, etc.), quer testemunhais (nomeadamente depoimentos de quem participou nas negociações</a:t>
            </a:r>
            <a:r>
              <a:rPr lang="pt-PT" sz="2000" dirty="0" smtClean="0"/>
              <a:t>);</a:t>
            </a:r>
            <a:endParaRPr lang="pt-PT" sz="2000" dirty="0" smtClean="0">
              <a:latin typeface="+mj-lt"/>
            </a:endParaRPr>
          </a:p>
          <a:p>
            <a:pPr algn="just">
              <a:buFontTx/>
              <a:buChar char="-"/>
            </a:pPr>
            <a:endParaRPr lang="pt-PT" sz="2400" dirty="0" smtClean="0">
              <a:latin typeface="+mj-lt"/>
            </a:endParaRPr>
          </a:p>
          <a:p>
            <a:pPr algn="just">
              <a:buFontTx/>
              <a:buChar char="-"/>
            </a:pPr>
            <a:endParaRPr lang="pt-PT" sz="2400" dirty="0" smtClean="0">
              <a:latin typeface="+mj-lt"/>
            </a:endParaRPr>
          </a:p>
          <a:p>
            <a:pPr algn="just">
              <a:buFontTx/>
              <a:buChar char="-"/>
            </a:pPr>
            <a:endParaRPr lang="pt-PT" sz="2400" dirty="0" smtClean="0">
              <a:latin typeface="+mj-lt"/>
            </a:endParaRPr>
          </a:p>
          <a:p>
            <a:pPr algn="just">
              <a:buFontTx/>
              <a:buChar char="-"/>
            </a:pPr>
            <a:endParaRPr lang="pt-PT" sz="2400" dirty="0" smtClean="0">
              <a:latin typeface="+mj-lt"/>
            </a:endParaRPr>
          </a:p>
          <a:p>
            <a:pPr algn="just">
              <a:buFontTx/>
              <a:buChar char="-"/>
            </a:pPr>
            <a:endParaRPr lang="pt-PT" sz="2400" dirty="0">
              <a:latin typeface="+mj-lt"/>
            </a:endParaRPr>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18</a:t>
            </a:fld>
            <a:endParaRPr lang="pt-PT"/>
          </a:p>
        </p:txBody>
      </p:sp>
      <p:sp>
        <p:nvSpPr>
          <p:cNvPr id="5"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extLst>
      <p:ext uri="{BB962C8B-B14F-4D97-AF65-F5344CB8AC3E}">
        <p14:creationId xmlns:p14="http://schemas.microsoft.com/office/powerpoint/2010/main" val="3343804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b="1" dirty="0" smtClean="0">
                <a:latin typeface="Calibri" pitchFamily="34" charset="0"/>
              </a:rPr>
              <a:t/>
            </a:r>
            <a:br>
              <a:rPr lang="pt-PT" sz="2400" b="1" dirty="0" smtClean="0">
                <a:latin typeface="Calibri" pitchFamily="34" charset="0"/>
              </a:rPr>
            </a:br>
            <a:r>
              <a:rPr lang="pt-PT" sz="2400" b="1" dirty="0" smtClean="0">
                <a:latin typeface="Calibri" pitchFamily="34" charset="0"/>
              </a:rPr>
              <a:t>8.2. O que de essencial se pode retirar dos arts. 236 a 238 para a interpretação dos contratos – </a:t>
            </a:r>
            <a:r>
              <a:rPr lang="pt-PT" sz="2400" b="1" dirty="0" smtClean="0">
                <a:latin typeface="Calibri" pitchFamily="34" charset="0"/>
              </a:rPr>
              <a:t>conclusão</a:t>
            </a:r>
            <a:endParaRPr lang="pt-PT" sz="2400" dirty="0"/>
          </a:p>
        </p:txBody>
      </p:sp>
      <p:sp>
        <p:nvSpPr>
          <p:cNvPr id="3" name="Marcador de Posição de Conteúdo 2"/>
          <p:cNvSpPr>
            <a:spLocks noGrp="1"/>
          </p:cNvSpPr>
          <p:nvPr>
            <p:ph idx="1"/>
          </p:nvPr>
        </p:nvSpPr>
        <p:spPr>
          <a:xfrm>
            <a:off x="539552" y="2492896"/>
            <a:ext cx="8352928" cy="3312368"/>
          </a:xfrm>
        </p:spPr>
        <p:txBody>
          <a:bodyPr>
            <a:noAutofit/>
          </a:bodyPr>
          <a:lstStyle/>
          <a:p>
            <a:pPr marL="0" indent="0" algn="just">
              <a:buNone/>
            </a:pPr>
            <a:r>
              <a:rPr lang="pt-PT" sz="2000" dirty="0" smtClean="0"/>
              <a:t>- Nos </a:t>
            </a:r>
            <a:r>
              <a:rPr lang="pt-PT" sz="2000" dirty="0"/>
              <a:t>contratos formais a procura da vontade real dos contraentes está limitada pela regra de que o sentido a atribuir-lhe tem de ter um mínimo de correspondência no texto (</a:t>
            </a:r>
            <a:r>
              <a:rPr lang="pt-PT" sz="2000" dirty="0" err="1"/>
              <a:t>art</a:t>
            </a:r>
            <a:r>
              <a:rPr lang="pt-PT" sz="2000" dirty="0"/>
              <a:t>. 238, n.º 1), só não se aplicando tal exigência se as razões determinantes da forma do negócio não se opuserem a tal validade (</a:t>
            </a:r>
            <a:r>
              <a:rPr lang="pt-PT" sz="2000" dirty="0" err="1"/>
              <a:t>art</a:t>
            </a:r>
            <a:r>
              <a:rPr lang="pt-PT" sz="2000" dirty="0"/>
              <a:t>. 238, n.º 2</a:t>
            </a:r>
            <a:r>
              <a:rPr lang="pt-PT" sz="2000" dirty="0" smtClean="0"/>
              <a:t>).</a:t>
            </a:r>
            <a:endParaRPr lang="pt-PT" sz="2000" dirty="0"/>
          </a:p>
          <a:p>
            <a:pPr marL="0" indent="0">
              <a:buNone/>
            </a:pPr>
            <a:r>
              <a:rPr lang="pt-PT" sz="2000" dirty="0"/>
              <a:t> </a:t>
            </a:r>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19</a:t>
            </a:fld>
            <a:endParaRPr lang="pt-PT"/>
          </a:p>
        </p:txBody>
      </p:sp>
      <p:sp>
        <p:nvSpPr>
          <p:cNvPr id="5"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extLst>
      <p:ext uri="{BB962C8B-B14F-4D97-AF65-F5344CB8AC3E}">
        <p14:creationId xmlns:p14="http://schemas.microsoft.com/office/powerpoint/2010/main" val="1103957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b="1" dirty="0" smtClean="0"/>
              <a:t/>
            </a:r>
            <a:br>
              <a:rPr lang="pt-PT" b="1" dirty="0" smtClean="0"/>
            </a:br>
            <a:r>
              <a:rPr lang="pt-PT" sz="2700" b="1" dirty="0" smtClean="0"/>
              <a:t>1.</a:t>
            </a:r>
            <a:r>
              <a:rPr lang="pt-PT" b="1" dirty="0" smtClean="0"/>
              <a:t> </a:t>
            </a:r>
            <a:r>
              <a:rPr lang="pt-PT" sz="2700" b="1" dirty="0" smtClean="0"/>
              <a:t>Notas </a:t>
            </a:r>
            <a:r>
              <a:rPr lang="pt-PT" sz="2700" b="1" dirty="0"/>
              <a:t>preliminares sobre o teor da intervenção</a:t>
            </a:r>
            <a:r>
              <a:rPr lang="pt-PT" dirty="0"/>
              <a:t/>
            </a:r>
            <a:br>
              <a:rPr lang="pt-PT" dirty="0"/>
            </a:br>
            <a:endParaRPr lang="pt-PT" dirty="0"/>
          </a:p>
        </p:txBody>
      </p:sp>
      <p:sp>
        <p:nvSpPr>
          <p:cNvPr id="3" name="Marcador de Posição de Conteúdo 2"/>
          <p:cNvSpPr>
            <a:spLocks noGrp="1"/>
          </p:cNvSpPr>
          <p:nvPr>
            <p:ph idx="1"/>
          </p:nvPr>
        </p:nvSpPr>
        <p:spPr/>
        <p:txBody>
          <a:bodyPr/>
          <a:lstStyle/>
          <a:p>
            <a:pPr algn="just">
              <a:buNone/>
            </a:pPr>
            <a:endParaRPr lang="pt-PT" sz="2000" dirty="0" smtClean="0"/>
          </a:p>
          <a:p>
            <a:pPr algn="just">
              <a:buNone/>
            </a:pPr>
            <a:endParaRPr lang="pt-PT" sz="2000" dirty="0" smtClean="0"/>
          </a:p>
          <a:p>
            <a:pPr algn="just">
              <a:buNone/>
            </a:pPr>
            <a:r>
              <a:rPr lang="pt-PT" sz="2000" dirty="0" smtClean="0"/>
              <a:t>- </a:t>
            </a:r>
            <a:r>
              <a:rPr lang="pt-PT" sz="2000" dirty="0" smtClean="0"/>
              <a:t>   Adoção </a:t>
            </a:r>
            <a:r>
              <a:rPr lang="pt-PT" sz="2000" dirty="0"/>
              <a:t>de uma perspetiva </a:t>
            </a:r>
            <a:r>
              <a:rPr lang="pt-PT" sz="2000" dirty="0" smtClean="0"/>
              <a:t>panorâmica;</a:t>
            </a:r>
            <a:endParaRPr lang="pt-PT" sz="2000" dirty="0" smtClean="0"/>
          </a:p>
          <a:p>
            <a:pPr algn="just">
              <a:buNone/>
            </a:pPr>
            <a:endParaRPr lang="pt-PT" sz="2000" dirty="0"/>
          </a:p>
          <a:p>
            <a:pPr algn="just">
              <a:buFontTx/>
              <a:buChar char="-"/>
            </a:pPr>
            <a:r>
              <a:rPr lang="pt-PT" sz="2000" dirty="0" smtClean="0"/>
              <a:t>Inserção </a:t>
            </a:r>
            <a:r>
              <a:rPr lang="pt-PT" sz="2000" dirty="0"/>
              <a:t>da interpretação pelo tribunal na perspetiva panorâmica, nomeadamente por força da imbricação entre jurisprudência e </a:t>
            </a:r>
            <a:r>
              <a:rPr lang="pt-PT" sz="2000" dirty="0" smtClean="0"/>
              <a:t>doutrina;</a:t>
            </a:r>
            <a:endParaRPr lang="pt-PT" sz="2000" dirty="0" smtClean="0"/>
          </a:p>
          <a:p>
            <a:pPr algn="just">
              <a:buFontTx/>
              <a:buChar char="-"/>
            </a:pPr>
            <a:endParaRPr lang="pt-PT" sz="2000" dirty="0"/>
          </a:p>
          <a:p>
            <a:pPr algn="just">
              <a:buFontTx/>
              <a:buChar char="-"/>
            </a:pPr>
            <a:r>
              <a:rPr lang="pt-PT" sz="2000" dirty="0" smtClean="0"/>
              <a:t>Interpretação </a:t>
            </a:r>
            <a:r>
              <a:rPr lang="pt-PT" sz="2000" dirty="0"/>
              <a:t>dos contratos e não da dos atos que os </a:t>
            </a:r>
            <a:r>
              <a:rPr lang="pt-PT" sz="2000" dirty="0" smtClean="0"/>
              <a:t>formam.</a:t>
            </a:r>
            <a:endParaRPr lang="pt-PT" sz="2000" dirty="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smtClean="0"/>
              <a:t>9. Algumas </a:t>
            </a:r>
            <a:r>
              <a:rPr lang="pt-PT" sz="2700" b="1" dirty="0"/>
              <a:t>ênfases com recurso à jurisprudência do STJ</a:t>
            </a:r>
            <a:r>
              <a:rPr lang="pt-PT" sz="2700" dirty="0"/>
              <a:t> </a:t>
            </a:r>
            <a:r>
              <a:rPr lang="pt-PT" dirty="0"/>
              <a:t/>
            </a:r>
            <a:br>
              <a:rPr lang="pt-PT" dirty="0"/>
            </a:br>
            <a:endParaRPr lang="pt-PT" dirty="0"/>
          </a:p>
        </p:txBody>
      </p:sp>
      <p:sp>
        <p:nvSpPr>
          <p:cNvPr id="3" name="Marcador de Posição de Conteúdo 2"/>
          <p:cNvSpPr>
            <a:spLocks noGrp="1"/>
          </p:cNvSpPr>
          <p:nvPr>
            <p:ph idx="1"/>
          </p:nvPr>
        </p:nvSpPr>
        <p:spPr/>
        <p:txBody>
          <a:bodyPr>
            <a:normAutofit/>
          </a:bodyPr>
          <a:lstStyle/>
          <a:p>
            <a:pPr>
              <a:buFontTx/>
              <a:buChar char="-"/>
            </a:pPr>
            <a:endParaRPr lang="pt-PT" sz="2000" dirty="0" smtClean="0"/>
          </a:p>
          <a:p>
            <a:pPr>
              <a:buFontTx/>
              <a:buChar char="-"/>
            </a:pPr>
            <a:endParaRPr lang="pt-PT" sz="2000" dirty="0" smtClean="0"/>
          </a:p>
          <a:p>
            <a:pPr algn="just">
              <a:buFontTx/>
              <a:buChar char="-"/>
            </a:pPr>
            <a:r>
              <a:rPr lang="pt-PT" sz="2000" dirty="0" smtClean="0"/>
              <a:t>O </a:t>
            </a:r>
            <a:r>
              <a:rPr lang="pt-PT" sz="2000" dirty="0"/>
              <a:t>chamado «cânone holístico</a:t>
            </a:r>
            <a:r>
              <a:rPr lang="pt-PT" sz="2000" dirty="0" smtClean="0"/>
              <a:t>», resultante de um princípio hermenêutico </a:t>
            </a:r>
            <a:r>
              <a:rPr lang="pt-PT" sz="2000" dirty="0"/>
              <a:t>comummente </a:t>
            </a:r>
            <a:r>
              <a:rPr lang="pt-PT" sz="2000" dirty="0" smtClean="0"/>
              <a:t>aceite (</a:t>
            </a:r>
            <a:r>
              <a:rPr lang="pt-PT" sz="2000" dirty="0"/>
              <a:t>acórdãos do STJ de 5.7.2012 e 16.4.2013) </a:t>
            </a:r>
            <a:endParaRPr lang="pt-PT" sz="2000" dirty="0" smtClean="0"/>
          </a:p>
          <a:p>
            <a:pPr algn="just">
              <a:buFontTx/>
              <a:buChar char="-"/>
            </a:pPr>
            <a:endParaRPr lang="pt-PT" sz="2000" dirty="0"/>
          </a:p>
          <a:p>
            <a:pPr algn="just">
              <a:buNone/>
            </a:pPr>
            <a:r>
              <a:rPr lang="pt-PT" sz="2000" dirty="0"/>
              <a:t>- O equilíbrio </a:t>
            </a:r>
            <a:r>
              <a:rPr lang="pt-PT" sz="2000" dirty="0" smtClean="0"/>
              <a:t>contratual: a </a:t>
            </a:r>
            <a:r>
              <a:rPr lang="pt-PT" sz="2000" dirty="0"/>
              <a:t>regra sobre a prevalência do sentido que conduzir ao maior equilíbrio das prestações no caso de dúvidas sobre o sentido de um contrato oneroso é isso mesmo: uma regra sobre a superação de dúvidas – e não uma regra que permita ao tribunal equilibrar contratos que tenha por </a:t>
            </a:r>
            <a:r>
              <a:rPr lang="pt-PT" sz="2000" dirty="0" smtClean="0"/>
              <a:t>desequilibrados </a:t>
            </a:r>
            <a:r>
              <a:rPr lang="pt-PT" sz="2000" dirty="0"/>
              <a:t>(acórdão do STJ de 21.6.2012</a:t>
            </a:r>
            <a:r>
              <a:rPr lang="pt-PT" sz="2000" dirty="0" smtClean="0"/>
              <a:t>).</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20</a:t>
            </a:fld>
            <a:endParaRPr lang="pt-PT"/>
          </a:p>
        </p:txBody>
      </p:sp>
      <p:sp>
        <p:nvSpPr>
          <p:cNvPr id="5" name="Rectangle 3"/>
          <p:cNvSpPr/>
          <p:nvPr/>
        </p:nvSpPr>
        <p:spPr>
          <a:xfrm>
            <a:off x="179512" y="105273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extLst>
      <p:ext uri="{BB962C8B-B14F-4D97-AF65-F5344CB8AC3E}">
        <p14:creationId xmlns:p14="http://schemas.microsoft.com/office/powerpoint/2010/main" val="729072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smtClean="0"/>
              <a:t>10. A </a:t>
            </a:r>
            <a:r>
              <a:rPr lang="pt-PT" sz="2400" b="1" dirty="0"/>
              <a:t>relevância da conduta das partes posterior ao contrato </a:t>
            </a:r>
            <a:r>
              <a:rPr lang="pt-PT" sz="2400" dirty="0"/>
              <a:t/>
            </a:r>
            <a:br>
              <a:rPr lang="pt-PT" sz="2400" dirty="0"/>
            </a:br>
            <a:endParaRPr lang="pt-PT" sz="2400" dirty="0"/>
          </a:p>
        </p:txBody>
      </p:sp>
      <p:sp>
        <p:nvSpPr>
          <p:cNvPr id="3" name="Marcador de Posição de Conteúdo 2"/>
          <p:cNvSpPr>
            <a:spLocks noGrp="1"/>
          </p:cNvSpPr>
          <p:nvPr>
            <p:ph idx="1"/>
          </p:nvPr>
        </p:nvSpPr>
        <p:spPr/>
        <p:txBody>
          <a:bodyPr>
            <a:normAutofit/>
          </a:bodyPr>
          <a:lstStyle/>
          <a:p>
            <a:pPr algn="just">
              <a:buNone/>
            </a:pPr>
            <a:endParaRPr lang="pt-PT" sz="2000" dirty="0" smtClean="0"/>
          </a:p>
          <a:p>
            <a:pPr algn="just">
              <a:buFontTx/>
              <a:buChar char="-"/>
            </a:pPr>
            <a:endParaRPr lang="pt-PT" sz="2000" dirty="0" smtClean="0"/>
          </a:p>
          <a:p>
            <a:pPr algn="just">
              <a:buFontTx/>
              <a:buChar char="-"/>
            </a:pPr>
            <a:r>
              <a:rPr lang="pt-PT" sz="2000" dirty="0" smtClean="0"/>
              <a:t>Base </a:t>
            </a:r>
            <a:r>
              <a:rPr lang="pt-PT" sz="2000" dirty="0"/>
              <a:t>legal (</a:t>
            </a:r>
            <a:r>
              <a:rPr lang="pt-PT" sz="2000" dirty="0" err="1"/>
              <a:t>arts</a:t>
            </a:r>
            <a:r>
              <a:rPr lang="pt-PT" sz="2000" dirty="0"/>
              <a:t>. 762, n.º 2, e 334</a:t>
            </a:r>
            <a:r>
              <a:rPr lang="pt-PT" sz="2000" dirty="0" smtClean="0"/>
              <a:t>);</a:t>
            </a:r>
            <a:endParaRPr lang="pt-PT" sz="2000" dirty="0" smtClean="0"/>
          </a:p>
          <a:p>
            <a:pPr algn="just">
              <a:buNone/>
            </a:pPr>
            <a:endParaRPr lang="pt-PT" sz="2000" dirty="0"/>
          </a:p>
          <a:p>
            <a:pPr algn="just">
              <a:buNone/>
            </a:pPr>
            <a:r>
              <a:rPr lang="pt-PT" sz="2000" dirty="0"/>
              <a:t>- </a:t>
            </a:r>
            <a:r>
              <a:rPr lang="pt-PT" sz="2000" dirty="0" smtClean="0"/>
              <a:t>Exemplos </a:t>
            </a:r>
            <a:r>
              <a:rPr lang="pt-PT" sz="2000" dirty="0"/>
              <a:t>em decisões do STJ: </a:t>
            </a:r>
            <a:r>
              <a:rPr lang="pt-PT" sz="2000" dirty="0" smtClean="0"/>
              <a:t>acórdãos </a:t>
            </a:r>
            <a:r>
              <a:rPr lang="pt-PT" sz="2000" dirty="0"/>
              <a:t>de </a:t>
            </a:r>
            <a:r>
              <a:rPr lang="pt-PT" sz="2000" dirty="0" smtClean="0"/>
              <a:t>11.10.2001 e </a:t>
            </a:r>
            <a:r>
              <a:rPr lang="pt-PT" sz="2000" dirty="0" smtClean="0"/>
              <a:t>16.4.2013.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21</a:t>
            </a:fld>
            <a:endParaRPr lang="pt-PT"/>
          </a:p>
        </p:txBody>
      </p:sp>
      <p:sp>
        <p:nvSpPr>
          <p:cNvPr id="5" name="Rectangle 3"/>
          <p:cNvSpPr/>
          <p:nvPr/>
        </p:nvSpPr>
        <p:spPr>
          <a:xfrm>
            <a:off x="0" y="980728"/>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extLst>
      <p:ext uri="{BB962C8B-B14F-4D97-AF65-F5344CB8AC3E}">
        <p14:creationId xmlns:p14="http://schemas.microsoft.com/office/powerpoint/2010/main" val="26143203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10146"/>
          </a:xfrm>
        </p:spPr>
        <p:txBody>
          <a:bodyPr>
            <a:normAutofit fontScale="90000"/>
          </a:bodyPr>
          <a:lstStyle/>
          <a:p>
            <a:r>
              <a:rPr lang="pt-PT" sz="2700" b="1" dirty="0" smtClean="0"/>
              <a:t/>
            </a:r>
            <a:br>
              <a:rPr lang="pt-PT" sz="2700" b="1" dirty="0" smtClean="0"/>
            </a:br>
            <a:r>
              <a:rPr lang="pt-PT" sz="2700" b="1" dirty="0"/>
              <a:t/>
            </a:r>
            <a:br>
              <a:rPr lang="pt-PT" sz="2700" b="1" dirty="0"/>
            </a:br>
            <a:r>
              <a:rPr lang="pt-PT" sz="2700" b="1" dirty="0" smtClean="0">
                <a:latin typeface="+mn-lt"/>
              </a:rPr>
              <a:t>11. A </a:t>
            </a:r>
            <a:r>
              <a:rPr lang="pt-PT" sz="2700" b="1" dirty="0">
                <a:latin typeface="+mn-lt"/>
              </a:rPr>
              <a:t>interpretação para efeitos de redução e conversão dos contratos (</a:t>
            </a:r>
            <a:r>
              <a:rPr lang="pt-PT" sz="2700" b="1" dirty="0" err="1">
                <a:latin typeface="+mn-lt"/>
              </a:rPr>
              <a:t>arts</a:t>
            </a:r>
            <a:r>
              <a:rPr lang="pt-PT" sz="2700" b="1" dirty="0">
                <a:latin typeface="+mn-lt"/>
              </a:rPr>
              <a:t>. 292 e 293) e a preferência pelo sentido que evite ou minore a invalidade do contrato</a:t>
            </a:r>
            <a:r>
              <a:rPr lang="pt-PT" dirty="0"/>
              <a:t/>
            </a:r>
            <a:br>
              <a:rPr lang="pt-PT" dirty="0"/>
            </a:br>
            <a:endParaRPr lang="pt-PT" dirty="0"/>
          </a:p>
        </p:txBody>
      </p:sp>
      <p:sp>
        <p:nvSpPr>
          <p:cNvPr id="3" name="Marcador de Posição de Conteúdo 2"/>
          <p:cNvSpPr>
            <a:spLocks noGrp="1"/>
          </p:cNvSpPr>
          <p:nvPr>
            <p:ph idx="1"/>
          </p:nvPr>
        </p:nvSpPr>
        <p:spPr>
          <a:xfrm>
            <a:off x="467544" y="2204864"/>
            <a:ext cx="8229600" cy="3773016"/>
          </a:xfrm>
        </p:spPr>
        <p:txBody>
          <a:bodyPr>
            <a:normAutofit/>
          </a:bodyPr>
          <a:lstStyle/>
          <a:p>
            <a:pPr>
              <a:buNone/>
            </a:pPr>
            <a:endParaRPr lang="pt-PT" sz="2000" dirty="0" smtClean="0"/>
          </a:p>
          <a:p>
            <a:pPr>
              <a:buFontTx/>
              <a:buChar char="-"/>
            </a:pPr>
            <a:r>
              <a:rPr lang="pt-PT" sz="2000" dirty="0" smtClean="0"/>
              <a:t>Exemplo </a:t>
            </a:r>
            <a:r>
              <a:rPr lang="pt-PT" sz="2000" dirty="0"/>
              <a:t>na jurisprudência do STJ: acórdão de </a:t>
            </a:r>
            <a:r>
              <a:rPr lang="pt-PT" sz="2000" dirty="0" smtClean="0"/>
              <a:t>9.5.2006:</a:t>
            </a:r>
            <a:endParaRPr lang="pt-PT" sz="2000" dirty="0" smtClean="0"/>
          </a:p>
          <a:p>
            <a:pPr>
              <a:buNone/>
            </a:pPr>
            <a:endParaRPr lang="pt-PT" sz="2000" dirty="0"/>
          </a:p>
          <a:p>
            <a:pPr>
              <a:buFontTx/>
              <a:buChar char="-"/>
            </a:pPr>
            <a:r>
              <a:rPr lang="pt-PT" sz="2000" dirty="0" smtClean="0"/>
              <a:t>Convergência </a:t>
            </a:r>
            <a:r>
              <a:rPr lang="pt-PT" sz="2000" dirty="0"/>
              <a:t>dos </a:t>
            </a:r>
            <a:r>
              <a:rPr lang="pt-PT" sz="2000" dirty="0" err="1"/>
              <a:t>arts</a:t>
            </a:r>
            <a:r>
              <a:rPr lang="pt-PT" sz="2000" dirty="0"/>
              <a:t>. 9.º, n.º 1, e 13, n.º 1, da </a:t>
            </a:r>
            <a:r>
              <a:rPr lang="pt-PT" sz="2000" dirty="0" smtClean="0"/>
              <a:t>LCCG: </a:t>
            </a:r>
          </a:p>
          <a:p>
            <a:endParaRPr lang="pt-PT" sz="1200" b="1" dirty="0" smtClean="0"/>
          </a:p>
          <a:p>
            <a:pPr marL="0" indent="0">
              <a:buNone/>
            </a:pPr>
            <a:r>
              <a:rPr lang="pt-PT" sz="1400" b="1" dirty="0" smtClean="0"/>
              <a:t>Artigo 9.º</a:t>
            </a:r>
            <a:endParaRPr lang="pt-PT" sz="1400" b="1" dirty="0"/>
          </a:p>
          <a:p>
            <a:pPr marL="0" indent="0">
              <a:buNone/>
            </a:pPr>
            <a:r>
              <a:rPr lang="pt-PT" sz="1400" b="1" dirty="0"/>
              <a:t>Subsistência dos contratos singulares</a:t>
            </a:r>
          </a:p>
          <a:p>
            <a:pPr marL="0" indent="0" algn="just">
              <a:buNone/>
            </a:pPr>
            <a:r>
              <a:rPr lang="pt-PT" sz="1400" dirty="0"/>
              <a:t>1 - Nos casos previstos no artigo anterior os contratos singulares mantêm-se, vigorando na </a:t>
            </a:r>
            <a:r>
              <a:rPr lang="pt-PT" sz="1400" dirty="0" smtClean="0"/>
              <a:t>parte afetada </a:t>
            </a:r>
            <a:r>
              <a:rPr lang="pt-PT" sz="1400" dirty="0"/>
              <a:t>as normas supletivas aplicáveis, com recurso, se necessário, às regras de integração </a:t>
            </a:r>
            <a:r>
              <a:rPr lang="pt-PT" sz="1400" dirty="0" smtClean="0"/>
              <a:t>dos negócios </a:t>
            </a:r>
            <a:r>
              <a:rPr lang="pt-PT" sz="1400" dirty="0"/>
              <a:t>jurídicos</a:t>
            </a:r>
            <a:r>
              <a:rPr lang="pt-PT" sz="1400" dirty="0" smtClean="0"/>
              <a:t>.</a:t>
            </a:r>
          </a:p>
          <a:p>
            <a:pPr marL="0" indent="0" algn="just">
              <a:buNone/>
            </a:pPr>
            <a:r>
              <a:rPr lang="pt-PT" sz="1400" b="1" dirty="0" smtClean="0"/>
              <a:t>Artigo 13</a:t>
            </a:r>
            <a:endParaRPr lang="pt-PT" sz="1400" b="1" dirty="0"/>
          </a:p>
          <a:p>
            <a:pPr marL="0" indent="0" algn="just">
              <a:buNone/>
            </a:pPr>
            <a:r>
              <a:rPr lang="pt-PT" sz="1400" b="1" dirty="0"/>
              <a:t>Subsistência dos contratos singulares</a:t>
            </a:r>
          </a:p>
          <a:p>
            <a:pPr marL="0" indent="0" algn="just">
              <a:buNone/>
            </a:pPr>
            <a:r>
              <a:rPr lang="pt-PT" sz="1400" dirty="0"/>
              <a:t>1 - O aderente que subscreva ou aceite cláusulas contratuais gerais pode optar pela manutenção </a:t>
            </a:r>
            <a:r>
              <a:rPr lang="pt-PT" sz="1400" dirty="0" smtClean="0"/>
              <a:t>dos contratos </a:t>
            </a:r>
            <a:r>
              <a:rPr lang="pt-PT" sz="1400" dirty="0"/>
              <a:t>singulares, quando algumas dessas cláusulas sejam nulas</a:t>
            </a:r>
            <a:r>
              <a:rPr lang="pt-PT" sz="1400" dirty="0" smtClean="0"/>
              <a:t>.</a:t>
            </a:r>
            <a:endParaRPr lang="pt-PT" sz="14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22</a:t>
            </a:fld>
            <a:endParaRPr lang="pt-PT"/>
          </a:p>
        </p:txBody>
      </p:sp>
      <p:sp>
        <p:nvSpPr>
          <p:cNvPr id="5" name="Rectangle 3"/>
          <p:cNvSpPr/>
          <p:nvPr/>
        </p:nvSpPr>
        <p:spPr>
          <a:xfrm>
            <a:off x="0" y="1484784"/>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extLst>
      <p:ext uri="{BB962C8B-B14F-4D97-AF65-F5344CB8AC3E}">
        <p14:creationId xmlns:p14="http://schemas.microsoft.com/office/powerpoint/2010/main" val="2818781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2578298"/>
          </a:xfrm>
        </p:spPr>
        <p:txBody>
          <a:bodyPr>
            <a:normAutofit/>
          </a:bodyPr>
          <a:lstStyle/>
          <a:p>
            <a:r>
              <a:rPr lang="pt-PT" sz="2000" b="1" dirty="0" smtClean="0"/>
              <a:t>12. Outros </a:t>
            </a:r>
            <a:r>
              <a:rPr lang="pt-PT" sz="2000" b="1" dirty="0"/>
              <a:t>níveis de regulação da interpretação dos contratos no CC vigente (outros lugares da Parte Geral do CC, obrigações em geral, contratos em especial, e até contratos constitutivos de direitos reais) </a:t>
            </a:r>
            <a:r>
              <a:rPr lang="pt-PT" dirty="0"/>
              <a:t/>
            </a:r>
            <a:br>
              <a:rPr lang="pt-PT" dirty="0"/>
            </a:br>
            <a:endParaRPr lang="pt-PT" dirty="0"/>
          </a:p>
        </p:txBody>
      </p:sp>
      <p:sp>
        <p:nvSpPr>
          <p:cNvPr id="3" name="Marcador de Posição de Conteúdo 2"/>
          <p:cNvSpPr>
            <a:spLocks noGrp="1"/>
          </p:cNvSpPr>
          <p:nvPr>
            <p:ph idx="1"/>
          </p:nvPr>
        </p:nvSpPr>
        <p:spPr>
          <a:xfrm>
            <a:off x="457200" y="2708920"/>
            <a:ext cx="8229600" cy="3417243"/>
          </a:xfrm>
        </p:spPr>
        <p:txBody>
          <a:bodyPr>
            <a:normAutofit/>
          </a:bodyPr>
          <a:lstStyle/>
          <a:p>
            <a:pPr>
              <a:buNone/>
            </a:pPr>
            <a:endParaRPr lang="pt-PT" sz="2000" dirty="0" smtClean="0"/>
          </a:p>
          <a:p>
            <a:pPr>
              <a:buNone/>
            </a:pPr>
            <a:r>
              <a:rPr lang="pt-PT" sz="2000" dirty="0" smtClean="0"/>
              <a:t>- </a:t>
            </a:r>
            <a:r>
              <a:rPr lang="pt-PT" sz="2000" dirty="0"/>
              <a:t>Existência de outros níveis de regulação da interpretação dos contratos no CC</a:t>
            </a:r>
          </a:p>
          <a:p>
            <a:pPr>
              <a:buFontTx/>
              <a:buChar char="-"/>
            </a:pPr>
            <a:r>
              <a:rPr lang="pt-PT" sz="2000" dirty="0" smtClean="0"/>
              <a:t>Um </a:t>
            </a:r>
            <a:r>
              <a:rPr lang="pt-PT" sz="2000" dirty="0"/>
              <a:t>exemplo (sem prejuízo de referências posteriores): o </a:t>
            </a:r>
            <a:r>
              <a:rPr lang="pt-PT" sz="2000" dirty="0" err="1"/>
              <a:t>art</a:t>
            </a:r>
            <a:r>
              <a:rPr lang="pt-PT" sz="2000" dirty="0"/>
              <a:t>. 210, n.º </a:t>
            </a:r>
            <a:r>
              <a:rPr lang="pt-PT" sz="2000" dirty="0" smtClean="0"/>
              <a:t>2</a:t>
            </a:r>
          </a:p>
          <a:p>
            <a:pPr marL="0" indent="0">
              <a:buNone/>
            </a:pPr>
            <a:endParaRPr lang="pt-PT" sz="2000" dirty="0"/>
          </a:p>
          <a:p>
            <a:pPr>
              <a:buNone/>
            </a:pPr>
            <a:r>
              <a:rPr lang="pt-PT" sz="1400" b="1" dirty="0"/>
              <a:t>Artigo 210.º </a:t>
            </a:r>
            <a:endParaRPr lang="pt-PT" sz="1400" dirty="0"/>
          </a:p>
          <a:p>
            <a:pPr>
              <a:buNone/>
            </a:pPr>
            <a:r>
              <a:rPr lang="pt-PT" sz="1400" b="1" dirty="0"/>
              <a:t>Coisas acessórias </a:t>
            </a:r>
            <a:endParaRPr lang="pt-PT" sz="1400" dirty="0"/>
          </a:p>
          <a:p>
            <a:pPr algn="just">
              <a:buNone/>
            </a:pPr>
            <a:r>
              <a:rPr lang="pt-PT" sz="1400" dirty="0"/>
              <a:t>1. São coisas acessórias, ou pertenças, as coisas móveis que, não constituindo partes integrantes, estão afetadas por forma duradoura ao serviço ou ornamentação de uma outra. </a:t>
            </a:r>
          </a:p>
          <a:p>
            <a:pPr algn="just">
              <a:buNone/>
            </a:pPr>
            <a:r>
              <a:rPr lang="pt-PT" sz="1400" dirty="0"/>
              <a:t>2. Os negócios jurídicos que têm por objeto a coisa principal não abrangem, salvo declaração em contrário, as coisas acessórias</a:t>
            </a:r>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23</a:t>
            </a:fld>
            <a:endParaRPr lang="pt-PT"/>
          </a:p>
        </p:txBody>
      </p:sp>
      <p:sp>
        <p:nvSpPr>
          <p:cNvPr id="5" name="Rectangle 3"/>
          <p:cNvSpPr/>
          <p:nvPr/>
        </p:nvSpPr>
        <p:spPr>
          <a:xfrm>
            <a:off x="0" y="2060848"/>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a:t/>
            </a:r>
            <a:br>
              <a:rPr lang="pt-PT" sz="2700" b="1" dirty="0"/>
            </a:br>
            <a:r>
              <a:rPr lang="pt-PT" sz="2700" b="1" dirty="0" smtClean="0"/>
              <a:t>13.1 A </a:t>
            </a:r>
            <a:r>
              <a:rPr lang="pt-PT" sz="2700" b="1" dirty="0"/>
              <a:t>especialidade dos contratos de adesão e dos contratos celebrados com recurso a cláusulas gerais</a:t>
            </a:r>
            <a:r>
              <a:rPr lang="pt-PT" dirty="0"/>
              <a:t/>
            </a:r>
            <a:br>
              <a:rPr lang="pt-PT" dirty="0"/>
            </a:br>
            <a:endParaRPr lang="pt-PT" dirty="0"/>
          </a:p>
        </p:txBody>
      </p:sp>
      <p:sp>
        <p:nvSpPr>
          <p:cNvPr id="3" name="Marcador de Posição de Conteúdo 2"/>
          <p:cNvSpPr>
            <a:spLocks noGrp="1"/>
          </p:cNvSpPr>
          <p:nvPr>
            <p:ph idx="1"/>
          </p:nvPr>
        </p:nvSpPr>
        <p:spPr>
          <a:xfrm>
            <a:off x="539552" y="1988840"/>
            <a:ext cx="8147248" cy="4093915"/>
          </a:xfrm>
        </p:spPr>
        <p:txBody>
          <a:bodyPr>
            <a:noAutofit/>
          </a:bodyPr>
          <a:lstStyle/>
          <a:p>
            <a:pPr>
              <a:buNone/>
            </a:pPr>
            <a:endParaRPr lang="pt-PT" sz="2000" dirty="0" smtClean="0"/>
          </a:p>
          <a:p>
            <a:pPr>
              <a:buFontTx/>
              <a:buChar char="-"/>
            </a:pPr>
            <a:r>
              <a:rPr lang="pt-PT" sz="2000" dirty="0" smtClean="0"/>
              <a:t>O </a:t>
            </a:r>
            <a:r>
              <a:rPr lang="pt-PT" sz="2000" dirty="0"/>
              <a:t>problema não é novo</a:t>
            </a:r>
            <a:r>
              <a:rPr lang="pt-PT" sz="2000" dirty="0" smtClean="0"/>
              <a:t>…</a:t>
            </a:r>
            <a:endParaRPr lang="pt-PT" sz="2000" dirty="0"/>
          </a:p>
          <a:p>
            <a:pPr>
              <a:buFontTx/>
              <a:buChar char="-"/>
            </a:pPr>
            <a:r>
              <a:rPr lang="pt-PT" sz="2000" dirty="0" smtClean="0"/>
              <a:t>Preceitos </a:t>
            </a:r>
            <a:r>
              <a:rPr lang="pt-PT" sz="2000" dirty="0"/>
              <a:t>da Lei das </a:t>
            </a:r>
            <a:r>
              <a:rPr lang="pt-PT" sz="2000" dirty="0" smtClean="0"/>
              <a:t>CCG:</a:t>
            </a:r>
            <a:endParaRPr lang="pt-PT" sz="2000" dirty="0"/>
          </a:p>
          <a:p>
            <a:pPr>
              <a:buNone/>
            </a:pPr>
            <a:endParaRPr lang="pt-PT" sz="2000" dirty="0" smtClean="0"/>
          </a:p>
          <a:p>
            <a:pPr>
              <a:buNone/>
            </a:pPr>
            <a:r>
              <a:rPr lang="pt-PT" sz="1400" dirty="0" smtClean="0"/>
              <a:t>CAPÍTULO </a:t>
            </a:r>
            <a:r>
              <a:rPr lang="pt-PT" sz="1400" dirty="0"/>
              <a:t>III</a:t>
            </a:r>
          </a:p>
          <a:p>
            <a:pPr>
              <a:buNone/>
            </a:pPr>
            <a:r>
              <a:rPr lang="pt-PT" sz="1400" b="1" dirty="0"/>
              <a:t>Interpretação e integração das cláusulas contratuais gerais</a:t>
            </a:r>
            <a:endParaRPr lang="pt-PT" sz="1400" dirty="0"/>
          </a:p>
          <a:p>
            <a:pPr>
              <a:buNone/>
            </a:pPr>
            <a:r>
              <a:rPr lang="pt-PT" sz="1400" b="1" dirty="0"/>
              <a:t>Artigo 10º</a:t>
            </a:r>
            <a:endParaRPr lang="pt-PT" sz="1400" dirty="0"/>
          </a:p>
          <a:p>
            <a:pPr>
              <a:buNone/>
            </a:pPr>
            <a:r>
              <a:rPr lang="pt-PT" sz="1400" b="1" dirty="0"/>
              <a:t>Princípio geral</a:t>
            </a:r>
            <a:endParaRPr lang="pt-PT" sz="1400" dirty="0"/>
          </a:p>
          <a:p>
            <a:pPr>
              <a:buNone/>
            </a:pPr>
            <a:r>
              <a:rPr lang="pt-PT" sz="1400" dirty="0"/>
              <a:t>As cláusulas contratuais gerais são interpretadas e integradas de </a:t>
            </a:r>
            <a:r>
              <a:rPr lang="pt-PT" sz="1400" dirty="0" smtClean="0"/>
              <a:t>harmonia com </a:t>
            </a:r>
            <a:r>
              <a:rPr lang="pt-PT" sz="1400" dirty="0"/>
              <a:t>as regras relativas à interpretação e integração dos negócios jurídicos, mas sempre dentro do contexto de cada contrato singular em que se incluam.</a:t>
            </a:r>
          </a:p>
          <a:p>
            <a:pPr>
              <a:buNone/>
            </a:pP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24</a:t>
            </a:fld>
            <a:endParaRPr lang="pt-PT"/>
          </a:p>
        </p:txBody>
      </p:sp>
      <p:sp>
        <p:nvSpPr>
          <p:cNvPr id="5"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2492896"/>
            <a:ext cx="8229600" cy="3633267"/>
          </a:xfrm>
        </p:spPr>
        <p:txBody>
          <a:bodyPr>
            <a:normAutofit/>
          </a:bodyPr>
          <a:lstStyle/>
          <a:p>
            <a:pPr>
              <a:buNone/>
            </a:pPr>
            <a:r>
              <a:rPr lang="pt-PT" sz="1600" b="1" dirty="0" smtClean="0"/>
              <a:t>Artigo 11º</a:t>
            </a:r>
            <a:endParaRPr lang="pt-PT" sz="1600" dirty="0" smtClean="0"/>
          </a:p>
          <a:p>
            <a:pPr>
              <a:buNone/>
            </a:pPr>
            <a:r>
              <a:rPr lang="pt-PT" sz="1600" b="1" dirty="0" smtClean="0"/>
              <a:t>Cláusulas ambíguas</a:t>
            </a:r>
            <a:endParaRPr lang="pt-PT" sz="1600" dirty="0" smtClean="0"/>
          </a:p>
          <a:p>
            <a:pPr algn="just">
              <a:buNone/>
            </a:pPr>
            <a:r>
              <a:rPr lang="pt-PT" sz="1600" dirty="0" smtClean="0"/>
              <a:t>1. As cláusulas contratuais gerais ambíguas têm o sentido que lhes daria o contratante indeterminado normal que se limitasse a subscrevê-las ou a aceitá-las, quando colocado na posição de aderente real.</a:t>
            </a:r>
          </a:p>
          <a:p>
            <a:pPr>
              <a:buNone/>
            </a:pPr>
            <a:r>
              <a:rPr lang="pt-PT" sz="1600" dirty="0" smtClean="0"/>
              <a:t>2. Na dúvida, prevalece o sentido mais favorável ao aderente.</a:t>
            </a:r>
          </a:p>
          <a:p>
            <a:pPr>
              <a:buNone/>
            </a:pPr>
            <a:r>
              <a:rPr lang="pt-PT" sz="1600" dirty="0" smtClean="0"/>
              <a:t>3. O disposto no número anterior não se aplica no âmbito das ações inibitórias.</a:t>
            </a:r>
            <a:r>
              <a:rPr lang="pt-PT" dirty="0" smtClean="0"/>
              <a:t/>
            </a:r>
            <a:br>
              <a:rPr lang="pt-PT" dirty="0" smtClean="0"/>
            </a:br>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25</a:t>
            </a:fld>
            <a:endParaRPr lang="pt-PT"/>
          </a:p>
        </p:txBody>
      </p:sp>
      <p:sp>
        <p:nvSpPr>
          <p:cNvPr id="5"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a:t/>
            </a:r>
            <a:br>
              <a:rPr lang="pt-PT" sz="2700" b="1" dirty="0"/>
            </a:br>
            <a:r>
              <a:rPr lang="pt-PT" sz="2700" b="1" dirty="0" smtClean="0"/>
              <a:t>13.2. A </a:t>
            </a:r>
            <a:r>
              <a:rPr lang="pt-PT" sz="2700" b="1" dirty="0"/>
              <a:t>especialidade dos contratos de adesão e dos contratos celebrados com recurso a cláusulas </a:t>
            </a:r>
            <a:r>
              <a:rPr lang="pt-PT" sz="2700" b="1" dirty="0" smtClean="0"/>
              <a:t>gerais – </a:t>
            </a:r>
            <a:r>
              <a:rPr lang="pt-PT" sz="2700" b="1" dirty="0" smtClean="0"/>
              <a:t>conclusão</a:t>
            </a:r>
            <a:r>
              <a:rPr lang="pt-PT" dirty="0"/>
              <a:t/>
            </a:r>
            <a:br>
              <a:rPr lang="pt-PT" dirty="0"/>
            </a:br>
            <a:endParaRPr lang="pt-PT" dirty="0"/>
          </a:p>
        </p:txBody>
      </p:sp>
      <p:sp>
        <p:nvSpPr>
          <p:cNvPr id="6"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smtClean="0">
                <a:latin typeface="+mn-lt"/>
              </a:rPr>
              <a:t>14.1. A </a:t>
            </a:r>
            <a:r>
              <a:rPr lang="pt-PT" sz="2700" b="1" dirty="0">
                <a:latin typeface="+mn-lt"/>
              </a:rPr>
              <a:t>interpretação </a:t>
            </a:r>
            <a:r>
              <a:rPr lang="pt-PT" sz="2700" b="1" dirty="0"/>
              <a:t>do contrato e o recurso à equidade na determinação das prestações (</a:t>
            </a:r>
            <a:r>
              <a:rPr lang="pt-PT" sz="2700" b="1" dirty="0" err="1"/>
              <a:t>arts</a:t>
            </a:r>
            <a:r>
              <a:rPr lang="pt-PT" sz="2700" b="1" dirty="0"/>
              <a:t>. 400, 883, 993 e 1211) </a:t>
            </a:r>
            <a:r>
              <a:rPr lang="pt-PT" dirty="0"/>
              <a:t/>
            </a:r>
            <a:br>
              <a:rPr lang="pt-PT" dirty="0"/>
            </a:br>
            <a:endParaRPr lang="pt-PT" dirty="0"/>
          </a:p>
        </p:txBody>
      </p:sp>
      <p:sp>
        <p:nvSpPr>
          <p:cNvPr id="3" name="Marcador de Posição de Conteúdo 2"/>
          <p:cNvSpPr>
            <a:spLocks noGrp="1"/>
          </p:cNvSpPr>
          <p:nvPr>
            <p:ph idx="1"/>
          </p:nvPr>
        </p:nvSpPr>
        <p:spPr>
          <a:xfrm>
            <a:off x="467544" y="1844824"/>
            <a:ext cx="8229600" cy="4525963"/>
          </a:xfrm>
        </p:spPr>
        <p:txBody>
          <a:bodyPr>
            <a:normAutofit lnSpcReduction="10000"/>
          </a:bodyPr>
          <a:lstStyle/>
          <a:p>
            <a:pPr algn="just">
              <a:buFontTx/>
              <a:buChar char="-"/>
            </a:pPr>
            <a:endParaRPr lang="pt-PT" sz="2000" dirty="0" smtClean="0"/>
          </a:p>
          <a:p>
            <a:pPr algn="just">
              <a:buFontTx/>
              <a:buChar char="-"/>
            </a:pPr>
            <a:r>
              <a:rPr lang="pt-PT" sz="2000" dirty="0" smtClean="0"/>
              <a:t>Relação </a:t>
            </a:r>
            <a:r>
              <a:rPr lang="pt-PT" sz="2000" dirty="0"/>
              <a:t>entre a interpretação do contrato e a determinação das </a:t>
            </a:r>
            <a:r>
              <a:rPr lang="pt-PT" sz="2000" dirty="0" smtClean="0"/>
              <a:t>prestações: a</a:t>
            </a:r>
            <a:r>
              <a:rPr lang="pt-PT" sz="2000" dirty="0" smtClean="0"/>
              <a:t> </a:t>
            </a:r>
            <a:r>
              <a:rPr lang="pt-PT" sz="2000" dirty="0"/>
              <a:t>determinação da prestação segundo juízos </a:t>
            </a:r>
            <a:r>
              <a:rPr lang="pt-PT" sz="2000" dirty="0" smtClean="0"/>
              <a:t>de equidade </a:t>
            </a:r>
            <a:r>
              <a:rPr lang="pt-PT" sz="2000" dirty="0"/>
              <a:t>possibilita, se é que não obriga, a ir além da interpretação, </a:t>
            </a:r>
            <a:r>
              <a:rPr lang="pt-PT" sz="2000" dirty="0" smtClean="0"/>
              <a:t>autorizando </a:t>
            </a:r>
            <a:r>
              <a:rPr lang="pt-PT" sz="2000" dirty="0"/>
              <a:t>o recurso a critérios </a:t>
            </a:r>
            <a:r>
              <a:rPr lang="pt-PT" sz="2000" dirty="0" smtClean="0"/>
              <a:t>que </a:t>
            </a:r>
            <a:r>
              <a:rPr lang="pt-PT" sz="2000" dirty="0"/>
              <a:t>estão para além dos critérios legais de interpretação e mesmo de </a:t>
            </a:r>
            <a:r>
              <a:rPr lang="pt-PT" sz="2000" dirty="0" smtClean="0"/>
              <a:t>integração (caso da situação económica das partes). </a:t>
            </a:r>
            <a:endParaRPr lang="pt-PT" sz="2000" dirty="0" smtClean="0"/>
          </a:p>
          <a:p>
            <a:pPr algn="just">
              <a:buNone/>
            </a:pPr>
            <a:endParaRPr lang="pt-PT" sz="2000" dirty="0"/>
          </a:p>
          <a:p>
            <a:pPr>
              <a:buNone/>
            </a:pPr>
            <a:r>
              <a:rPr lang="pt-PT" sz="1600" b="1" dirty="0"/>
              <a:t>Artigo 400.º </a:t>
            </a:r>
            <a:endParaRPr lang="pt-PT" sz="1600" dirty="0"/>
          </a:p>
          <a:p>
            <a:pPr>
              <a:buNone/>
            </a:pPr>
            <a:r>
              <a:rPr lang="pt-PT" sz="1600" b="1" dirty="0"/>
              <a:t>Determinação da prestação </a:t>
            </a:r>
            <a:endParaRPr lang="pt-PT" sz="1600" dirty="0"/>
          </a:p>
          <a:p>
            <a:pPr algn="just">
              <a:buNone/>
            </a:pPr>
            <a:r>
              <a:rPr lang="pt-PT" sz="1600" dirty="0"/>
              <a:t>1. A determinação da prestação pode ser confiada a uma ou outra das partes ou a terceiro; em qualquer dos casos deve ser feita segundo juízos de equidade, se outros critérios não tiverem sido estipulados. </a:t>
            </a:r>
          </a:p>
          <a:p>
            <a:pPr algn="just">
              <a:buNone/>
            </a:pPr>
            <a:r>
              <a:rPr lang="pt-PT" sz="1600" dirty="0"/>
              <a:t>2. Se a determinação não puder ser feita ou não tiver sido feita no tempo devido, sê-lo-á pelo tribunal, sem prejuízo do disposto acerca das obrigações genéricas e alternativas. </a:t>
            </a:r>
          </a:p>
          <a:p>
            <a:pPr>
              <a:buNone/>
            </a:pPr>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26</a:t>
            </a:fld>
            <a:endParaRPr lang="pt-PT"/>
          </a:p>
        </p:txBody>
      </p:sp>
      <p:sp>
        <p:nvSpPr>
          <p:cNvPr id="6" name="Rectangle 3"/>
          <p:cNvSpPr/>
          <p:nvPr/>
        </p:nvSpPr>
        <p:spPr>
          <a:xfrm>
            <a:off x="0" y="1124744"/>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611560" y="1628800"/>
            <a:ext cx="8229600" cy="3384376"/>
          </a:xfrm>
        </p:spPr>
        <p:txBody>
          <a:bodyPr>
            <a:noAutofit/>
          </a:bodyPr>
          <a:lstStyle/>
          <a:p>
            <a:pPr algn="just">
              <a:buNone/>
            </a:pPr>
            <a:endParaRPr lang="pt-PT" sz="2000" b="1" dirty="0" smtClean="0"/>
          </a:p>
          <a:p>
            <a:pPr algn="just">
              <a:buNone/>
            </a:pPr>
            <a:endParaRPr lang="pt-PT" sz="2000" b="1" dirty="0" smtClean="0"/>
          </a:p>
          <a:p>
            <a:pPr algn="just">
              <a:buNone/>
            </a:pPr>
            <a:r>
              <a:rPr lang="pt-PT" sz="1600" b="1" dirty="0" smtClean="0"/>
              <a:t>Artigo </a:t>
            </a:r>
            <a:r>
              <a:rPr lang="pt-PT" sz="1600" b="1" dirty="0"/>
              <a:t>883.º </a:t>
            </a:r>
            <a:endParaRPr lang="pt-PT" sz="1600" dirty="0"/>
          </a:p>
          <a:p>
            <a:pPr algn="just">
              <a:buNone/>
            </a:pPr>
            <a:r>
              <a:rPr lang="pt-PT" sz="1600" b="1" dirty="0"/>
              <a:t>Determinação do preço </a:t>
            </a:r>
            <a:r>
              <a:rPr lang="pt-PT" sz="1600" dirty="0"/>
              <a:t>[na compra e venda]</a:t>
            </a:r>
          </a:p>
          <a:p>
            <a:pPr algn="just">
              <a:buNone/>
            </a:pPr>
            <a:r>
              <a:rPr lang="pt-PT" sz="1600" dirty="0"/>
              <a:t>1. Se o preço não estiver fixado por entidade pública, e as partes o não determinarem nem convencionarem o modo de ele ser determinado, vale como preço contratual o que o vendedor normalmente praticar à data da conclusão do contrato ou, na falta dele, o do mercado ou bolsa no momento do contrato e no lugar em que o comprador deva cumprir; na insuficiência destas regras, o preço é determinado pelo tribunal, segundo juízos de equidade. </a:t>
            </a:r>
          </a:p>
          <a:p>
            <a:pPr algn="just">
              <a:buNone/>
            </a:pPr>
            <a:r>
              <a:rPr lang="pt-PT" sz="1600" dirty="0"/>
              <a:t>2. Quando as partes se tenham reportado ao justo preço, é aplicável o disposto no número anterior. </a:t>
            </a:r>
          </a:p>
          <a:p>
            <a:pPr algn="just">
              <a:buNone/>
            </a:pPr>
            <a:r>
              <a:rPr lang="pt-PT" sz="2000" b="1" dirty="0"/>
              <a:t>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27</a:t>
            </a:fld>
            <a:endParaRPr lang="pt-PT"/>
          </a:p>
        </p:txBody>
      </p:sp>
      <p:sp>
        <p:nvSpPr>
          <p:cNvPr id="5" name="Título 1"/>
          <p:cNvSpPr>
            <a:spLocks noGrp="1"/>
          </p:cNvSpPr>
          <p:nvPr>
            <p:ph type="title"/>
          </p:nvPr>
        </p:nvSpPr>
        <p:spPr>
          <a:xfrm>
            <a:off x="467544" y="332656"/>
            <a:ext cx="8229600" cy="1143000"/>
          </a:xfrm>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400" b="1" dirty="0" smtClean="0"/>
              <a:t>14.2. A </a:t>
            </a:r>
            <a:r>
              <a:rPr lang="pt-PT" sz="2400" b="1" dirty="0"/>
              <a:t>interpretação do contrato e o recurso à equidade na determinação das prestações (</a:t>
            </a:r>
            <a:r>
              <a:rPr lang="pt-PT" sz="2400" b="1" dirty="0" err="1"/>
              <a:t>arts</a:t>
            </a:r>
            <a:r>
              <a:rPr lang="pt-PT" sz="2400" b="1" dirty="0"/>
              <a:t>. 400, 883, 993 e 1211) </a:t>
            </a:r>
            <a:r>
              <a:rPr lang="pt-PT" sz="2400" b="1" dirty="0" smtClean="0"/>
              <a:t>– </a:t>
            </a:r>
            <a:r>
              <a:rPr lang="pt-PT" sz="2400" b="1" dirty="0" err="1" smtClean="0"/>
              <a:t>cont</a:t>
            </a:r>
            <a:r>
              <a:rPr lang="pt-PT" sz="2400" b="1" dirty="0" smtClean="0"/>
              <a:t>.</a:t>
            </a:r>
            <a:r>
              <a:rPr lang="pt-PT" dirty="0"/>
              <a:t/>
            </a:r>
            <a:br>
              <a:rPr lang="pt-PT" dirty="0"/>
            </a:br>
            <a:endParaRPr lang="pt-PT" dirty="0"/>
          </a:p>
        </p:txBody>
      </p:sp>
      <p:sp>
        <p:nvSpPr>
          <p:cNvPr id="6"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395536" y="1484784"/>
            <a:ext cx="8424936" cy="4824536"/>
          </a:xfrm>
        </p:spPr>
        <p:txBody>
          <a:bodyPr>
            <a:normAutofit fontScale="77500" lnSpcReduction="20000"/>
          </a:bodyPr>
          <a:lstStyle/>
          <a:p>
            <a:pPr algn="just">
              <a:buNone/>
            </a:pPr>
            <a:endParaRPr lang="pt-PT" sz="2000" b="1" dirty="0" smtClean="0"/>
          </a:p>
          <a:p>
            <a:pPr algn="just">
              <a:buNone/>
            </a:pPr>
            <a:endParaRPr lang="pt-PT" sz="2000" b="1" dirty="0" smtClean="0"/>
          </a:p>
          <a:p>
            <a:pPr algn="just">
              <a:buNone/>
            </a:pPr>
            <a:endParaRPr lang="pt-PT" sz="2000" b="1" dirty="0" smtClean="0"/>
          </a:p>
          <a:p>
            <a:pPr>
              <a:buNone/>
            </a:pPr>
            <a:r>
              <a:rPr lang="pt-PT" sz="2300" b="1" dirty="0" smtClean="0"/>
              <a:t>Artigo 993.º </a:t>
            </a:r>
            <a:endParaRPr lang="pt-PT" sz="2300" dirty="0" smtClean="0"/>
          </a:p>
          <a:p>
            <a:pPr>
              <a:buNone/>
            </a:pPr>
            <a:r>
              <a:rPr lang="pt-PT" sz="2300" b="1" dirty="0" smtClean="0"/>
              <a:t>Divisão deferida a terceiro </a:t>
            </a:r>
            <a:r>
              <a:rPr lang="pt-PT" sz="2300" dirty="0" smtClean="0"/>
              <a:t>[na sociedade]</a:t>
            </a:r>
          </a:p>
          <a:p>
            <a:pPr algn="just">
              <a:buNone/>
            </a:pPr>
            <a:r>
              <a:rPr lang="pt-PT" sz="2300" dirty="0" smtClean="0"/>
              <a:t>1. Convencionando-se que a divisão dos ganhos e perdas seja feita por terceiro, deve este fazê-la segundo juízos de equidade, sempre que não haja estipulação em contrário; se a divisão não puder ser feita ou não tiver sido feita no tempo devido, sê-lo-á pelo tribunal, segundo os mesmos juízos. </a:t>
            </a:r>
          </a:p>
          <a:p>
            <a:pPr>
              <a:buNone/>
            </a:pPr>
            <a:r>
              <a:rPr lang="pt-PT" sz="2300" dirty="0" smtClean="0"/>
              <a:t>2. (…) </a:t>
            </a:r>
          </a:p>
          <a:p>
            <a:pPr>
              <a:buNone/>
            </a:pPr>
            <a:r>
              <a:rPr lang="pt-PT" sz="2300" dirty="0" smtClean="0"/>
              <a:t>3. (…)</a:t>
            </a:r>
          </a:p>
          <a:p>
            <a:pPr algn="just">
              <a:buNone/>
            </a:pPr>
            <a:endParaRPr lang="pt-PT" sz="2300" b="1" dirty="0" smtClean="0"/>
          </a:p>
          <a:p>
            <a:pPr algn="just">
              <a:buNone/>
            </a:pPr>
            <a:r>
              <a:rPr lang="pt-PT" sz="2300" b="1" dirty="0" smtClean="0"/>
              <a:t>Artigo </a:t>
            </a:r>
            <a:r>
              <a:rPr lang="pt-PT" sz="2300" b="1" dirty="0"/>
              <a:t>1211.º </a:t>
            </a:r>
            <a:endParaRPr lang="pt-PT" sz="2300" dirty="0"/>
          </a:p>
          <a:p>
            <a:pPr algn="just">
              <a:buNone/>
            </a:pPr>
            <a:r>
              <a:rPr lang="pt-PT" sz="2300" b="1" dirty="0"/>
              <a:t>Determinação e pagamento do preço </a:t>
            </a:r>
            <a:r>
              <a:rPr lang="pt-PT" sz="2300" dirty="0"/>
              <a:t>[na empreitada] </a:t>
            </a:r>
          </a:p>
          <a:p>
            <a:pPr algn="just">
              <a:buNone/>
            </a:pPr>
            <a:r>
              <a:rPr lang="pt-PT" sz="2300" dirty="0"/>
              <a:t>1. É aplicável à determinação do preço, com as necessárias adaptações, o disposto no artigo 883º. </a:t>
            </a:r>
          </a:p>
          <a:p>
            <a:pPr algn="just">
              <a:buNone/>
            </a:pPr>
            <a:r>
              <a:rPr lang="pt-PT" sz="2300" dirty="0"/>
              <a:t>2. (…)</a:t>
            </a:r>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28</a:t>
            </a:fld>
            <a:endParaRPr lang="pt-PT"/>
          </a:p>
        </p:txBody>
      </p:sp>
      <p:sp>
        <p:nvSpPr>
          <p:cNvPr id="5" name="Título 1"/>
          <p:cNvSpPr>
            <a:spLocks noGrp="1"/>
          </p:cNvSpPr>
          <p:nvPr>
            <p:ph type="title"/>
          </p:nvPr>
        </p:nvSpPr>
        <p:spPr>
          <a:xfrm>
            <a:off x="467544" y="332656"/>
            <a:ext cx="8229600" cy="1143000"/>
          </a:xfrm>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400" b="1" dirty="0" smtClean="0">
                <a:latin typeface="+mn-lt"/>
              </a:rPr>
              <a:t>14.3. A </a:t>
            </a:r>
            <a:r>
              <a:rPr lang="pt-PT" sz="2400" b="1" dirty="0">
                <a:latin typeface="+mn-lt"/>
              </a:rPr>
              <a:t>interpretação </a:t>
            </a:r>
            <a:r>
              <a:rPr lang="pt-PT" sz="2400" b="1" dirty="0"/>
              <a:t>do contrato e o recurso à equidade na determinação das prestações (</a:t>
            </a:r>
            <a:r>
              <a:rPr lang="pt-PT" sz="2400" b="1" dirty="0" err="1"/>
              <a:t>arts</a:t>
            </a:r>
            <a:r>
              <a:rPr lang="pt-PT" sz="2400" b="1" dirty="0"/>
              <a:t>. 400, 883, 993 e 1211</a:t>
            </a:r>
            <a:r>
              <a:rPr lang="pt-PT" sz="2400" b="1" dirty="0" smtClean="0"/>
              <a:t>) – </a:t>
            </a:r>
            <a:r>
              <a:rPr lang="pt-PT" sz="2400" b="1" dirty="0" smtClean="0"/>
              <a:t>conclusão  </a:t>
            </a:r>
            <a:r>
              <a:rPr lang="pt-PT" dirty="0"/>
              <a:t/>
            </a:r>
            <a:br>
              <a:rPr lang="pt-PT" dirty="0"/>
            </a:br>
            <a:endParaRPr lang="pt-PT" dirty="0"/>
          </a:p>
        </p:txBody>
      </p:sp>
      <p:sp>
        <p:nvSpPr>
          <p:cNvPr id="6"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t/>
            </a:r>
            <a:br>
              <a:rPr lang="pt-PT" sz="2700" b="1" dirty="0" smtClean="0"/>
            </a:br>
            <a:r>
              <a:rPr lang="pt-PT" sz="2700" b="1" dirty="0" smtClean="0"/>
              <a:t>15. As </a:t>
            </a:r>
            <a:r>
              <a:rPr lang="pt-PT" sz="2700" b="1" dirty="0"/>
              <a:t>regras processuais sobre determinação judicial das prestações (</a:t>
            </a:r>
            <a:r>
              <a:rPr lang="pt-PT" sz="2700" b="1" dirty="0" err="1"/>
              <a:t>arts</a:t>
            </a:r>
            <a:r>
              <a:rPr lang="pt-PT" sz="2700" b="1" dirty="0"/>
              <a:t>. 1004 e 1005 CPC)</a:t>
            </a:r>
            <a:r>
              <a:rPr lang="pt-PT" dirty="0"/>
              <a:t/>
            </a:r>
            <a:br>
              <a:rPr lang="pt-PT" dirty="0"/>
            </a:br>
            <a:endParaRPr lang="pt-PT" dirty="0"/>
          </a:p>
        </p:txBody>
      </p:sp>
      <p:sp>
        <p:nvSpPr>
          <p:cNvPr id="3" name="Marcador de Posição de Conteúdo 2"/>
          <p:cNvSpPr>
            <a:spLocks noGrp="1"/>
          </p:cNvSpPr>
          <p:nvPr>
            <p:ph idx="1"/>
          </p:nvPr>
        </p:nvSpPr>
        <p:spPr/>
        <p:txBody>
          <a:bodyPr>
            <a:normAutofit fontScale="25000" lnSpcReduction="20000"/>
          </a:bodyPr>
          <a:lstStyle/>
          <a:p>
            <a:pPr algn="just">
              <a:buNone/>
            </a:pPr>
            <a:endParaRPr lang="pt-PT" sz="6400" b="1" dirty="0" smtClean="0"/>
          </a:p>
          <a:p>
            <a:pPr algn="just">
              <a:buNone/>
            </a:pPr>
            <a:r>
              <a:rPr lang="pt-PT" sz="6400" b="1" dirty="0" err="1" smtClean="0"/>
              <a:t>Art</a:t>
            </a:r>
            <a:r>
              <a:rPr lang="pt-PT" sz="6400" b="1" dirty="0"/>
              <a:t>. 1004 </a:t>
            </a:r>
            <a:r>
              <a:rPr lang="pt-PT" sz="6400" dirty="0"/>
              <a:t>[anterior 1429]</a:t>
            </a:r>
          </a:p>
          <a:p>
            <a:pPr algn="just">
              <a:buNone/>
            </a:pPr>
            <a:r>
              <a:rPr lang="pt-PT" sz="6400" b="1" dirty="0"/>
              <a:t>Determinação judicial da prestação ou do preço</a:t>
            </a:r>
            <a:endParaRPr lang="pt-PT" sz="6400" dirty="0"/>
          </a:p>
          <a:p>
            <a:pPr algn="just">
              <a:buNone/>
            </a:pPr>
            <a:r>
              <a:rPr lang="pt-PT" sz="6400" dirty="0"/>
              <a:t>1 ‐ Nos casos a que se referem o n.º 2 do artigo 400.º e o artigo 883.º do Código Civil, a parte que pretenda a determinação pelo tribunal indica no requerimento a prestação ou o preço que julga adequado, justificando a indicação.</a:t>
            </a:r>
          </a:p>
          <a:p>
            <a:pPr algn="just">
              <a:buNone/>
            </a:pPr>
            <a:r>
              <a:rPr lang="pt-PT" sz="6400" dirty="0"/>
              <a:t>2 ‐ A parte contrária é citada para responder no prazo de 10 dias, podendo indicar prestação ou </a:t>
            </a:r>
            <a:r>
              <a:rPr lang="pt-PT" sz="6400" dirty="0" smtClean="0"/>
              <a:t>preço diferente</a:t>
            </a:r>
            <a:r>
              <a:rPr lang="pt-PT" sz="6400" dirty="0"/>
              <a:t>, desde que também o justifique.</a:t>
            </a:r>
          </a:p>
          <a:p>
            <a:pPr algn="just">
              <a:buNone/>
            </a:pPr>
            <a:r>
              <a:rPr lang="pt-PT" sz="6400" dirty="0"/>
              <a:t>3 ‐ Com resposta ou sem ela, o juiz decide, colhendo as provas necessárias.</a:t>
            </a:r>
          </a:p>
          <a:p>
            <a:pPr algn="just">
              <a:buNone/>
            </a:pPr>
            <a:r>
              <a:rPr lang="pt-PT" sz="6400" b="1" dirty="0"/>
              <a:t> </a:t>
            </a:r>
            <a:endParaRPr lang="pt-PT" sz="6400" dirty="0"/>
          </a:p>
          <a:p>
            <a:pPr algn="just">
              <a:buNone/>
            </a:pPr>
            <a:r>
              <a:rPr lang="pt-PT" sz="6400" b="1" dirty="0" err="1"/>
              <a:t>Art</a:t>
            </a:r>
            <a:r>
              <a:rPr lang="pt-PT" sz="6400" b="1" dirty="0"/>
              <a:t>. 1005 </a:t>
            </a:r>
            <a:r>
              <a:rPr lang="pt-PT" sz="6400" dirty="0"/>
              <a:t>[anterior 1430]</a:t>
            </a:r>
          </a:p>
          <a:p>
            <a:pPr algn="just">
              <a:buNone/>
            </a:pPr>
            <a:r>
              <a:rPr lang="pt-PT" sz="6400" b="1" dirty="0"/>
              <a:t>Determinação judicial em outros casos</a:t>
            </a:r>
            <a:endParaRPr lang="pt-PT" sz="6400" dirty="0"/>
          </a:p>
          <a:p>
            <a:pPr algn="just">
              <a:buNone/>
            </a:pPr>
            <a:r>
              <a:rPr lang="pt-PT" sz="6400" dirty="0"/>
              <a:t>O disposto no artigo anterior é aplicável, com as necessárias adaptações, à divisão judicial de ganhos e perdas nos termos do artigo 993.º do Código Civil e aos casos análogos.</a:t>
            </a:r>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29</a:t>
            </a:fld>
            <a:endParaRPr lang="pt-PT"/>
          </a:p>
        </p:txBody>
      </p:sp>
      <p:sp>
        <p:nvSpPr>
          <p:cNvPr id="5" name="Rectangle 3"/>
          <p:cNvSpPr/>
          <p:nvPr/>
        </p:nvSpPr>
        <p:spPr>
          <a:xfrm>
            <a:off x="0" y="105273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smtClean="0"/>
              <a:t>2. Duas </a:t>
            </a:r>
            <a:r>
              <a:rPr lang="pt-PT" sz="2700" b="1" dirty="0"/>
              <a:t>notas liminares sobre o tema</a:t>
            </a:r>
            <a:r>
              <a:rPr lang="pt-PT" dirty="0"/>
              <a:t/>
            </a:r>
            <a:br>
              <a:rPr lang="pt-PT" dirty="0"/>
            </a:br>
            <a:endParaRPr lang="pt-PT" dirty="0"/>
          </a:p>
        </p:txBody>
      </p:sp>
      <p:sp>
        <p:nvSpPr>
          <p:cNvPr id="3" name="Marcador de Posição de Conteúdo 2"/>
          <p:cNvSpPr>
            <a:spLocks noGrp="1"/>
          </p:cNvSpPr>
          <p:nvPr>
            <p:ph idx="1"/>
          </p:nvPr>
        </p:nvSpPr>
        <p:spPr>
          <a:xfrm>
            <a:off x="457256" y="1644225"/>
            <a:ext cx="8229600" cy="4525963"/>
          </a:xfrm>
        </p:spPr>
        <p:txBody>
          <a:bodyPr>
            <a:normAutofit/>
          </a:bodyPr>
          <a:lstStyle/>
          <a:p>
            <a:pPr algn="just">
              <a:buNone/>
            </a:pPr>
            <a:endParaRPr lang="pt-PT" sz="2000" dirty="0" smtClean="0"/>
          </a:p>
          <a:p>
            <a:pPr algn="just">
              <a:buNone/>
            </a:pPr>
            <a:endParaRPr lang="pt-PT" sz="2000" dirty="0" smtClean="0"/>
          </a:p>
          <a:p>
            <a:pPr algn="just">
              <a:buNone/>
            </a:pPr>
            <a:r>
              <a:rPr lang="pt-PT" sz="2000" dirty="0" smtClean="0"/>
              <a:t>- </a:t>
            </a:r>
            <a:r>
              <a:rPr lang="pt-PT" sz="2000" dirty="0"/>
              <a:t>A complexidade da tarefa, em razão dos elementos interpretativos a ter </a:t>
            </a:r>
            <a:r>
              <a:rPr lang="pt-PT" sz="2000" dirty="0" smtClean="0"/>
              <a:t>em </a:t>
            </a:r>
            <a:r>
              <a:rPr lang="pt-PT" sz="2000" dirty="0" smtClean="0"/>
              <a:t>conta;</a:t>
            </a:r>
            <a:endParaRPr lang="pt-PT" sz="2000" dirty="0" smtClean="0"/>
          </a:p>
          <a:p>
            <a:pPr algn="just">
              <a:buNone/>
            </a:pPr>
            <a:endParaRPr lang="pt-PT" sz="2000" dirty="0"/>
          </a:p>
          <a:p>
            <a:pPr algn="just">
              <a:buNone/>
            </a:pPr>
            <a:r>
              <a:rPr lang="pt-PT" sz="2000" dirty="0"/>
              <a:t>- A insuficiência da formação jurídica para o bom desempenho da </a:t>
            </a:r>
            <a:r>
              <a:rPr lang="pt-PT" sz="2000" dirty="0" smtClean="0"/>
              <a:t>tarefa.</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332656"/>
            <a:ext cx="8229600" cy="1143000"/>
          </a:xfrm>
        </p:spPr>
        <p:txBody>
          <a:bodyPr>
            <a:normAutofit fontScale="90000"/>
          </a:bodyPr>
          <a:lstStyle/>
          <a:p>
            <a:r>
              <a:rPr lang="pt-PT" sz="2700" b="1" dirty="0" smtClean="0"/>
              <a:t/>
            </a:r>
            <a:br>
              <a:rPr lang="pt-PT" sz="2700" b="1" dirty="0" smtClean="0"/>
            </a:br>
            <a:r>
              <a:rPr lang="pt-PT" sz="2700" b="1" dirty="0"/>
              <a:t/>
            </a:r>
            <a:br>
              <a:rPr lang="pt-PT" sz="2700" b="1" dirty="0"/>
            </a:br>
            <a:r>
              <a:rPr lang="pt-PT" sz="2700" b="1" dirty="0" smtClean="0"/>
              <a:t>16. A </a:t>
            </a:r>
            <a:r>
              <a:rPr lang="pt-PT" sz="2700" b="1" dirty="0"/>
              <a:t>chamada integração: natureza e relação com as normas supletivas</a:t>
            </a:r>
            <a:r>
              <a:rPr lang="pt-PT" dirty="0"/>
              <a:t/>
            </a:r>
            <a:br>
              <a:rPr lang="pt-PT" dirty="0"/>
            </a:br>
            <a:endParaRPr lang="pt-PT" dirty="0"/>
          </a:p>
        </p:txBody>
      </p:sp>
      <p:sp>
        <p:nvSpPr>
          <p:cNvPr id="3" name="Marcador de Posição de Conteúdo 2"/>
          <p:cNvSpPr>
            <a:spLocks noGrp="1"/>
          </p:cNvSpPr>
          <p:nvPr>
            <p:ph idx="1"/>
          </p:nvPr>
        </p:nvSpPr>
        <p:spPr>
          <a:xfrm>
            <a:off x="457200" y="1916832"/>
            <a:ext cx="8229600" cy="4209331"/>
          </a:xfrm>
        </p:spPr>
        <p:txBody>
          <a:bodyPr>
            <a:normAutofit lnSpcReduction="10000"/>
          </a:bodyPr>
          <a:lstStyle/>
          <a:p>
            <a:pPr algn="just">
              <a:buNone/>
            </a:pPr>
            <a:endParaRPr lang="pt-PT" sz="2000" dirty="0" smtClean="0"/>
          </a:p>
          <a:p>
            <a:pPr algn="just">
              <a:buFontTx/>
              <a:buChar char="-"/>
            </a:pPr>
            <a:r>
              <a:rPr lang="pt-PT" sz="2000" dirty="0" smtClean="0"/>
              <a:t>A </a:t>
            </a:r>
            <a:r>
              <a:rPr lang="pt-PT" sz="2000" dirty="0"/>
              <a:t>integração prevista no </a:t>
            </a:r>
            <a:r>
              <a:rPr lang="pt-PT" sz="2000" dirty="0" err="1"/>
              <a:t>art</a:t>
            </a:r>
            <a:r>
              <a:rPr lang="pt-PT" sz="2000" dirty="0"/>
              <a:t>. 239 não é </a:t>
            </a:r>
            <a:r>
              <a:rPr lang="pt-PT" sz="2000" i="1" dirty="0" err="1"/>
              <a:t>ergänzende</a:t>
            </a:r>
            <a:r>
              <a:rPr lang="pt-PT" sz="2000" i="1" dirty="0"/>
              <a:t> </a:t>
            </a:r>
            <a:r>
              <a:rPr lang="pt-PT" sz="2000" i="1" dirty="0" err="1" smtClean="0"/>
              <a:t>Auslegung</a:t>
            </a:r>
            <a:r>
              <a:rPr lang="pt-PT" sz="2000" dirty="0" smtClean="0"/>
              <a:t>;</a:t>
            </a:r>
            <a:endParaRPr lang="pt-PT" sz="2000" dirty="0" smtClean="0"/>
          </a:p>
          <a:p>
            <a:pPr algn="just">
              <a:buFontTx/>
              <a:buChar char="-"/>
            </a:pPr>
            <a:endParaRPr lang="pt-PT" sz="2000" dirty="0"/>
          </a:p>
          <a:p>
            <a:pPr algn="just">
              <a:buFontTx/>
              <a:buChar char="-"/>
            </a:pPr>
            <a:r>
              <a:rPr lang="pt-PT" sz="2000" dirty="0" smtClean="0"/>
              <a:t>As </a:t>
            </a:r>
            <a:r>
              <a:rPr lang="pt-PT" sz="2000" dirty="0"/>
              <a:t>normas supletivas precedem a integração ou a integração precede as normas supletivas</a:t>
            </a:r>
            <a:r>
              <a:rPr lang="pt-PT" sz="2000" dirty="0" smtClean="0"/>
              <a:t>?</a:t>
            </a:r>
          </a:p>
          <a:p>
            <a:pPr algn="just">
              <a:buFontTx/>
              <a:buChar char="-"/>
            </a:pPr>
            <a:endParaRPr lang="pt-PT" sz="2000" dirty="0"/>
          </a:p>
          <a:p>
            <a:pPr algn="just">
              <a:buFontTx/>
              <a:buChar char="-"/>
            </a:pPr>
            <a:r>
              <a:rPr lang="pt-PT" sz="2000" dirty="0" smtClean="0"/>
              <a:t>A </a:t>
            </a:r>
            <a:r>
              <a:rPr lang="pt-PT" sz="2000" dirty="0"/>
              <a:t>solução varia consoante os contratos são típicos ou atípicos</a:t>
            </a:r>
            <a:r>
              <a:rPr lang="pt-PT" sz="2000" dirty="0" smtClean="0"/>
              <a:t>?</a:t>
            </a:r>
          </a:p>
          <a:p>
            <a:pPr algn="just">
              <a:buNone/>
            </a:pPr>
            <a:endParaRPr lang="pt-PT" sz="2000" dirty="0"/>
          </a:p>
          <a:p>
            <a:pPr algn="just">
              <a:buFontTx/>
              <a:buChar char="-"/>
            </a:pPr>
            <a:r>
              <a:rPr lang="pt-PT" sz="2000" dirty="0" smtClean="0"/>
              <a:t>Intransponibilidade </a:t>
            </a:r>
            <a:r>
              <a:rPr lang="pt-PT" sz="2000" dirty="0"/>
              <a:t>direta das teses das literaturas alemã e italiana: precedência das normas supletivas, mesmo no caso dos contratos </a:t>
            </a:r>
            <a:r>
              <a:rPr lang="pt-PT" sz="2000" dirty="0" smtClean="0"/>
              <a:t>atípicos;</a:t>
            </a:r>
            <a:endParaRPr lang="pt-PT" sz="2000" dirty="0" smtClean="0"/>
          </a:p>
          <a:p>
            <a:pPr algn="just">
              <a:buNone/>
            </a:pPr>
            <a:r>
              <a:rPr lang="pt-PT" sz="2000" dirty="0" smtClean="0"/>
              <a:t> </a:t>
            </a:r>
          </a:p>
          <a:p>
            <a:pPr algn="just">
              <a:buNone/>
            </a:pPr>
            <a:r>
              <a:rPr lang="pt-PT" sz="2000" dirty="0" smtClean="0"/>
              <a:t>- </a:t>
            </a:r>
            <a:r>
              <a:rPr lang="pt-PT" sz="2000" dirty="0"/>
              <a:t>Relevância para a opinião defendida dos arts. 9.º, n.º 1, e 13, n.º 2, da </a:t>
            </a:r>
            <a:r>
              <a:rPr lang="pt-PT" sz="2000" dirty="0" smtClean="0"/>
              <a:t>LCCG.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30</a:t>
            </a:fld>
            <a:endParaRPr lang="pt-PT"/>
          </a:p>
        </p:txBody>
      </p:sp>
      <p:sp>
        <p:nvSpPr>
          <p:cNvPr id="5"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t/>
            </a:r>
            <a:br>
              <a:rPr lang="pt-PT" sz="2700" b="1" dirty="0" smtClean="0"/>
            </a:br>
            <a:r>
              <a:rPr lang="pt-PT" sz="2700" b="1" dirty="0"/>
              <a:t/>
            </a:r>
            <a:br>
              <a:rPr lang="pt-PT" sz="2700" b="1" dirty="0"/>
            </a:br>
            <a:r>
              <a:rPr lang="pt-PT" sz="2700" b="1" dirty="0" smtClean="0"/>
              <a:t>17. Interpretação </a:t>
            </a:r>
            <a:r>
              <a:rPr lang="pt-PT" sz="2700" b="1" dirty="0"/>
              <a:t>do contrato, normas supletivas («de interpretação subsidiária») e presunções legais ilidíveis sobre o significado de estipulações negociais</a:t>
            </a:r>
            <a:r>
              <a:rPr lang="pt-PT" dirty="0"/>
              <a:t/>
            </a:r>
            <a:br>
              <a:rPr lang="pt-PT" dirty="0"/>
            </a:br>
            <a:endParaRPr lang="pt-PT" dirty="0"/>
          </a:p>
        </p:txBody>
      </p:sp>
      <p:sp>
        <p:nvSpPr>
          <p:cNvPr id="3" name="Marcador de Posição de Conteúdo 2"/>
          <p:cNvSpPr>
            <a:spLocks noGrp="1"/>
          </p:cNvSpPr>
          <p:nvPr>
            <p:ph idx="1"/>
          </p:nvPr>
        </p:nvSpPr>
        <p:spPr>
          <a:xfrm>
            <a:off x="573142" y="1556792"/>
            <a:ext cx="8147248" cy="4569371"/>
          </a:xfrm>
        </p:spPr>
        <p:txBody>
          <a:bodyPr>
            <a:normAutofit/>
          </a:bodyPr>
          <a:lstStyle/>
          <a:p>
            <a:pPr algn="just">
              <a:buNone/>
            </a:pPr>
            <a:endParaRPr lang="pt-PT" sz="2000" dirty="0" smtClean="0"/>
          </a:p>
          <a:p>
            <a:pPr algn="just">
              <a:buNone/>
            </a:pPr>
            <a:endParaRPr lang="pt-PT" sz="2000" dirty="0"/>
          </a:p>
          <a:p>
            <a:pPr algn="just">
              <a:buNone/>
            </a:pPr>
            <a:endParaRPr lang="pt-PT" sz="2000" dirty="0" smtClean="0"/>
          </a:p>
          <a:p>
            <a:pPr marL="0" indent="0" algn="just">
              <a:buNone/>
            </a:pPr>
            <a:r>
              <a:rPr lang="pt-PT" sz="1800" dirty="0" smtClean="0"/>
              <a:t>- Observação </a:t>
            </a:r>
            <a:r>
              <a:rPr lang="pt-PT" sz="1800" dirty="0"/>
              <a:t>geral: as disposições legais supletivas sobre estipulações negociais (interpretativas ou integrativas) e as presunções legais ilidíveis sobre o significado de estipulações negociais são técnicas equivalentes ou, pelo menos, têm efeitos </a:t>
            </a:r>
            <a:r>
              <a:rPr lang="pt-PT" sz="1800" dirty="0" smtClean="0"/>
              <a:t>equivalentes;</a:t>
            </a:r>
            <a:endParaRPr lang="pt-PT" sz="1800" dirty="0" smtClean="0"/>
          </a:p>
          <a:p>
            <a:pPr marL="0" indent="0" algn="just">
              <a:buNone/>
            </a:pPr>
            <a:endParaRPr lang="pt-PT" sz="1800" dirty="0"/>
          </a:p>
          <a:p>
            <a:pPr marL="0" indent="0" algn="just">
              <a:buNone/>
            </a:pPr>
            <a:r>
              <a:rPr lang="pt-PT" sz="1800" dirty="0" smtClean="0"/>
              <a:t>- Preceitos </a:t>
            </a:r>
            <a:r>
              <a:rPr lang="pt-PT" sz="1800" dirty="0"/>
              <a:t>do CC com presunções e regras supletivas que fazem relevar a interpretação do contrato: </a:t>
            </a:r>
            <a:r>
              <a:rPr lang="pt-PT" sz="1800" dirty="0" err="1"/>
              <a:t>arts</a:t>
            </a:r>
            <a:r>
              <a:rPr lang="pt-PT" sz="1800" dirty="0"/>
              <a:t>. 210, 279, 418, 440, 441, 451, 516, 786, 840, 867, 926, 952, 983, 984, 992, 1065, 1136, 1145, 1147, 1158, 1203, 1403 e 1421, n.º </a:t>
            </a:r>
            <a:r>
              <a:rPr lang="pt-PT" sz="1800" dirty="0" smtClean="0"/>
              <a:t>2. </a:t>
            </a:r>
            <a:endParaRPr lang="pt-PT" sz="1800" dirty="0"/>
          </a:p>
          <a:p>
            <a:pPr algn="just">
              <a:buFontTx/>
              <a:buChar char="-"/>
            </a:pP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31</a:t>
            </a:fld>
            <a:endParaRPr lang="pt-PT"/>
          </a:p>
        </p:txBody>
      </p:sp>
      <p:sp>
        <p:nvSpPr>
          <p:cNvPr id="5"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t/>
            </a:r>
            <a:br>
              <a:rPr lang="pt-PT" sz="2700" b="1" dirty="0" smtClean="0"/>
            </a:br>
            <a:r>
              <a:rPr lang="pt-PT" sz="2700" b="1" dirty="0" smtClean="0"/>
              <a:t>18. A </a:t>
            </a:r>
            <a:r>
              <a:rPr lang="pt-PT" sz="2700" b="1" dirty="0"/>
              <a:t>interpretação dos estatutos de origem contratual</a:t>
            </a:r>
            <a:r>
              <a:rPr lang="pt-PT" dirty="0"/>
              <a:t/>
            </a:r>
            <a:br>
              <a:rPr lang="pt-PT" dirty="0"/>
            </a:br>
            <a:endParaRPr lang="pt-PT" dirty="0"/>
          </a:p>
        </p:txBody>
      </p:sp>
      <p:sp>
        <p:nvSpPr>
          <p:cNvPr id="3" name="Marcador de Posição de Conteúdo 2"/>
          <p:cNvSpPr>
            <a:spLocks noGrp="1"/>
          </p:cNvSpPr>
          <p:nvPr>
            <p:ph idx="1"/>
          </p:nvPr>
        </p:nvSpPr>
        <p:spPr/>
        <p:txBody>
          <a:bodyPr>
            <a:normAutofit/>
          </a:bodyPr>
          <a:lstStyle/>
          <a:p>
            <a:pPr algn="just">
              <a:buFontTx/>
              <a:buChar char="-"/>
            </a:pPr>
            <a:endParaRPr lang="pt-PT" sz="2000" dirty="0" smtClean="0"/>
          </a:p>
          <a:p>
            <a:pPr algn="just">
              <a:buFontTx/>
              <a:buChar char="-"/>
            </a:pPr>
            <a:endParaRPr lang="pt-PT" sz="2000" dirty="0" smtClean="0"/>
          </a:p>
          <a:p>
            <a:pPr algn="just">
              <a:buFontTx/>
              <a:buChar char="-"/>
            </a:pPr>
            <a:r>
              <a:rPr lang="pt-PT" sz="2000" dirty="0" smtClean="0"/>
              <a:t>Maior </a:t>
            </a:r>
            <a:r>
              <a:rPr lang="pt-PT" sz="2000" dirty="0"/>
              <a:t>objetivismo do que nos negócios jurídicos em geral</a:t>
            </a:r>
            <a:r>
              <a:rPr lang="pt-PT" sz="2000" dirty="0" smtClean="0"/>
              <a:t>? A convergência da doutrina;</a:t>
            </a:r>
            <a:endParaRPr lang="pt-PT" sz="2000" dirty="0" smtClean="0"/>
          </a:p>
          <a:p>
            <a:pPr algn="just">
              <a:buFontTx/>
              <a:buChar char="-"/>
            </a:pPr>
            <a:endParaRPr lang="pt-PT" sz="2000" dirty="0"/>
          </a:p>
          <a:p>
            <a:pPr algn="just">
              <a:buNone/>
            </a:pPr>
            <a:r>
              <a:rPr lang="pt-PT" sz="2000" dirty="0"/>
              <a:t>- </a:t>
            </a:r>
            <a:r>
              <a:rPr lang="pt-PT" sz="2000" dirty="0" smtClean="0"/>
              <a:t>  Decisões </a:t>
            </a:r>
            <a:r>
              <a:rPr lang="pt-PT" sz="2000" dirty="0"/>
              <a:t>do STJ: acórdãos de 12.1.1971 e de </a:t>
            </a:r>
            <a:r>
              <a:rPr lang="pt-PT" sz="2000" dirty="0" smtClean="0"/>
              <a:t>6.6.1978, este de aparente afirmação de «objetivismo radical»  (relevante anotação de </a:t>
            </a:r>
            <a:r>
              <a:rPr lang="pt-PT" sz="2000" dirty="0"/>
              <a:t>Adriano Vaz Serra - </a:t>
            </a:r>
            <a:r>
              <a:rPr lang="pt-PT" sz="2000" i="1" dirty="0"/>
              <a:t>Revista de Legislação e Jurisprudência</a:t>
            </a:r>
            <a:r>
              <a:rPr lang="pt-PT" sz="2000" dirty="0"/>
              <a:t>, n.º 3.635, ano 112, 15 de maio de 1979</a:t>
            </a:r>
            <a:r>
              <a:rPr lang="pt-PT" sz="2000" dirty="0" smtClean="0"/>
              <a:t>)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32</a:t>
            </a:fld>
            <a:endParaRPr lang="pt-PT"/>
          </a:p>
        </p:txBody>
      </p:sp>
      <p:sp>
        <p:nvSpPr>
          <p:cNvPr id="5" name="Rectangle 3"/>
          <p:cNvSpPr/>
          <p:nvPr/>
        </p:nvSpPr>
        <p:spPr>
          <a:xfrm>
            <a:off x="0" y="1124744"/>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t/>
            </a:r>
            <a:br>
              <a:rPr lang="pt-PT" sz="2700" b="1" dirty="0" smtClean="0"/>
            </a:br>
            <a:r>
              <a:rPr lang="pt-PT" sz="2700" b="1" dirty="0" smtClean="0"/>
              <a:t>19. A </a:t>
            </a:r>
            <a:r>
              <a:rPr lang="pt-PT" sz="2700" b="1" dirty="0"/>
              <a:t>interpretação dos contratos internacionais</a:t>
            </a:r>
            <a:r>
              <a:rPr lang="pt-PT" dirty="0"/>
              <a:t/>
            </a:r>
            <a:br>
              <a:rPr lang="pt-PT" dirty="0"/>
            </a:br>
            <a:endParaRPr lang="pt-PT" dirty="0"/>
          </a:p>
        </p:txBody>
      </p:sp>
      <p:sp>
        <p:nvSpPr>
          <p:cNvPr id="3" name="Marcador de Posição de Conteúdo 2"/>
          <p:cNvSpPr>
            <a:spLocks noGrp="1"/>
          </p:cNvSpPr>
          <p:nvPr>
            <p:ph idx="1"/>
          </p:nvPr>
        </p:nvSpPr>
        <p:spPr/>
        <p:txBody>
          <a:bodyPr>
            <a:normAutofit/>
          </a:bodyPr>
          <a:lstStyle/>
          <a:p>
            <a:pPr algn="just">
              <a:buNone/>
            </a:pPr>
            <a:endParaRPr lang="pt-PT" sz="2000" dirty="0" smtClean="0"/>
          </a:p>
          <a:p>
            <a:pPr algn="just">
              <a:buFontTx/>
              <a:buChar char="-"/>
            </a:pPr>
            <a:r>
              <a:rPr lang="pt-PT" sz="2000" dirty="0" smtClean="0"/>
              <a:t>A </a:t>
            </a:r>
            <a:r>
              <a:rPr lang="pt-PT" sz="2000" dirty="0"/>
              <a:t>Convenção de Roma e o Regulamento Roma </a:t>
            </a:r>
            <a:r>
              <a:rPr lang="pt-PT" sz="2000" dirty="0" smtClean="0"/>
              <a:t>I: a </a:t>
            </a:r>
            <a:r>
              <a:rPr lang="pt-PT" sz="2000" dirty="0"/>
              <a:t>lei aplicável ao contrato regula, além do mais, a sua interpretação (respetivos </a:t>
            </a:r>
            <a:r>
              <a:rPr lang="pt-PT" sz="2000" dirty="0" err="1"/>
              <a:t>arts</a:t>
            </a:r>
            <a:r>
              <a:rPr lang="pt-PT" sz="2000" dirty="0"/>
              <a:t>. 10, n.º 1, alínea a) e 12, n.º 1, alínea a</a:t>
            </a:r>
            <a:r>
              <a:rPr lang="pt-PT" sz="2000" dirty="0" smtClean="0"/>
              <a:t>);</a:t>
            </a:r>
          </a:p>
          <a:p>
            <a:pPr algn="just">
              <a:buFontTx/>
              <a:buChar char="-"/>
            </a:pPr>
            <a:endParaRPr lang="pt-PT" sz="2000" dirty="0"/>
          </a:p>
          <a:p>
            <a:pPr algn="just">
              <a:buFontTx/>
              <a:buChar char="-"/>
            </a:pPr>
            <a:r>
              <a:rPr lang="pt-PT" sz="2000" dirty="0" smtClean="0"/>
              <a:t>O </a:t>
            </a:r>
            <a:r>
              <a:rPr lang="pt-PT" sz="2000" dirty="0" err="1"/>
              <a:t>art</a:t>
            </a:r>
            <a:r>
              <a:rPr lang="pt-PT" sz="2000" dirty="0"/>
              <a:t>. 35, n.º 1, do CC (a interpretação e a integração das declarações negociais são reguladas pela lei aplicável à substância do negócio</a:t>
            </a:r>
            <a:r>
              <a:rPr lang="pt-PT" sz="2000" dirty="0" smtClean="0"/>
              <a:t>);</a:t>
            </a:r>
          </a:p>
          <a:p>
            <a:pPr algn="just">
              <a:buFontTx/>
              <a:buChar char="-"/>
            </a:pPr>
            <a:endParaRPr lang="pt-PT" sz="2000" dirty="0"/>
          </a:p>
          <a:p>
            <a:pPr algn="just">
              <a:buFontTx/>
              <a:buChar char="-"/>
            </a:pPr>
            <a:r>
              <a:rPr lang="pt-PT" sz="2000" dirty="0" smtClean="0"/>
              <a:t>Problemas levantados pelas particularidades típicas dos contratos internacionais associadas </a:t>
            </a:r>
            <a:r>
              <a:rPr lang="pt-PT" sz="2000" dirty="0"/>
              <a:t>à contratação entre sujeitos jurídicos localizados em países diferentes – nomeadamente quanto ao direito, aos usos e às </a:t>
            </a:r>
            <a:r>
              <a:rPr lang="pt-PT" sz="2000" dirty="0" smtClean="0"/>
              <a:t>línguas: possibilidade de formular regras sobre alguns deles.  </a:t>
            </a:r>
            <a:endParaRPr lang="pt-PT" sz="2000" dirty="0"/>
          </a:p>
          <a:p>
            <a:pPr algn="just">
              <a:buFontTx/>
              <a:buChar char="-"/>
            </a:pP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33</a:t>
            </a:fld>
            <a:endParaRPr lang="pt-PT"/>
          </a:p>
        </p:txBody>
      </p:sp>
      <p:sp>
        <p:nvSpPr>
          <p:cNvPr id="5" name="Rectangle 3"/>
          <p:cNvSpPr/>
          <p:nvPr/>
        </p:nvSpPr>
        <p:spPr>
          <a:xfrm>
            <a:off x="0" y="105273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1728192"/>
          </a:xfrm>
        </p:spPr>
        <p:txBody>
          <a:bodyPr>
            <a:noAutofit/>
          </a:bodyPr>
          <a:lstStyle/>
          <a:p>
            <a:r>
              <a:rPr lang="pt-PT" sz="2400" b="1" dirty="0" smtClean="0">
                <a:latin typeface="Cambria" pitchFamily="18" charset="0"/>
              </a:rPr>
              <a:t/>
            </a:r>
            <a:br>
              <a:rPr lang="pt-PT" sz="2400" b="1" dirty="0" smtClean="0">
                <a:latin typeface="Cambria" pitchFamily="18" charset="0"/>
              </a:rPr>
            </a:br>
            <a:r>
              <a:rPr lang="pt-PT" sz="2400" b="1" dirty="0" smtClean="0">
                <a:latin typeface="+mn-lt"/>
              </a:rPr>
              <a:t>20.1. Regras </a:t>
            </a:r>
            <a:r>
              <a:rPr lang="pt-PT" sz="2400" b="1" dirty="0">
                <a:latin typeface="+mn-lt"/>
              </a:rPr>
              <a:t>constantes de instrumentos de </a:t>
            </a:r>
            <a:r>
              <a:rPr lang="pt-PT" sz="2400" b="1" i="1" dirty="0">
                <a:latin typeface="+mn-lt"/>
              </a:rPr>
              <a:t>soft </a:t>
            </a:r>
            <a:r>
              <a:rPr lang="pt-PT" sz="2400" b="1" i="1" dirty="0" err="1" smtClean="0">
                <a:latin typeface="+mn-lt"/>
              </a:rPr>
              <a:t>law</a:t>
            </a:r>
            <a:r>
              <a:rPr lang="pt-PT" sz="2400" b="1" dirty="0" smtClean="0">
                <a:latin typeface="+mn-lt"/>
              </a:rPr>
              <a:t> </a:t>
            </a:r>
            <a:r>
              <a:rPr lang="pt-PT" sz="2400" dirty="0">
                <a:latin typeface="Cambria" pitchFamily="18" charset="0"/>
              </a:rPr>
              <a:t/>
            </a:r>
            <a:br>
              <a:rPr lang="pt-PT" sz="2400" dirty="0">
                <a:latin typeface="Cambria" pitchFamily="18" charset="0"/>
              </a:rPr>
            </a:br>
            <a:endParaRPr lang="pt-PT" sz="2400" dirty="0">
              <a:latin typeface="Cambria" pitchFamily="18" charset="0"/>
            </a:endParaRPr>
          </a:p>
        </p:txBody>
      </p:sp>
      <p:sp>
        <p:nvSpPr>
          <p:cNvPr id="3" name="Marcador de Posição de Conteúdo 2"/>
          <p:cNvSpPr>
            <a:spLocks noGrp="1"/>
          </p:cNvSpPr>
          <p:nvPr>
            <p:ph idx="1"/>
          </p:nvPr>
        </p:nvSpPr>
        <p:spPr>
          <a:xfrm>
            <a:off x="457200" y="2492896"/>
            <a:ext cx="8435280" cy="3816424"/>
          </a:xfrm>
        </p:spPr>
        <p:txBody>
          <a:bodyPr>
            <a:noAutofit/>
          </a:bodyPr>
          <a:lstStyle/>
          <a:p>
            <a:pPr algn="just">
              <a:buFontTx/>
              <a:buChar char="-"/>
            </a:pPr>
            <a:endParaRPr lang="pt-PT" sz="1600" dirty="0" smtClean="0"/>
          </a:p>
          <a:p>
            <a:pPr algn="just">
              <a:buFontTx/>
              <a:buChar char="-"/>
            </a:pPr>
            <a:r>
              <a:rPr lang="pt-PT" sz="1600" dirty="0" smtClean="0"/>
              <a:t>A </a:t>
            </a:r>
            <a:r>
              <a:rPr lang="pt-PT" sz="1600" dirty="0"/>
              <a:t>caminho de um Direito dos Contratos Europeu ou mesmo de um Direito Privado </a:t>
            </a:r>
            <a:r>
              <a:rPr lang="pt-PT" sz="1600" dirty="0" smtClean="0"/>
              <a:t>Europeu</a:t>
            </a:r>
          </a:p>
          <a:p>
            <a:pPr algn="just">
              <a:buFontTx/>
              <a:buChar char="-"/>
            </a:pPr>
            <a:endParaRPr lang="pt-PT" sz="1600" dirty="0"/>
          </a:p>
          <a:p>
            <a:pPr algn="just">
              <a:buFontTx/>
              <a:buChar char="-"/>
            </a:pPr>
            <a:r>
              <a:rPr lang="pt-PT" sz="1600" dirty="0" smtClean="0"/>
              <a:t>A </a:t>
            </a:r>
            <a:r>
              <a:rPr lang="pt-PT" sz="1600" dirty="0"/>
              <a:t>harmonização ao nível </a:t>
            </a:r>
            <a:r>
              <a:rPr lang="pt-PT" sz="1600" dirty="0" smtClean="0"/>
              <a:t>mundial</a:t>
            </a:r>
          </a:p>
          <a:p>
            <a:pPr algn="just">
              <a:buFontTx/>
              <a:buChar char="-"/>
            </a:pPr>
            <a:endParaRPr lang="pt-PT" sz="1600" dirty="0"/>
          </a:p>
          <a:p>
            <a:pPr algn="just">
              <a:buFontTx/>
              <a:buChar char="-"/>
            </a:pPr>
            <a:r>
              <a:rPr lang="pt-PT" sz="1600" dirty="0" smtClean="0"/>
              <a:t>A </a:t>
            </a:r>
            <a:r>
              <a:rPr lang="pt-PT" sz="1600" dirty="0"/>
              <a:t>influência do </a:t>
            </a:r>
            <a:r>
              <a:rPr lang="pt-PT" sz="1600" i="1" dirty="0"/>
              <a:t>soft </a:t>
            </a:r>
            <a:r>
              <a:rPr lang="pt-PT" sz="1600" i="1" dirty="0" err="1"/>
              <a:t>law</a:t>
            </a:r>
            <a:r>
              <a:rPr lang="pt-PT" sz="1600" dirty="0"/>
              <a:t> sobre os direitos </a:t>
            </a:r>
            <a:r>
              <a:rPr lang="pt-PT" sz="1600" dirty="0" smtClean="0"/>
              <a:t>nacionais</a:t>
            </a:r>
          </a:p>
          <a:p>
            <a:pPr algn="just">
              <a:buFontTx/>
              <a:buChar char="-"/>
            </a:pPr>
            <a:endParaRPr lang="pt-PT" sz="1600" dirty="0" smtClean="0"/>
          </a:p>
          <a:p>
            <a:pPr algn="just">
              <a:buFontTx/>
              <a:buChar char="-"/>
            </a:pPr>
            <a:r>
              <a:rPr lang="pt-PT" sz="1600" dirty="0" smtClean="0"/>
              <a:t>O </a:t>
            </a:r>
            <a:r>
              <a:rPr lang="pt-PT" sz="1600" dirty="0"/>
              <a:t>direito aplicado nas arbitragens internacionais</a:t>
            </a:r>
            <a:r>
              <a:rPr lang="pt-PT" sz="1600" i="1" dirty="0"/>
              <a:t> </a:t>
            </a:r>
            <a:endParaRPr lang="pt-PT" sz="1600" i="1" dirty="0" smtClean="0"/>
          </a:p>
          <a:p>
            <a:pPr algn="just">
              <a:buNone/>
            </a:pPr>
            <a:endParaRPr lang="pt-PT" sz="1600" dirty="0"/>
          </a:p>
          <a:p>
            <a:pPr algn="just">
              <a:buNone/>
            </a:pPr>
            <a:r>
              <a:rPr lang="pt-PT" sz="1600" dirty="0"/>
              <a:t>- A convergência entre os PECL e os Princípios do</a:t>
            </a:r>
            <a:r>
              <a:rPr lang="pt-PT" sz="1600" i="1" dirty="0"/>
              <a:t> </a:t>
            </a:r>
            <a:r>
              <a:rPr lang="pt-PT" sz="1600" i="1" dirty="0" err="1" smtClean="0"/>
              <a:t>Unidroit</a:t>
            </a:r>
            <a:r>
              <a:rPr lang="pt-PT" sz="1600" i="1" dirty="0" smtClean="0"/>
              <a:t>: </a:t>
            </a:r>
            <a:r>
              <a:rPr lang="pt-PT" sz="1600" dirty="0" smtClean="0"/>
              <a:t>intenção </a:t>
            </a:r>
            <a:r>
              <a:rPr lang="pt-PT" sz="1600" dirty="0"/>
              <a:t>comum como base, circunstâncias relevantes para a </a:t>
            </a:r>
            <a:r>
              <a:rPr lang="pt-PT" sz="1600" dirty="0" smtClean="0"/>
              <a:t>interpretação, </a:t>
            </a:r>
            <a:r>
              <a:rPr lang="pt-PT" sz="1600" dirty="0"/>
              <a:t>regra </a:t>
            </a:r>
            <a:r>
              <a:rPr lang="pt-PT" sz="1600" i="1" dirty="0"/>
              <a:t>contra </a:t>
            </a:r>
            <a:r>
              <a:rPr lang="pt-PT" sz="1600" i="1" dirty="0" err="1"/>
              <a:t>proferentem</a:t>
            </a:r>
            <a:r>
              <a:rPr lang="pt-PT" sz="1600" dirty="0"/>
              <a:t>, «cânone holístico</a:t>
            </a:r>
            <a:r>
              <a:rPr lang="pt-PT" sz="1600" dirty="0" smtClean="0"/>
              <a:t>», </a:t>
            </a:r>
            <a:r>
              <a:rPr lang="pt-PT" sz="1600" dirty="0"/>
              <a:t>regra de aproveitamento, regra sobre divergências </a:t>
            </a:r>
            <a:r>
              <a:rPr lang="pt-PT" sz="1600" dirty="0" smtClean="0"/>
              <a:t>linguísticas.</a:t>
            </a:r>
            <a:endParaRPr lang="pt-PT" sz="16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34</a:t>
            </a:fld>
            <a:endParaRPr lang="pt-PT"/>
          </a:p>
        </p:txBody>
      </p:sp>
      <p:sp>
        <p:nvSpPr>
          <p:cNvPr id="5" name="Rectangle 3"/>
          <p:cNvSpPr/>
          <p:nvPr/>
        </p:nvSpPr>
        <p:spPr>
          <a:xfrm>
            <a:off x="0" y="177281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sz="2700" b="1" dirty="0" smtClean="0">
                <a:latin typeface="Cambria" pitchFamily="18" charset="0"/>
              </a:rPr>
              <a:t/>
            </a:r>
            <a:br>
              <a:rPr lang="en-US" sz="2700" b="1" dirty="0" smtClean="0">
                <a:latin typeface="Cambria" pitchFamily="18" charset="0"/>
              </a:rPr>
            </a:br>
            <a:r>
              <a:rPr lang="en-US" sz="2700" b="1" dirty="0"/>
              <a:t>20.2. </a:t>
            </a:r>
            <a:r>
              <a:rPr lang="pt-PT" sz="2700" b="1" dirty="0"/>
              <a:t>Regras </a:t>
            </a:r>
            <a:r>
              <a:rPr lang="pt-PT" sz="2700" b="1" dirty="0">
                <a:latin typeface="Calibri" pitchFamily="34" charset="0"/>
              </a:rPr>
              <a:t>constantes de instrumentos de </a:t>
            </a:r>
            <a:r>
              <a:rPr lang="pt-PT" sz="2700" b="1" i="1" dirty="0">
                <a:latin typeface="Calibri" pitchFamily="34" charset="0"/>
              </a:rPr>
              <a:t>soft </a:t>
            </a:r>
            <a:r>
              <a:rPr lang="pt-PT" sz="2700" b="1" i="1" dirty="0" err="1" smtClean="0">
                <a:latin typeface="Calibri" pitchFamily="34" charset="0"/>
              </a:rPr>
              <a:t>law</a:t>
            </a:r>
            <a:r>
              <a:rPr lang="pt-PT" sz="2700" b="1" i="1" dirty="0" smtClean="0">
                <a:latin typeface="Calibri" pitchFamily="34" charset="0"/>
              </a:rPr>
              <a:t> – </a:t>
            </a:r>
            <a:r>
              <a:rPr lang="pt-PT" sz="2700" b="1" i="1" dirty="0" err="1" smtClean="0">
                <a:latin typeface="Calibri" pitchFamily="34" charset="0"/>
              </a:rPr>
              <a:t>cont</a:t>
            </a:r>
            <a:r>
              <a:rPr lang="pt-PT" sz="2700" b="1" i="1" dirty="0" smtClean="0">
                <a:latin typeface="Calibri" pitchFamily="34" charset="0"/>
              </a:rPr>
              <a:t>. </a:t>
            </a:r>
            <a:r>
              <a:rPr lang="pt-PT" sz="2800" dirty="0"/>
              <a:t/>
            </a:r>
            <a:br>
              <a:rPr lang="pt-PT" sz="2800" dirty="0"/>
            </a:br>
            <a:r>
              <a:rPr lang="en-US" sz="2700" b="1" dirty="0"/>
              <a:t/>
            </a:r>
            <a:br>
              <a:rPr lang="en-US" sz="2700" b="1" dirty="0"/>
            </a:br>
            <a:endParaRPr lang="pt-PT" sz="2000" dirty="0"/>
          </a:p>
        </p:txBody>
      </p:sp>
      <p:sp>
        <p:nvSpPr>
          <p:cNvPr id="3" name="Marcador de Posição de Conteúdo 2"/>
          <p:cNvSpPr>
            <a:spLocks noGrp="1"/>
          </p:cNvSpPr>
          <p:nvPr>
            <p:ph idx="1"/>
          </p:nvPr>
        </p:nvSpPr>
        <p:spPr>
          <a:xfrm>
            <a:off x="467544" y="1916832"/>
            <a:ext cx="8229600" cy="4525963"/>
          </a:xfrm>
        </p:spPr>
        <p:txBody>
          <a:bodyPr>
            <a:normAutofit/>
          </a:bodyPr>
          <a:lstStyle/>
          <a:p>
            <a:pPr algn="just">
              <a:buNone/>
            </a:pPr>
            <a:r>
              <a:rPr lang="en-US" sz="1600" b="1" dirty="0"/>
              <a:t>The Principles of European Contract Law 2002 (Parts I and II revised1998, Part III 2002)</a:t>
            </a:r>
            <a:r>
              <a:rPr lang="pt-PT" sz="1700" dirty="0"/>
              <a:t/>
            </a:r>
            <a:br>
              <a:rPr lang="pt-PT" sz="1700" dirty="0"/>
            </a:br>
            <a:endParaRPr lang="en-US" sz="1700" b="1" dirty="0" smtClean="0"/>
          </a:p>
          <a:p>
            <a:pPr algn="just">
              <a:buNone/>
            </a:pPr>
            <a:r>
              <a:rPr lang="en-US" sz="1600" b="1" dirty="0" smtClean="0"/>
              <a:t>Chapter </a:t>
            </a:r>
            <a:r>
              <a:rPr lang="en-US" sz="1600" b="1" dirty="0"/>
              <a:t>5 - Interpretation</a:t>
            </a:r>
            <a:endParaRPr lang="pt-PT" sz="1600" dirty="0"/>
          </a:p>
          <a:p>
            <a:pPr algn="just">
              <a:buNone/>
            </a:pPr>
            <a:r>
              <a:rPr lang="en-US" sz="1600" b="1" dirty="0"/>
              <a:t> </a:t>
            </a:r>
            <a:endParaRPr lang="pt-PT" sz="1600" dirty="0"/>
          </a:p>
          <a:p>
            <a:pPr algn="just">
              <a:buNone/>
            </a:pPr>
            <a:r>
              <a:rPr lang="en-US" sz="1600" b="1" dirty="0"/>
              <a:t>Article 5:101 (Ex art. 7.101/101A) - General Rules of Interpretation</a:t>
            </a:r>
            <a:endParaRPr lang="pt-PT" sz="1600" dirty="0"/>
          </a:p>
          <a:p>
            <a:pPr algn="just">
              <a:buNone/>
            </a:pPr>
            <a:r>
              <a:rPr lang="en-US" sz="1600" dirty="0"/>
              <a:t>(1) A contract is to be interpreted according to the common intention of the parties even if this differs from the literal meaning of the words. </a:t>
            </a:r>
            <a:endParaRPr lang="pt-PT" sz="1600" dirty="0"/>
          </a:p>
          <a:p>
            <a:pPr algn="just">
              <a:buNone/>
            </a:pPr>
            <a:r>
              <a:rPr lang="en-US" sz="1600" dirty="0"/>
              <a:t>(2) If it is established that one party intended the contract to have a particular meaning, and at the time of the conclusion of the contract the other party could not have been unaware of the first party’s intention, the contract is to be interpreted in the way intended by the first party.</a:t>
            </a:r>
            <a:endParaRPr lang="pt-PT" sz="1600" dirty="0"/>
          </a:p>
          <a:p>
            <a:pPr algn="just">
              <a:buNone/>
            </a:pPr>
            <a:r>
              <a:rPr lang="en-US" sz="1600" dirty="0"/>
              <a:t>(3) If an intention cannot be established according to (1) or (2), the contract is to be interpreted according to the meaning that reasonable persons of the same kind as the parties would give to it in the same circumstances.</a:t>
            </a:r>
            <a:endParaRPr lang="pt-PT" sz="1600" dirty="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35</a:t>
            </a:fld>
            <a:endParaRPr lang="pt-PT"/>
          </a:p>
        </p:txBody>
      </p:sp>
      <p:sp>
        <p:nvSpPr>
          <p:cNvPr id="5" name="Rectangle 3"/>
          <p:cNvSpPr/>
          <p:nvPr/>
        </p:nvSpPr>
        <p:spPr>
          <a:xfrm>
            <a:off x="0" y="1340768"/>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611560" y="1986205"/>
            <a:ext cx="8229600" cy="4525963"/>
          </a:xfrm>
        </p:spPr>
        <p:txBody>
          <a:bodyPr>
            <a:normAutofit fontScale="55000" lnSpcReduction="20000"/>
          </a:bodyPr>
          <a:lstStyle/>
          <a:p>
            <a:pPr>
              <a:buNone/>
            </a:pPr>
            <a:r>
              <a:rPr lang="en-US" sz="2900" b="1" dirty="0"/>
              <a:t>The Principles of European Contract Law 2002 (Parts I and II revised1998, Part III 2002</a:t>
            </a:r>
            <a:r>
              <a:rPr lang="en-US" sz="2900" b="1" dirty="0" smtClean="0"/>
              <a:t>) – cont.</a:t>
            </a:r>
            <a:r>
              <a:rPr lang="pt-PT" dirty="0"/>
              <a:t/>
            </a:r>
            <a:br>
              <a:rPr lang="pt-PT" dirty="0"/>
            </a:br>
            <a:endParaRPr lang="en-US" b="1" dirty="0" smtClean="0"/>
          </a:p>
          <a:p>
            <a:pPr>
              <a:buNone/>
            </a:pPr>
            <a:r>
              <a:rPr lang="en-US" b="1" dirty="0" smtClean="0"/>
              <a:t>Article 5:102 (ex art. 7.102) – Relevant Circumstances</a:t>
            </a:r>
            <a:endParaRPr lang="pt-PT" dirty="0" smtClean="0"/>
          </a:p>
          <a:p>
            <a:pPr>
              <a:buNone/>
            </a:pPr>
            <a:r>
              <a:rPr lang="en-US" dirty="0" smtClean="0"/>
              <a:t>In interpreting the contract, regard shall be had, in particular, to:</a:t>
            </a:r>
            <a:endParaRPr lang="pt-PT" dirty="0" smtClean="0"/>
          </a:p>
          <a:p>
            <a:pPr>
              <a:buNone/>
            </a:pPr>
            <a:r>
              <a:rPr lang="en-US" dirty="0" smtClean="0"/>
              <a:t>(a) the circumstances in which it was concluded, including the preliminary negotiations;</a:t>
            </a:r>
            <a:endParaRPr lang="pt-PT" dirty="0" smtClean="0"/>
          </a:p>
          <a:p>
            <a:pPr>
              <a:buNone/>
            </a:pPr>
            <a:r>
              <a:rPr lang="en-US" dirty="0" smtClean="0"/>
              <a:t>(b) the conduct of the parties, even subsequent to the conclusion of the contract;</a:t>
            </a:r>
            <a:endParaRPr lang="pt-PT" dirty="0" smtClean="0"/>
          </a:p>
          <a:p>
            <a:pPr>
              <a:buNone/>
            </a:pPr>
            <a:r>
              <a:rPr lang="en-US" dirty="0" smtClean="0"/>
              <a:t>(c) the nature and purpose of the contract;</a:t>
            </a:r>
            <a:endParaRPr lang="pt-PT" dirty="0" smtClean="0"/>
          </a:p>
          <a:p>
            <a:pPr>
              <a:buNone/>
            </a:pPr>
            <a:r>
              <a:rPr lang="en-US" dirty="0" smtClean="0"/>
              <a:t>(d) the interpretation which has already been given to similar clauses by the parties and the practices they have established between themselves;</a:t>
            </a:r>
            <a:endParaRPr lang="pt-PT" dirty="0" smtClean="0"/>
          </a:p>
          <a:p>
            <a:pPr>
              <a:buNone/>
            </a:pPr>
            <a:r>
              <a:rPr lang="en-US" dirty="0" smtClean="0"/>
              <a:t>(e) the meaning commonly given to terms and expression in the branch of activity concerned and the interpretation similar clauses may already have received;</a:t>
            </a:r>
            <a:endParaRPr lang="pt-PT" dirty="0" smtClean="0"/>
          </a:p>
          <a:p>
            <a:pPr>
              <a:buNone/>
            </a:pPr>
            <a:r>
              <a:rPr lang="en-US" dirty="0" smtClean="0"/>
              <a:t>(f) usages; and</a:t>
            </a:r>
            <a:endParaRPr lang="pt-PT" dirty="0" smtClean="0"/>
          </a:p>
          <a:p>
            <a:pPr>
              <a:buNone/>
            </a:pPr>
            <a:r>
              <a:rPr lang="en-US" dirty="0" smtClean="0"/>
              <a:t>(g) good faith and fair dealing.</a:t>
            </a:r>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36</a:t>
            </a:fld>
            <a:endParaRPr lang="pt-PT"/>
          </a:p>
        </p:txBody>
      </p:sp>
      <p:sp>
        <p:nvSpPr>
          <p:cNvPr id="5" name="Título 1"/>
          <p:cNvSpPr>
            <a:spLocks noGrp="1"/>
          </p:cNvSpPr>
          <p:nvPr>
            <p:ph type="title"/>
          </p:nvPr>
        </p:nvSpPr>
        <p:spPr>
          <a:xfrm>
            <a:off x="467544" y="44624"/>
            <a:ext cx="8219256" cy="1373014"/>
          </a:xfrm>
        </p:spPr>
        <p:txBody>
          <a:bodyPr>
            <a:normAutofit/>
          </a:bodyPr>
          <a:lstStyle/>
          <a:p>
            <a:r>
              <a:rPr lang="en-US" sz="2400" b="1" dirty="0" smtClean="0"/>
              <a:t>20.3. </a:t>
            </a:r>
            <a:r>
              <a:rPr lang="pt-PT" sz="2400" b="1" dirty="0"/>
              <a:t>Regras </a:t>
            </a:r>
            <a:r>
              <a:rPr lang="pt-PT" sz="2400" b="1" dirty="0">
                <a:latin typeface="Calibri" pitchFamily="34" charset="0"/>
              </a:rPr>
              <a:t>constantes de instrumentos de </a:t>
            </a:r>
            <a:r>
              <a:rPr lang="pt-PT" sz="2400" b="1" i="1" dirty="0">
                <a:latin typeface="Calibri" pitchFamily="34" charset="0"/>
              </a:rPr>
              <a:t>soft </a:t>
            </a:r>
            <a:r>
              <a:rPr lang="pt-PT" sz="2400" b="1" i="1" dirty="0" err="1" smtClean="0">
                <a:latin typeface="Calibri" pitchFamily="34" charset="0"/>
              </a:rPr>
              <a:t>law</a:t>
            </a:r>
            <a:r>
              <a:rPr lang="pt-PT" sz="2400" b="1" dirty="0">
                <a:latin typeface="Calibri" pitchFamily="34" charset="0"/>
              </a:rPr>
              <a:t> </a:t>
            </a:r>
            <a:r>
              <a:rPr lang="pt-PT" sz="2400" b="1" dirty="0" smtClean="0">
                <a:latin typeface="Calibri" pitchFamily="34" charset="0"/>
              </a:rPr>
              <a:t>– </a:t>
            </a:r>
            <a:r>
              <a:rPr lang="pt-PT" sz="2400" b="1" dirty="0" err="1" smtClean="0">
                <a:latin typeface="Calibri" pitchFamily="34" charset="0"/>
              </a:rPr>
              <a:t>cont</a:t>
            </a:r>
            <a:r>
              <a:rPr lang="pt-PT" sz="2400" b="1" dirty="0" smtClean="0">
                <a:latin typeface="Calibri" pitchFamily="34" charset="0"/>
              </a:rPr>
              <a:t>.</a:t>
            </a:r>
            <a:endParaRPr lang="pt-PT" sz="2400" dirty="0"/>
          </a:p>
        </p:txBody>
      </p:sp>
      <p:sp>
        <p:nvSpPr>
          <p:cNvPr id="6" name="Rectangle 3"/>
          <p:cNvSpPr/>
          <p:nvPr/>
        </p:nvSpPr>
        <p:spPr>
          <a:xfrm>
            <a:off x="0" y="126876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539552" y="1844825"/>
            <a:ext cx="8064896" cy="4104456"/>
          </a:xfrm>
        </p:spPr>
        <p:txBody>
          <a:bodyPr>
            <a:normAutofit/>
          </a:bodyPr>
          <a:lstStyle/>
          <a:p>
            <a:pPr>
              <a:buNone/>
            </a:pPr>
            <a:endParaRPr lang="en-US" sz="2000" b="1" dirty="0" smtClean="0"/>
          </a:p>
          <a:p>
            <a:pPr>
              <a:buNone/>
            </a:pPr>
            <a:r>
              <a:rPr lang="en-US" sz="1600" b="1" dirty="0"/>
              <a:t>The Principles of European Contract Law 2002 (Parts I and II revised1998, Part III 2002</a:t>
            </a:r>
            <a:r>
              <a:rPr lang="en-US" sz="1600" b="1" dirty="0" smtClean="0"/>
              <a:t>) – cont. </a:t>
            </a:r>
          </a:p>
          <a:p>
            <a:pPr>
              <a:buNone/>
            </a:pPr>
            <a:endParaRPr lang="en-US" sz="1600" b="1" dirty="0"/>
          </a:p>
          <a:p>
            <a:pPr>
              <a:buNone/>
            </a:pPr>
            <a:r>
              <a:rPr lang="en-US" sz="1600" b="1" dirty="0" smtClean="0"/>
              <a:t>Article 5:103 (ex art. 7.103) – Contra </a:t>
            </a:r>
            <a:r>
              <a:rPr lang="en-US" sz="1600" b="1" dirty="0" err="1" smtClean="0"/>
              <a:t>Proferentem</a:t>
            </a:r>
            <a:r>
              <a:rPr lang="en-US" sz="1600" b="1" dirty="0" smtClean="0"/>
              <a:t> Rule</a:t>
            </a:r>
            <a:endParaRPr lang="pt-PT" sz="1600" dirty="0" smtClean="0"/>
          </a:p>
          <a:p>
            <a:pPr>
              <a:buNone/>
            </a:pPr>
            <a:r>
              <a:rPr lang="en-US" sz="1600" dirty="0" smtClean="0"/>
              <a:t>Where there is doubt about the meaning of a contract term not individually negotiated, an interpretation of the term against the party who supplied it is to be preferred.</a:t>
            </a:r>
            <a:endParaRPr lang="pt-PT" sz="1600" dirty="0" smtClean="0"/>
          </a:p>
          <a:p>
            <a:pPr>
              <a:buNone/>
            </a:pPr>
            <a:r>
              <a:rPr lang="en-US" sz="1600" dirty="0" smtClean="0"/>
              <a:t> </a:t>
            </a:r>
            <a:endParaRPr lang="pt-PT" sz="1600" dirty="0" smtClean="0"/>
          </a:p>
          <a:p>
            <a:pPr>
              <a:buNone/>
            </a:pPr>
            <a:r>
              <a:rPr lang="en-US" sz="1600" b="1" dirty="0" smtClean="0"/>
              <a:t>Article 5:104 (ex art. 7.104) – Preference to Negotiated Terms</a:t>
            </a:r>
            <a:endParaRPr lang="pt-PT" sz="1600" dirty="0" smtClean="0"/>
          </a:p>
          <a:p>
            <a:pPr>
              <a:buNone/>
            </a:pPr>
            <a:r>
              <a:rPr lang="en-US" sz="1600" dirty="0" smtClean="0"/>
              <a:t>Terms which have been individually negotiated take preference over those which are not.</a:t>
            </a:r>
            <a:endParaRPr lang="pt-PT" sz="1600" dirty="0" smtClean="0"/>
          </a:p>
          <a:p>
            <a:pPr>
              <a:buNone/>
            </a:pPr>
            <a:endParaRPr lang="pt-PT" sz="1600" dirty="0" smtClean="0"/>
          </a:p>
          <a:p>
            <a:pPr>
              <a:buNone/>
            </a:pPr>
            <a:r>
              <a:rPr lang="en-US" sz="1600" b="1" dirty="0" smtClean="0"/>
              <a:t>Article 5:105 (ex art. 7.105) – Reference to Contract as a Whole</a:t>
            </a:r>
            <a:endParaRPr lang="pt-PT" sz="1600" dirty="0" smtClean="0"/>
          </a:p>
          <a:p>
            <a:pPr>
              <a:buNone/>
            </a:pPr>
            <a:r>
              <a:rPr lang="en-US" sz="1600" dirty="0" smtClean="0"/>
              <a:t>Terms are interpreted in the light of the whole contract in which they appear.</a:t>
            </a:r>
            <a:endParaRPr lang="pt-PT" sz="1600" dirty="0" smtClean="0"/>
          </a:p>
          <a:p>
            <a:pPr>
              <a:buNone/>
            </a:pPr>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37</a:t>
            </a:fld>
            <a:endParaRPr lang="pt-PT"/>
          </a:p>
        </p:txBody>
      </p:sp>
      <p:sp>
        <p:nvSpPr>
          <p:cNvPr id="5" name="Título 1"/>
          <p:cNvSpPr>
            <a:spLocks noGrp="1"/>
          </p:cNvSpPr>
          <p:nvPr>
            <p:ph type="title"/>
          </p:nvPr>
        </p:nvSpPr>
        <p:spPr/>
        <p:txBody>
          <a:bodyPr>
            <a:normAutofit fontScale="90000"/>
          </a:bodyPr>
          <a:lstStyle/>
          <a:p>
            <a:r>
              <a:rPr lang="en-US" sz="2700" b="1" dirty="0" smtClean="0">
                <a:latin typeface="Cambria" pitchFamily="18" charset="0"/>
              </a:rPr>
              <a:t/>
            </a:r>
            <a:br>
              <a:rPr lang="en-US" sz="2700" b="1" dirty="0" smtClean="0">
                <a:latin typeface="Cambria" pitchFamily="18" charset="0"/>
              </a:rPr>
            </a:br>
            <a:r>
              <a:rPr lang="en-US" sz="2700" b="1" dirty="0"/>
              <a:t/>
            </a:r>
            <a:br>
              <a:rPr lang="en-US" sz="2700" b="1" dirty="0"/>
            </a:br>
            <a:r>
              <a:rPr lang="en-US" sz="2700" b="1" dirty="0" smtClean="0"/>
              <a:t>20.4. </a:t>
            </a:r>
            <a:r>
              <a:rPr lang="pt-PT" sz="2700" b="1" dirty="0" smtClean="0"/>
              <a:t>Regras </a:t>
            </a:r>
            <a:r>
              <a:rPr lang="pt-PT" sz="2700" b="1" dirty="0"/>
              <a:t>constantes de instrumentos de </a:t>
            </a:r>
            <a:r>
              <a:rPr lang="pt-PT" sz="2700" b="1" i="1" dirty="0"/>
              <a:t>soft </a:t>
            </a:r>
            <a:r>
              <a:rPr lang="pt-PT" sz="2700" b="1" i="1" dirty="0" err="1" smtClean="0"/>
              <a:t>law</a:t>
            </a:r>
            <a:r>
              <a:rPr lang="pt-PT" sz="2700" b="1" i="1" dirty="0" smtClean="0"/>
              <a:t> – </a:t>
            </a:r>
            <a:r>
              <a:rPr lang="pt-PT" sz="2700" b="1" i="1" dirty="0" err="1" smtClean="0"/>
              <a:t>cont</a:t>
            </a:r>
            <a:r>
              <a:rPr lang="pt-PT" sz="2700" b="1" i="1" dirty="0" smtClean="0"/>
              <a:t>. </a:t>
            </a:r>
            <a:r>
              <a:rPr lang="pt-PT" dirty="0"/>
              <a:t/>
            </a:r>
            <a:br>
              <a:rPr lang="pt-PT" dirty="0"/>
            </a:br>
            <a:endParaRPr lang="pt-PT" dirty="0"/>
          </a:p>
        </p:txBody>
      </p:sp>
      <p:sp>
        <p:nvSpPr>
          <p:cNvPr id="6" name="Rectangle 3"/>
          <p:cNvSpPr/>
          <p:nvPr/>
        </p:nvSpPr>
        <p:spPr>
          <a:xfrm>
            <a:off x="0" y="1340768"/>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2132856"/>
            <a:ext cx="8229600" cy="4525963"/>
          </a:xfrm>
        </p:spPr>
        <p:txBody>
          <a:bodyPr>
            <a:normAutofit/>
          </a:bodyPr>
          <a:lstStyle/>
          <a:p>
            <a:pPr>
              <a:buNone/>
            </a:pPr>
            <a:endParaRPr lang="en-US" sz="1600" b="1" dirty="0" smtClean="0"/>
          </a:p>
          <a:p>
            <a:pPr>
              <a:buNone/>
            </a:pPr>
            <a:r>
              <a:rPr lang="en-US" sz="2000" b="1" dirty="0"/>
              <a:t>The Principles of European Contract Law 2002 (Parts I and II revised1998, Part </a:t>
            </a:r>
            <a:r>
              <a:rPr lang="en-US" sz="2000" b="1" dirty="0" smtClean="0"/>
              <a:t>III) – </a:t>
            </a:r>
            <a:r>
              <a:rPr lang="en-US" sz="2000" b="1" dirty="0" err="1" smtClean="0"/>
              <a:t>conclusão</a:t>
            </a:r>
            <a:r>
              <a:rPr lang="en-US" sz="2000" b="1" dirty="0" smtClean="0"/>
              <a:t> </a:t>
            </a:r>
            <a:endParaRPr lang="en-US" sz="2000" b="1" dirty="0" smtClean="0"/>
          </a:p>
          <a:p>
            <a:pPr>
              <a:buNone/>
            </a:pPr>
            <a:endParaRPr lang="en-US" sz="1600" b="1" dirty="0"/>
          </a:p>
          <a:p>
            <a:pPr>
              <a:buNone/>
            </a:pPr>
            <a:r>
              <a:rPr lang="en-US" sz="1600" b="1" dirty="0" smtClean="0"/>
              <a:t>Article 5:106 (ex art. 7.106) – Terms to Be Given (Full) Effect</a:t>
            </a:r>
            <a:endParaRPr lang="pt-PT" sz="1600" dirty="0" smtClean="0"/>
          </a:p>
          <a:p>
            <a:pPr>
              <a:buNone/>
            </a:pPr>
            <a:r>
              <a:rPr lang="en-US" sz="1600" dirty="0" smtClean="0"/>
              <a:t>An interpretation which renders the terms of the contract lawful, or effective, is to be preferred to one which would not.</a:t>
            </a:r>
            <a:endParaRPr lang="pt-PT" sz="1600" dirty="0" smtClean="0"/>
          </a:p>
          <a:p>
            <a:pPr>
              <a:buNone/>
            </a:pPr>
            <a:r>
              <a:rPr lang="en-US" sz="1600" dirty="0" smtClean="0"/>
              <a:t> </a:t>
            </a:r>
            <a:endParaRPr lang="pt-PT" sz="1600" dirty="0" smtClean="0"/>
          </a:p>
          <a:p>
            <a:pPr>
              <a:buNone/>
            </a:pPr>
            <a:r>
              <a:rPr lang="en-US" sz="1600" b="1" dirty="0" smtClean="0"/>
              <a:t>Article 5:107 (ex art. 7.107) – Linguistic Discrepancies</a:t>
            </a:r>
            <a:endParaRPr lang="pt-PT" sz="1600" dirty="0" smtClean="0"/>
          </a:p>
          <a:p>
            <a:pPr>
              <a:buNone/>
            </a:pPr>
            <a:r>
              <a:rPr lang="en-US" sz="1600" dirty="0" smtClean="0"/>
              <a:t>Where a contract is drawn up in two or more language versions none of which is stated to be authoritative, there is, in case of discrepancy between the versions, a preference for the interpretation according to the version in which the contract was originally drawn up.</a:t>
            </a:r>
            <a:r>
              <a:rPr lang="en-US" dirty="0" smtClean="0"/>
              <a:t/>
            </a:r>
            <a:br>
              <a:rPr lang="en-US" dirty="0" smtClean="0"/>
            </a:br>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38</a:t>
            </a:fld>
            <a:endParaRPr lang="pt-PT"/>
          </a:p>
        </p:txBody>
      </p:sp>
      <p:sp>
        <p:nvSpPr>
          <p:cNvPr id="5" name="Título 1"/>
          <p:cNvSpPr>
            <a:spLocks noGrp="1"/>
          </p:cNvSpPr>
          <p:nvPr>
            <p:ph type="title"/>
          </p:nvPr>
        </p:nvSpPr>
        <p:spPr/>
        <p:txBody>
          <a:bodyPr>
            <a:normAutofit fontScale="90000"/>
          </a:bodyPr>
          <a:lstStyle/>
          <a:p>
            <a:r>
              <a:rPr lang="en-US" sz="2700" b="1" dirty="0" smtClean="0">
                <a:latin typeface="Cambria" pitchFamily="18" charset="0"/>
              </a:rPr>
              <a:t/>
            </a:r>
            <a:br>
              <a:rPr lang="en-US" sz="2700" b="1" dirty="0" smtClean="0">
                <a:latin typeface="Cambria" pitchFamily="18" charset="0"/>
              </a:rPr>
            </a:br>
            <a:r>
              <a:rPr lang="en-US" sz="2700" b="1" dirty="0"/>
              <a:t/>
            </a:r>
            <a:br>
              <a:rPr lang="en-US" sz="2700" b="1" dirty="0"/>
            </a:br>
            <a:r>
              <a:rPr lang="en-US" sz="2700" b="1" dirty="0" smtClean="0"/>
              <a:t>20.5. </a:t>
            </a:r>
            <a:r>
              <a:rPr lang="pt-PT" sz="2700" b="1" dirty="0"/>
              <a:t>Regras constantes de instrumentos de </a:t>
            </a:r>
            <a:r>
              <a:rPr lang="pt-PT" sz="2700" b="1" i="1" dirty="0"/>
              <a:t>soft </a:t>
            </a:r>
            <a:r>
              <a:rPr lang="pt-PT" sz="2700" b="1" i="1" dirty="0" err="1" smtClean="0"/>
              <a:t>law</a:t>
            </a:r>
            <a:r>
              <a:rPr lang="pt-PT" sz="2700" b="1" i="1" dirty="0" smtClean="0"/>
              <a:t> – </a:t>
            </a:r>
            <a:r>
              <a:rPr lang="pt-PT" sz="2700" b="1" i="1" dirty="0" err="1" smtClean="0"/>
              <a:t>cont</a:t>
            </a:r>
            <a:r>
              <a:rPr lang="pt-PT" sz="2700" b="1" i="1" dirty="0" smtClean="0"/>
              <a:t>.</a:t>
            </a:r>
            <a:r>
              <a:rPr lang="pt-PT" dirty="0"/>
              <a:t/>
            </a:r>
            <a:br>
              <a:rPr lang="pt-PT" dirty="0"/>
            </a:br>
            <a:endParaRPr lang="pt-PT" dirty="0"/>
          </a:p>
        </p:txBody>
      </p:sp>
      <p:sp>
        <p:nvSpPr>
          <p:cNvPr id="6" name="Rectangle 3"/>
          <p:cNvSpPr/>
          <p:nvPr/>
        </p:nvSpPr>
        <p:spPr>
          <a:xfrm>
            <a:off x="0" y="1412776"/>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19256" cy="1301006"/>
          </a:xfrm>
        </p:spPr>
        <p:txBody>
          <a:bodyPr>
            <a:normAutofit/>
          </a:bodyPr>
          <a:lstStyle/>
          <a:p>
            <a:r>
              <a:rPr lang="fr-FR" sz="2400" b="1" dirty="0" smtClean="0"/>
              <a:t>20.6.</a:t>
            </a:r>
            <a:r>
              <a:rPr lang="pt-PT" sz="2400" b="1" dirty="0"/>
              <a:t> Regras constantes de instrumentos de </a:t>
            </a:r>
            <a:r>
              <a:rPr lang="pt-PT" sz="2400" b="1" i="1" dirty="0"/>
              <a:t>soft </a:t>
            </a:r>
            <a:r>
              <a:rPr lang="pt-PT" sz="2400" b="1" i="1" dirty="0" err="1" smtClean="0"/>
              <a:t>law</a:t>
            </a:r>
            <a:endParaRPr lang="pt-PT" sz="2400" dirty="0"/>
          </a:p>
        </p:txBody>
      </p:sp>
      <p:sp>
        <p:nvSpPr>
          <p:cNvPr id="3" name="Marcador de Posição de Conteúdo 2"/>
          <p:cNvSpPr>
            <a:spLocks noGrp="1"/>
          </p:cNvSpPr>
          <p:nvPr>
            <p:ph idx="1"/>
          </p:nvPr>
        </p:nvSpPr>
        <p:spPr>
          <a:xfrm>
            <a:off x="467544" y="1772816"/>
            <a:ext cx="8229600" cy="4525963"/>
          </a:xfrm>
        </p:spPr>
        <p:txBody>
          <a:bodyPr>
            <a:noAutofit/>
          </a:bodyPr>
          <a:lstStyle/>
          <a:p>
            <a:pPr algn="just">
              <a:buNone/>
            </a:pPr>
            <a:r>
              <a:rPr lang="fr-FR" sz="2000" b="1" dirty="0" err="1"/>
              <a:t>Unidroit</a:t>
            </a:r>
            <a:r>
              <a:rPr lang="fr-FR" sz="2000" b="1" dirty="0"/>
              <a:t> </a:t>
            </a:r>
            <a:r>
              <a:rPr lang="fr-FR" sz="2000" b="1" dirty="0" err="1"/>
              <a:t>Principles</a:t>
            </a:r>
            <a:r>
              <a:rPr lang="fr-FR" sz="2000" b="1" dirty="0"/>
              <a:t> on International Commercial </a:t>
            </a:r>
            <a:r>
              <a:rPr lang="fr-FR" sz="2000" b="1" dirty="0" err="1"/>
              <a:t>Contracts</a:t>
            </a:r>
            <a:r>
              <a:rPr lang="fr-FR" sz="2000" b="1" dirty="0"/>
              <a:t> (2010)</a:t>
            </a:r>
            <a:endParaRPr lang="en-GB" sz="2000" b="1" dirty="0" smtClean="0"/>
          </a:p>
          <a:p>
            <a:pPr algn="just">
              <a:buNone/>
            </a:pPr>
            <a:endParaRPr lang="en-GB" sz="1600" b="1" dirty="0" smtClean="0"/>
          </a:p>
          <a:p>
            <a:pPr algn="just">
              <a:buNone/>
            </a:pPr>
            <a:r>
              <a:rPr lang="en-GB" sz="1600" b="1" dirty="0" smtClean="0"/>
              <a:t>Article </a:t>
            </a:r>
            <a:r>
              <a:rPr lang="en-GB" sz="1600" b="1" dirty="0"/>
              <a:t>4.1 (Intention of the parties)</a:t>
            </a:r>
            <a:endParaRPr lang="pt-PT" sz="1600" dirty="0"/>
          </a:p>
          <a:p>
            <a:pPr algn="just">
              <a:buNone/>
            </a:pPr>
            <a:r>
              <a:rPr lang="en-GB" sz="1600" dirty="0"/>
              <a:t>(1) A contract shall be interpreted according to the common intention of the parties. </a:t>
            </a:r>
            <a:endParaRPr lang="pt-PT" sz="1600" dirty="0"/>
          </a:p>
          <a:p>
            <a:pPr algn="just">
              <a:buNone/>
            </a:pPr>
            <a:r>
              <a:rPr lang="en-GB" sz="1600" dirty="0"/>
              <a:t>(2) If such an intention cannot be established, the contract shall be interpreted according to the meaning that reasonable persons of the same kind as the parties would give to it in the same circumstances. </a:t>
            </a:r>
            <a:endParaRPr lang="pt-PT" sz="1600" dirty="0"/>
          </a:p>
          <a:p>
            <a:pPr algn="just">
              <a:buNone/>
            </a:pPr>
            <a:r>
              <a:rPr lang="en-GB" sz="1600" b="1" dirty="0"/>
              <a:t> </a:t>
            </a:r>
            <a:r>
              <a:rPr lang="en-GB" sz="1600" b="1" dirty="0" smtClean="0"/>
              <a:t>Article </a:t>
            </a:r>
            <a:r>
              <a:rPr lang="en-GB" sz="1600" b="1" dirty="0"/>
              <a:t>4.2 (Interpretation of statements and other conduct)</a:t>
            </a:r>
            <a:endParaRPr lang="pt-PT" sz="1600" dirty="0"/>
          </a:p>
          <a:p>
            <a:pPr algn="just">
              <a:buNone/>
            </a:pPr>
            <a:r>
              <a:rPr lang="en-GB" sz="1600" dirty="0"/>
              <a:t>1) The statements and other conduct of a party shall be interpreted according to that party's intention if the other party knew or could not have been unaware of that intention. </a:t>
            </a:r>
            <a:endParaRPr lang="pt-PT" sz="1600" dirty="0"/>
          </a:p>
          <a:p>
            <a:pPr algn="just">
              <a:buNone/>
            </a:pPr>
            <a:r>
              <a:rPr lang="en-GB" sz="1600" dirty="0"/>
              <a:t>(2) If the preceding paragraph is not applicable, such statements and other conduct shall be interpreted according to the meaning that a </a:t>
            </a:r>
            <a:r>
              <a:rPr lang="en-GB" sz="1600" dirty="0" smtClean="0"/>
              <a:t>reasonable person of the same kind as the other party would give to it in the same circumstances.</a:t>
            </a:r>
            <a:r>
              <a:rPr lang="en-GB" sz="2000" dirty="0" smtClean="0"/>
              <a:t> </a:t>
            </a:r>
            <a:endParaRPr lang="pt-PT" sz="2000" dirty="0" smtClean="0"/>
          </a:p>
          <a:p>
            <a:pPr algn="just">
              <a:buNone/>
            </a:pP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39</a:t>
            </a:fld>
            <a:endParaRPr lang="pt-PT"/>
          </a:p>
        </p:txBody>
      </p:sp>
      <p:sp>
        <p:nvSpPr>
          <p:cNvPr id="5" name="Rectangle 3"/>
          <p:cNvSpPr/>
          <p:nvPr/>
        </p:nvSpPr>
        <p:spPr>
          <a:xfrm>
            <a:off x="251520" y="119675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2400" b="1" dirty="0" smtClean="0">
                <a:latin typeface="Cambria" pitchFamily="18" charset="0"/>
              </a:rPr>
              <a:t/>
            </a:r>
            <a:br>
              <a:rPr lang="pt-PT" sz="2400" b="1" dirty="0" smtClean="0">
                <a:latin typeface="Cambria" pitchFamily="18" charset="0"/>
              </a:rPr>
            </a:br>
            <a:r>
              <a:rPr lang="pt-PT" sz="2400" b="1" dirty="0" smtClean="0"/>
              <a:t>3. </a:t>
            </a:r>
            <a:r>
              <a:rPr lang="pt-PT" sz="2400" b="1" dirty="0"/>
              <a:t>Existência e antiguidade das normas sobre interpretação dos </a:t>
            </a:r>
            <a:r>
              <a:rPr lang="pt-PT" sz="2400" b="1" dirty="0" smtClean="0"/>
              <a:t>contratos</a:t>
            </a:r>
            <a:br>
              <a:rPr lang="pt-PT" sz="2400" b="1" dirty="0" smtClean="0"/>
            </a:br>
            <a:r>
              <a:rPr lang="pt-PT" sz="2400" dirty="0">
                <a:latin typeface="Cambria" pitchFamily="18" charset="0"/>
              </a:rPr>
              <a:t/>
            </a:r>
            <a:br>
              <a:rPr lang="pt-PT" sz="2400" dirty="0">
                <a:latin typeface="Cambria" pitchFamily="18" charset="0"/>
              </a:rPr>
            </a:br>
            <a:endParaRPr lang="pt-PT" sz="2400" dirty="0">
              <a:latin typeface="Cambria" pitchFamily="18" charset="0"/>
            </a:endParaRPr>
          </a:p>
        </p:txBody>
      </p:sp>
      <p:sp>
        <p:nvSpPr>
          <p:cNvPr id="3" name="Marcador de Posição de Conteúdo 2"/>
          <p:cNvSpPr>
            <a:spLocks noGrp="1"/>
          </p:cNvSpPr>
          <p:nvPr>
            <p:ph idx="1"/>
          </p:nvPr>
        </p:nvSpPr>
        <p:spPr/>
        <p:txBody>
          <a:bodyPr>
            <a:normAutofit/>
          </a:bodyPr>
          <a:lstStyle/>
          <a:p>
            <a:pPr algn="just">
              <a:buNone/>
            </a:pPr>
            <a:endParaRPr lang="pt-PT" sz="2000" dirty="0" smtClean="0"/>
          </a:p>
          <a:p>
            <a:pPr algn="just">
              <a:buNone/>
            </a:pPr>
            <a:endParaRPr lang="pt-PT" sz="2000" dirty="0" smtClean="0"/>
          </a:p>
          <a:p>
            <a:pPr algn="just">
              <a:buNone/>
            </a:pPr>
            <a:r>
              <a:rPr lang="pt-PT" sz="2000" dirty="0" smtClean="0"/>
              <a:t>- </a:t>
            </a:r>
            <a:r>
              <a:rPr lang="pt-PT" sz="2000" dirty="0"/>
              <a:t>Preceitos sobre interpretação dos contratos existem desde há muito</a:t>
            </a:r>
            <a:r>
              <a:rPr lang="pt-PT" sz="2000" dirty="0" smtClean="0"/>
              <a:t>…</a:t>
            </a:r>
          </a:p>
          <a:p>
            <a:pPr algn="just">
              <a:buNone/>
            </a:pPr>
            <a:endParaRPr lang="pt-PT" sz="2000" dirty="0"/>
          </a:p>
          <a:p>
            <a:pPr algn="just">
              <a:buNone/>
            </a:pPr>
            <a:r>
              <a:rPr lang="pt-PT" sz="2000" dirty="0"/>
              <a:t>- A natureza desses preceitos foi discutida, mas hoje parece pouco </a:t>
            </a:r>
            <a:r>
              <a:rPr lang="pt-PT" sz="2000" dirty="0" smtClean="0"/>
              <a:t>discutida;</a:t>
            </a:r>
            <a:endParaRPr lang="pt-PT" sz="2000" dirty="0" smtClean="0"/>
          </a:p>
          <a:p>
            <a:pPr algn="just">
              <a:buNone/>
            </a:pPr>
            <a:endParaRPr lang="pt-PT" sz="2000" dirty="0"/>
          </a:p>
          <a:p>
            <a:pPr algn="just">
              <a:buNone/>
            </a:pPr>
            <a:r>
              <a:rPr lang="pt-PT" sz="2000" dirty="0"/>
              <a:t>-</a:t>
            </a:r>
            <a:r>
              <a:rPr lang="pt-PT" sz="2000" b="1" dirty="0"/>
              <a:t> </a:t>
            </a:r>
            <a:r>
              <a:rPr lang="pt-PT" sz="2000" dirty="0" smtClean="0"/>
              <a:t>A relevância </a:t>
            </a:r>
            <a:r>
              <a:rPr lang="pt-PT" sz="2000" dirty="0"/>
              <a:t>especial do </a:t>
            </a:r>
            <a:r>
              <a:rPr lang="pt-PT" sz="2000" i="1" dirty="0" err="1"/>
              <a:t>Code</a:t>
            </a:r>
            <a:r>
              <a:rPr lang="pt-PT" sz="2000" i="1" dirty="0"/>
              <a:t> Civil </a:t>
            </a:r>
            <a:r>
              <a:rPr lang="pt-PT" sz="2000" dirty="0"/>
              <a:t>como repositório de normas </a:t>
            </a:r>
            <a:r>
              <a:rPr lang="pt-PT" sz="2000" dirty="0" smtClean="0"/>
              <a:t>pré-existentes (na versão de </a:t>
            </a:r>
            <a:r>
              <a:rPr lang="pt-PT" sz="2000" dirty="0" err="1" smtClean="0"/>
              <a:t>Pothier</a:t>
            </a:r>
            <a:r>
              <a:rPr lang="pt-PT" sz="2000" dirty="0" smtClean="0"/>
              <a:t>) – qualificadas como axiomas no </a:t>
            </a:r>
            <a:r>
              <a:rPr lang="pt-PT" sz="2000" dirty="0"/>
              <a:t>«</a:t>
            </a:r>
            <a:r>
              <a:rPr lang="pt-PT" sz="2000" dirty="0" err="1"/>
              <a:t>exposé</a:t>
            </a:r>
            <a:r>
              <a:rPr lang="pt-PT" sz="2000" dirty="0"/>
              <a:t> </a:t>
            </a:r>
            <a:r>
              <a:rPr lang="pt-PT" sz="2000" dirty="0" err="1"/>
              <a:t>des</a:t>
            </a:r>
            <a:r>
              <a:rPr lang="pt-PT" sz="2000" dirty="0"/>
              <a:t> motives» </a:t>
            </a:r>
            <a:r>
              <a:rPr lang="pt-PT" sz="2000" dirty="0" smtClean="0"/>
              <a:t>respetiva.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4</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1772816"/>
            <a:ext cx="8229600" cy="4637112"/>
          </a:xfrm>
        </p:spPr>
        <p:txBody>
          <a:bodyPr>
            <a:normAutofit fontScale="40000" lnSpcReduction="20000"/>
          </a:bodyPr>
          <a:lstStyle/>
          <a:p>
            <a:pPr>
              <a:buNone/>
            </a:pPr>
            <a:endParaRPr lang="en-GB" sz="5000" b="1" dirty="0" smtClean="0"/>
          </a:p>
          <a:p>
            <a:pPr>
              <a:buNone/>
            </a:pPr>
            <a:r>
              <a:rPr lang="fr-FR" sz="5000" b="1" dirty="0" err="1"/>
              <a:t>Unidroit</a:t>
            </a:r>
            <a:r>
              <a:rPr lang="fr-FR" sz="5000" b="1" dirty="0"/>
              <a:t> </a:t>
            </a:r>
            <a:r>
              <a:rPr lang="fr-FR" sz="5000" b="1" dirty="0" err="1"/>
              <a:t>Principles</a:t>
            </a:r>
            <a:r>
              <a:rPr lang="fr-FR" sz="5000" b="1" dirty="0"/>
              <a:t> on International Commercial </a:t>
            </a:r>
            <a:r>
              <a:rPr lang="fr-FR" sz="5000" b="1" dirty="0" err="1"/>
              <a:t>Contracts</a:t>
            </a:r>
            <a:r>
              <a:rPr lang="fr-FR" sz="5000" b="1" dirty="0"/>
              <a:t> (2010</a:t>
            </a:r>
            <a:r>
              <a:rPr lang="fr-FR" sz="5000" b="1" dirty="0" smtClean="0"/>
              <a:t>) – </a:t>
            </a:r>
            <a:r>
              <a:rPr lang="fr-FR" sz="5000" b="1" dirty="0" err="1" smtClean="0"/>
              <a:t>cont</a:t>
            </a:r>
            <a:r>
              <a:rPr lang="fr-FR" sz="5000" b="1" dirty="0" smtClean="0"/>
              <a:t>. </a:t>
            </a:r>
            <a:endParaRPr lang="en-GB" sz="5000" b="1" dirty="0"/>
          </a:p>
          <a:p>
            <a:pPr>
              <a:buNone/>
            </a:pPr>
            <a:endParaRPr lang="en-GB" sz="4000" b="1" dirty="0"/>
          </a:p>
          <a:p>
            <a:pPr>
              <a:buNone/>
            </a:pPr>
            <a:r>
              <a:rPr lang="en-GB" sz="4000" b="1" dirty="0" smtClean="0"/>
              <a:t>Article 4.3 (Relevant circumstances)</a:t>
            </a:r>
            <a:endParaRPr lang="pt-PT" sz="4000" dirty="0" smtClean="0"/>
          </a:p>
          <a:p>
            <a:pPr>
              <a:buNone/>
            </a:pPr>
            <a:r>
              <a:rPr lang="en-GB" sz="4000" dirty="0" smtClean="0"/>
              <a:t>In applying Articles 4.1 and 4.2, regard shall be had to all the circumstances, including </a:t>
            </a:r>
            <a:endParaRPr lang="pt-PT" sz="4000" dirty="0" smtClean="0"/>
          </a:p>
          <a:p>
            <a:pPr>
              <a:buNone/>
            </a:pPr>
            <a:r>
              <a:rPr lang="en-GB" sz="4000" dirty="0" smtClean="0"/>
              <a:t>(a) preliminary negotiations between the parties;</a:t>
            </a:r>
            <a:endParaRPr lang="pt-PT" sz="4000" dirty="0" smtClean="0"/>
          </a:p>
          <a:p>
            <a:pPr>
              <a:buNone/>
            </a:pPr>
            <a:r>
              <a:rPr lang="en-GB" sz="4000" dirty="0" smtClean="0"/>
              <a:t>(b) practices which the parties have established between themselves;</a:t>
            </a:r>
            <a:endParaRPr lang="pt-PT" sz="4000" dirty="0" smtClean="0"/>
          </a:p>
          <a:p>
            <a:pPr>
              <a:buNone/>
            </a:pPr>
            <a:r>
              <a:rPr lang="en-GB" sz="4000" dirty="0" smtClean="0"/>
              <a:t>(c) the conduct of the parties subsequent to the conclusion of the contract;</a:t>
            </a:r>
            <a:endParaRPr lang="pt-PT" sz="4000" dirty="0" smtClean="0"/>
          </a:p>
          <a:p>
            <a:pPr>
              <a:buNone/>
            </a:pPr>
            <a:r>
              <a:rPr lang="en-GB" sz="4000" dirty="0" smtClean="0"/>
              <a:t>(d) the nature and purpose of the contract;</a:t>
            </a:r>
            <a:endParaRPr lang="pt-PT" sz="4000" dirty="0" smtClean="0"/>
          </a:p>
          <a:p>
            <a:pPr>
              <a:buNone/>
            </a:pPr>
            <a:r>
              <a:rPr lang="en-GB" sz="4000" dirty="0" smtClean="0"/>
              <a:t>(e) the meaning commonly given to terms and expressions in the trade concerned;</a:t>
            </a:r>
            <a:endParaRPr lang="pt-PT" sz="4000" dirty="0" smtClean="0"/>
          </a:p>
          <a:p>
            <a:pPr>
              <a:buNone/>
            </a:pPr>
            <a:r>
              <a:rPr lang="en-GB" sz="4000" dirty="0" smtClean="0"/>
              <a:t>(f) usages.</a:t>
            </a:r>
            <a:endParaRPr lang="pt-PT" sz="4000" dirty="0" smtClean="0"/>
          </a:p>
          <a:p>
            <a:pPr>
              <a:buNone/>
            </a:pPr>
            <a:r>
              <a:rPr lang="en-GB" sz="4000" dirty="0" smtClean="0"/>
              <a:t> </a:t>
            </a:r>
            <a:endParaRPr lang="pt-PT" sz="4000" dirty="0" smtClean="0"/>
          </a:p>
          <a:p>
            <a:pPr>
              <a:buNone/>
            </a:pPr>
            <a:r>
              <a:rPr lang="en-GB" sz="4000" b="1" dirty="0" smtClean="0"/>
              <a:t>Article 4.4 (Reference to contract or statement as a whole)</a:t>
            </a:r>
            <a:endParaRPr lang="pt-PT" sz="4000" dirty="0" smtClean="0"/>
          </a:p>
          <a:p>
            <a:pPr>
              <a:buNone/>
            </a:pPr>
            <a:r>
              <a:rPr lang="en-GB" sz="4000" dirty="0" smtClean="0"/>
              <a:t>Terms and expressions shall be interpreted in the light of the whole contract or statement in which they appear.</a:t>
            </a:r>
            <a:endParaRPr lang="pt-PT" sz="4000" dirty="0" smtClean="0"/>
          </a:p>
          <a:p>
            <a:pPr>
              <a:buNone/>
            </a:pPr>
            <a:r>
              <a:rPr lang="en-GB" sz="4000" b="1" dirty="0" smtClean="0"/>
              <a:t> </a:t>
            </a:r>
            <a:endParaRPr lang="pt-PT" sz="4000" dirty="0" smtClean="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40</a:t>
            </a:fld>
            <a:endParaRPr lang="pt-PT"/>
          </a:p>
        </p:txBody>
      </p:sp>
      <p:sp>
        <p:nvSpPr>
          <p:cNvPr id="5" name="Título 1"/>
          <p:cNvSpPr>
            <a:spLocks noGrp="1"/>
          </p:cNvSpPr>
          <p:nvPr>
            <p:ph type="title"/>
          </p:nvPr>
        </p:nvSpPr>
        <p:spPr>
          <a:xfrm>
            <a:off x="395536" y="116632"/>
            <a:ext cx="8291264" cy="1301006"/>
          </a:xfrm>
        </p:spPr>
        <p:txBody>
          <a:bodyPr>
            <a:normAutofit/>
          </a:bodyPr>
          <a:lstStyle/>
          <a:p>
            <a:r>
              <a:rPr lang="fr-FR" sz="2400" b="1" dirty="0" smtClean="0"/>
              <a:t>20.7. </a:t>
            </a:r>
            <a:r>
              <a:rPr lang="pt-PT" sz="2400" b="1" dirty="0"/>
              <a:t>Regras constantes de instrumentos de </a:t>
            </a:r>
            <a:r>
              <a:rPr lang="pt-PT" sz="2400" b="1" i="1" dirty="0"/>
              <a:t>soft </a:t>
            </a:r>
            <a:r>
              <a:rPr lang="pt-PT" sz="2400" b="1" i="1" dirty="0" err="1" smtClean="0"/>
              <a:t>law</a:t>
            </a:r>
            <a:endParaRPr lang="pt-PT" sz="2400" dirty="0"/>
          </a:p>
        </p:txBody>
      </p:sp>
      <p:sp>
        <p:nvSpPr>
          <p:cNvPr id="6" name="Rectangle 3"/>
          <p:cNvSpPr/>
          <p:nvPr/>
        </p:nvSpPr>
        <p:spPr>
          <a:xfrm>
            <a:off x="0" y="119675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395536" y="1916833"/>
            <a:ext cx="7848872" cy="4104456"/>
          </a:xfrm>
        </p:spPr>
        <p:txBody>
          <a:bodyPr>
            <a:normAutofit fontScale="77500" lnSpcReduction="20000"/>
          </a:bodyPr>
          <a:lstStyle/>
          <a:p>
            <a:pPr>
              <a:buNone/>
            </a:pPr>
            <a:endParaRPr lang="en-GB" sz="2400" b="1" dirty="0" smtClean="0"/>
          </a:p>
          <a:p>
            <a:pPr>
              <a:buNone/>
            </a:pPr>
            <a:r>
              <a:rPr lang="fr-FR" sz="2100" b="1" dirty="0" err="1"/>
              <a:t>Unidroit</a:t>
            </a:r>
            <a:r>
              <a:rPr lang="fr-FR" sz="2100" b="1" dirty="0"/>
              <a:t> </a:t>
            </a:r>
            <a:r>
              <a:rPr lang="fr-FR" sz="2100" b="1" dirty="0" err="1"/>
              <a:t>Principles</a:t>
            </a:r>
            <a:r>
              <a:rPr lang="fr-FR" sz="2100" b="1" dirty="0"/>
              <a:t> on International Commercial </a:t>
            </a:r>
            <a:r>
              <a:rPr lang="fr-FR" sz="2100" b="1" dirty="0" err="1"/>
              <a:t>Contracts</a:t>
            </a:r>
            <a:r>
              <a:rPr lang="fr-FR" sz="2100" b="1" dirty="0"/>
              <a:t> (2010</a:t>
            </a:r>
            <a:r>
              <a:rPr lang="fr-FR" sz="2100" b="1" dirty="0" smtClean="0"/>
              <a:t>) – </a:t>
            </a:r>
            <a:r>
              <a:rPr lang="fr-FR" sz="2100" b="1" dirty="0" err="1" smtClean="0"/>
              <a:t>cont</a:t>
            </a:r>
            <a:r>
              <a:rPr lang="fr-FR" sz="2100" b="1" dirty="0" smtClean="0"/>
              <a:t>. </a:t>
            </a:r>
            <a:endParaRPr lang="en-GB" sz="2100" b="1" dirty="0"/>
          </a:p>
          <a:p>
            <a:pPr>
              <a:buNone/>
            </a:pPr>
            <a:endParaRPr lang="en-GB" sz="2100" b="1" dirty="0" smtClean="0"/>
          </a:p>
          <a:p>
            <a:pPr>
              <a:buNone/>
            </a:pPr>
            <a:r>
              <a:rPr lang="en-GB" sz="2100" b="1" dirty="0" smtClean="0"/>
              <a:t>Article 4.5 (All terms to be given effect)</a:t>
            </a:r>
            <a:endParaRPr lang="pt-PT" sz="2100" dirty="0" smtClean="0"/>
          </a:p>
          <a:p>
            <a:pPr>
              <a:buNone/>
            </a:pPr>
            <a:r>
              <a:rPr lang="en-GB" sz="2100" dirty="0" smtClean="0"/>
              <a:t>Contract terms shall be interpreted so as to give effect to all the terms rather than to deprive some of them of effect.</a:t>
            </a:r>
            <a:endParaRPr lang="pt-PT" sz="2100" dirty="0" smtClean="0"/>
          </a:p>
          <a:p>
            <a:pPr>
              <a:buNone/>
            </a:pPr>
            <a:endParaRPr lang="pt-PT" sz="2100" dirty="0" smtClean="0"/>
          </a:p>
          <a:p>
            <a:pPr>
              <a:buNone/>
            </a:pPr>
            <a:r>
              <a:rPr lang="en-GB" sz="2100" b="1" dirty="0" smtClean="0"/>
              <a:t>Article 4.6 (Contra </a:t>
            </a:r>
            <a:r>
              <a:rPr lang="en-GB" sz="2100" b="1" dirty="0" err="1" smtClean="0"/>
              <a:t>proferentem</a:t>
            </a:r>
            <a:r>
              <a:rPr lang="en-GB" sz="2100" b="1" dirty="0" smtClean="0"/>
              <a:t> rule)</a:t>
            </a:r>
            <a:endParaRPr lang="pt-PT" sz="2100" dirty="0" smtClean="0"/>
          </a:p>
          <a:p>
            <a:pPr>
              <a:buNone/>
            </a:pPr>
            <a:r>
              <a:rPr lang="en-GB" sz="2100" dirty="0" smtClean="0"/>
              <a:t>If contract terms supplied by one party are unclear, an interpretation against that party is preferred.</a:t>
            </a:r>
            <a:endParaRPr lang="pt-PT" sz="2100" dirty="0" smtClean="0"/>
          </a:p>
          <a:p>
            <a:endParaRPr lang="pt-PT" sz="2100" dirty="0" smtClean="0"/>
          </a:p>
          <a:p>
            <a:pPr>
              <a:buNone/>
            </a:pPr>
            <a:r>
              <a:rPr lang="en-GB" sz="2100" b="1" dirty="0" smtClean="0"/>
              <a:t>Article 4.7 (Linguistic discrepancies)</a:t>
            </a:r>
            <a:endParaRPr lang="pt-PT" sz="2100" dirty="0" smtClean="0"/>
          </a:p>
          <a:p>
            <a:pPr>
              <a:buNone/>
            </a:pPr>
            <a:r>
              <a:rPr lang="en-GB" sz="2100" dirty="0" smtClean="0"/>
              <a:t>Where a contract is drawn up in two or more language versions which are equally authoritative there is, in case of discrepancy between the versions, a preference for the interpretation according to a version in which the contract was originally drawn up.</a:t>
            </a:r>
            <a:endParaRPr lang="pt-PT" sz="2100" dirty="0" smtClean="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41</a:t>
            </a:fld>
            <a:endParaRPr lang="pt-PT"/>
          </a:p>
        </p:txBody>
      </p:sp>
      <p:sp>
        <p:nvSpPr>
          <p:cNvPr id="5" name="Título 1"/>
          <p:cNvSpPr>
            <a:spLocks noGrp="1"/>
          </p:cNvSpPr>
          <p:nvPr>
            <p:ph type="title"/>
          </p:nvPr>
        </p:nvSpPr>
        <p:spPr/>
        <p:txBody>
          <a:bodyPr>
            <a:normAutofit/>
          </a:bodyPr>
          <a:lstStyle/>
          <a:p>
            <a:r>
              <a:rPr lang="fr-FR" sz="2400" b="1" dirty="0" smtClean="0"/>
              <a:t>20.8. </a:t>
            </a:r>
            <a:r>
              <a:rPr lang="pt-PT" sz="2400" b="1" dirty="0"/>
              <a:t>Regras constantes de instrumentos de </a:t>
            </a:r>
            <a:r>
              <a:rPr lang="pt-PT" sz="2400" b="1" i="1" dirty="0"/>
              <a:t>soft </a:t>
            </a:r>
            <a:r>
              <a:rPr lang="pt-PT" sz="2400" b="1" i="1" dirty="0" err="1" smtClean="0"/>
              <a:t>law</a:t>
            </a:r>
            <a:endParaRPr lang="pt-PT" sz="2400" dirty="0"/>
          </a:p>
        </p:txBody>
      </p:sp>
      <p:sp>
        <p:nvSpPr>
          <p:cNvPr id="6" name="Rectangle 3"/>
          <p:cNvSpPr/>
          <p:nvPr/>
        </p:nvSpPr>
        <p:spPr>
          <a:xfrm>
            <a:off x="0" y="119675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600201"/>
            <a:ext cx="8075240" cy="3701008"/>
          </a:xfrm>
        </p:spPr>
        <p:txBody>
          <a:bodyPr>
            <a:normAutofit fontScale="62500" lnSpcReduction="20000"/>
          </a:bodyPr>
          <a:lstStyle/>
          <a:p>
            <a:pPr>
              <a:buNone/>
            </a:pPr>
            <a:endParaRPr lang="en-GB" sz="2600" b="1" dirty="0" smtClean="0"/>
          </a:p>
          <a:p>
            <a:pPr>
              <a:buNone/>
            </a:pPr>
            <a:endParaRPr lang="fr-FR" sz="2800" b="1" dirty="0" smtClean="0"/>
          </a:p>
          <a:p>
            <a:pPr>
              <a:buNone/>
            </a:pPr>
            <a:r>
              <a:rPr lang="fr-FR" sz="2800" b="1" dirty="0" err="1" smtClean="0"/>
              <a:t>Unidroit</a:t>
            </a:r>
            <a:r>
              <a:rPr lang="fr-FR" sz="2800" b="1" dirty="0" smtClean="0"/>
              <a:t> </a:t>
            </a:r>
            <a:r>
              <a:rPr lang="fr-FR" sz="2800" b="1" dirty="0" err="1"/>
              <a:t>Principles</a:t>
            </a:r>
            <a:r>
              <a:rPr lang="fr-FR" sz="2800" b="1" dirty="0"/>
              <a:t> on International </a:t>
            </a:r>
            <a:r>
              <a:rPr lang="fr-FR" sz="2800" b="1" dirty="0" smtClean="0"/>
              <a:t>Commercial </a:t>
            </a:r>
            <a:r>
              <a:rPr lang="fr-FR" sz="2800" b="1" dirty="0" err="1"/>
              <a:t>Contracts</a:t>
            </a:r>
            <a:r>
              <a:rPr lang="fr-FR" sz="2800" b="1" dirty="0"/>
              <a:t> (2010) – </a:t>
            </a:r>
            <a:r>
              <a:rPr lang="fr-FR" sz="2800" b="1" dirty="0" err="1" smtClean="0"/>
              <a:t>conclusão</a:t>
            </a:r>
            <a:r>
              <a:rPr lang="fr-FR" sz="2800" b="1" dirty="0" smtClean="0"/>
              <a:t> </a:t>
            </a:r>
            <a:endParaRPr lang="en-GB" sz="2800" b="1" dirty="0"/>
          </a:p>
          <a:p>
            <a:pPr>
              <a:buNone/>
            </a:pPr>
            <a:endParaRPr lang="fr-FR" sz="2800" b="1" dirty="0" smtClean="0"/>
          </a:p>
          <a:p>
            <a:pPr>
              <a:buNone/>
            </a:pPr>
            <a:endParaRPr lang="fr-FR" sz="2800" b="1" dirty="0"/>
          </a:p>
          <a:p>
            <a:pPr>
              <a:buNone/>
            </a:pPr>
            <a:r>
              <a:rPr lang="en-GB" sz="2600" b="1" dirty="0" smtClean="0"/>
              <a:t>Article 4.8 (Supplying an omitted term)</a:t>
            </a:r>
            <a:endParaRPr lang="pt-PT" sz="2600" dirty="0" smtClean="0"/>
          </a:p>
          <a:p>
            <a:pPr algn="just">
              <a:buNone/>
            </a:pPr>
            <a:r>
              <a:rPr lang="en-GB" sz="2600" dirty="0" smtClean="0"/>
              <a:t> (1) Where the parties to a contract have not agreed with respect to a term which is important for a determination of their rights and duties, a term which is appropriate in the circumstances shall be supplied. </a:t>
            </a:r>
            <a:endParaRPr lang="pt-PT" sz="2600" dirty="0" smtClean="0"/>
          </a:p>
          <a:p>
            <a:pPr>
              <a:buNone/>
            </a:pPr>
            <a:r>
              <a:rPr lang="en-GB" sz="2600" dirty="0" smtClean="0"/>
              <a:t>(2) In determining what is an appropriate term regard shall be had, among other factors, to </a:t>
            </a:r>
            <a:endParaRPr lang="pt-PT" sz="2600" dirty="0" smtClean="0"/>
          </a:p>
          <a:p>
            <a:pPr>
              <a:buNone/>
            </a:pPr>
            <a:r>
              <a:rPr lang="en-GB" sz="2600" dirty="0" smtClean="0"/>
              <a:t>(a) the intention of the parties; </a:t>
            </a:r>
            <a:endParaRPr lang="pt-PT" sz="2600" dirty="0" smtClean="0"/>
          </a:p>
          <a:p>
            <a:pPr>
              <a:buNone/>
            </a:pPr>
            <a:r>
              <a:rPr lang="en-GB" sz="2600" dirty="0" smtClean="0"/>
              <a:t>(b) the nature and purpose of the contract; </a:t>
            </a:r>
            <a:endParaRPr lang="pt-PT" sz="2600" dirty="0" smtClean="0"/>
          </a:p>
          <a:p>
            <a:pPr>
              <a:buNone/>
            </a:pPr>
            <a:r>
              <a:rPr lang="en-GB" sz="2600" dirty="0" smtClean="0"/>
              <a:t>(c) good faith and fair dealing; </a:t>
            </a:r>
            <a:endParaRPr lang="pt-PT" sz="2600" dirty="0" smtClean="0"/>
          </a:p>
          <a:p>
            <a:pPr>
              <a:buNone/>
            </a:pPr>
            <a:r>
              <a:rPr lang="pt-PT" sz="2600" dirty="0" smtClean="0"/>
              <a:t>(d) </a:t>
            </a:r>
            <a:r>
              <a:rPr lang="pt-PT" sz="2600" dirty="0" err="1" smtClean="0"/>
              <a:t>reasonableness</a:t>
            </a:r>
            <a:r>
              <a:rPr lang="pt-PT" sz="2600" dirty="0" smtClean="0"/>
              <a:t>.</a:t>
            </a:r>
            <a:br>
              <a:rPr lang="pt-PT" sz="2600" dirty="0" smtClean="0"/>
            </a:br>
            <a:endParaRPr lang="pt-PT" sz="2600" dirty="0" smtClean="0"/>
          </a:p>
          <a:p>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42</a:t>
            </a:fld>
            <a:endParaRPr lang="pt-PT"/>
          </a:p>
        </p:txBody>
      </p:sp>
      <p:sp>
        <p:nvSpPr>
          <p:cNvPr id="5" name="Título 1"/>
          <p:cNvSpPr>
            <a:spLocks noGrp="1"/>
          </p:cNvSpPr>
          <p:nvPr>
            <p:ph type="title"/>
          </p:nvPr>
        </p:nvSpPr>
        <p:spPr/>
        <p:txBody>
          <a:bodyPr>
            <a:normAutofit/>
          </a:bodyPr>
          <a:lstStyle/>
          <a:p>
            <a:r>
              <a:rPr lang="fr-FR" sz="2400" b="1" dirty="0" smtClean="0"/>
              <a:t>20.9. </a:t>
            </a:r>
            <a:r>
              <a:rPr lang="pt-PT" sz="2400" b="1" dirty="0"/>
              <a:t>Regras constantes de instrumentos de </a:t>
            </a:r>
            <a:r>
              <a:rPr lang="pt-PT" sz="2400" b="1" i="1" dirty="0"/>
              <a:t>soft </a:t>
            </a:r>
            <a:r>
              <a:rPr lang="pt-PT" sz="2400" b="1" i="1" dirty="0" err="1" smtClean="0"/>
              <a:t>law</a:t>
            </a:r>
            <a:endParaRPr lang="pt-PT" sz="2400" dirty="0"/>
          </a:p>
        </p:txBody>
      </p:sp>
      <p:sp>
        <p:nvSpPr>
          <p:cNvPr id="7" name="Rectangle 3"/>
          <p:cNvSpPr/>
          <p:nvPr/>
        </p:nvSpPr>
        <p:spPr>
          <a:xfrm>
            <a:off x="0" y="119675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b="1" dirty="0" smtClean="0"/>
              <a:t/>
            </a:r>
            <a:br>
              <a:rPr lang="pt-PT" b="1" dirty="0" smtClean="0"/>
            </a:br>
            <a:r>
              <a:rPr lang="pt-PT" sz="2700" b="1" dirty="0" smtClean="0"/>
              <a:t>21. Duas </a:t>
            </a:r>
            <a:r>
              <a:rPr lang="pt-PT" sz="2700" b="1" dirty="0"/>
              <a:t>notas finais</a:t>
            </a:r>
            <a:r>
              <a:rPr lang="pt-PT" dirty="0"/>
              <a:t/>
            </a:r>
            <a:br>
              <a:rPr lang="pt-PT" dirty="0"/>
            </a:br>
            <a:endParaRPr lang="pt-PT" dirty="0"/>
          </a:p>
        </p:txBody>
      </p:sp>
      <p:sp>
        <p:nvSpPr>
          <p:cNvPr id="3" name="Marcador de Posição de Conteúdo 2"/>
          <p:cNvSpPr>
            <a:spLocks noGrp="1"/>
          </p:cNvSpPr>
          <p:nvPr>
            <p:ph idx="1"/>
          </p:nvPr>
        </p:nvSpPr>
        <p:spPr/>
        <p:txBody>
          <a:bodyPr/>
          <a:lstStyle/>
          <a:p>
            <a:pPr>
              <a:buFontTx/>
              <a:buChar char="-"/>
            </a:pPr>
            <a:endParaRPr lang="pt-PT" sz="2000" dirty="0" smtClean="0"/>
          </a:p>
          <a:p>
            <a:pPr>
              <a:buFontTx/>
              <a:buChar char="-"/>
            </a:pPr>
            <a:endParaRPr lang="pt-PT" sz="2000" dirty="0"/>
          </a:p>
          <a:p>
            <a:pPr>
              <a:buFontTx/>
              <a:buChar char="-"/>
            </a:pPr>
            <a:endParaRPr lang="pt-PT" sz="2000" dirty="0" smtClean="0"/>
          </a:p>
          <a:p>
            <a:pPr>
              <a:buFontTx/>
              <a:buChar char="-"/>
            </a:pPr>
            <a:r>
              <a:rPr lang="pt-PT" sz="2000" dirty="0" smtClean="0"/>
              <a:t>O </a:t>
            </a:r>
            <a:r>
              <a:rPr lang="pt-PT" sz="2000" dirty="0"/>
              <a:t>pano de fundo é o princípio da liberdade contratual – cujo respeito implica a determinação do sentido das declarações das partes</a:t>
            </a:r>
            <a:r>
              <a:rPr lang="pt-PT" sz="2000" dirty="0" smtClean="0"/>
              <a:t>;</a:t>
            </a:r>
          </a:p>
          <a:p>
            <a:pPr>
              <a:buFontTx/>
              <a:buChar char="-"/>
            </a:pPr>
            <a:endParaRPr lang="pt-PT" sz="2000" dirty="0"/>
          </a:p>
          <a:p>
            <a:pPr>
              <a:buNone/>
            </a:pPr>
            <a:r>
              <a:rPr lang="pt-PT" sz="2000"/>
              <a:t>- </a:t>
            </a:r>
            <a:r>
              <a:rPr lang="pt-PT" sz="2000" smtClean="0"/>
              <a:t>   </a:t>
            </a:r>
            <a:r>
              <a:rPr lang="pt-PT" sz="2000" dirty="0" smtClean="0"/>
              <a:t>Nesta </a:t>
            </a:r>
            <a:r>
              <a:rPr lang="pt-PT" sz="2000" dirty="0"/>
              <a:t>área, quase nada se altera, em especial a necessidade de bons decisores!</a:t>
            </a:r>
          </a:p>
          <a:p>
            <a:pPr>
              <a:buNone/>
            </a:pPr>
            <a:endParaRPr lang="pt-PT"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43</a:t>
            </a:fld>
            <a:endParaRPr lang="pt-PT"/>
          </a:p>
        </p:txBody>
      </p:sp>
      <p:sp>
        <p:nvSpPr>
          <p:cNvPr id="5" name="Rectangle 3"/>
          <p:cNvSpPr/>
          <p:nvPr/>
        </p:nvSpPr>
        <p:spPr>
          <a:xfrm>
            <a:off x="0" y="1196752"/>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smtClean="0">
                <a:latin typeface="Cambria" pitchFamily="18" charset="0"/>
              </a:rPr>
              <a:t/>
            </a:r>
            <a:br>
              <a:rPr lang="pt-PT" sz="2700" b="1" dirty="0" smtClean="0">
                <a:latin typeface="Cambria" pitchFamily="18" charset="0"/>
              </a:rPr>
            </a:br>
            <a:r>
              <a:rPr lang="pt-PT" sz="2700" b="1" dirty="0" smtClean="0"/>
              <a:t>4. O </a:t>
            </a:r>
            <a:r>
              <a:rPr lang="pt-PT" sz="2700" b="1" dirty="0"/>
              <a:t>juiz como </a:t>
            </a:r>
            <a:r>
              <a:rPr lang="pt-PT" sz="2700" b="1" dirty="0" smtClean="0"/>
              <a:t>destinatário </a:t>
            </a:r>
            <a:r>
              <a:rPr lang="pt-PT" sz="2700" b="1" dirty="0"/>
              <a:t>principal das normas sobre interpretação dos contratos </a:t>
            </a:r>
            <a:r>
              <a:rPr lang="pt-PT" sz="2700" b="1" dirty="0" smtClean="0"/>
              <a:t/>
            </a:r>
            <a:br>
              <a:rPr lang="pt-PT" sz="2700" b="1" dirty="0" smtClean="0"/>
            </a:br>
            <a:r>
              <a:rPr lang="pt-PT" dirty="0"/>
              <a:t/>
            </a:r>
            <a:br>
              <a:rPr lang="pt-PT" dirty="0"/>
            </a:br>
            <a:endParaRPr lang="pt-PT" dirty="0"/>
          </a:p>
        </p:txBody>
      </p:sp>
      <p:sp>
        <p:nvSpPr>
          <p:cNvPr id="3" name="Marcador de Posição de Conteúdo 2"/>
          <p:cNvSpPr>
            <a:spLocks noGrp="1"/>
          </p:cNvSpPr>
          <p:nvPr>
            <p:ph idx="1"/>
          </p:nvPr>
        </p:nvSpPr>
        <p:spPr/>
        <p:txBody>
          <a:bodyPr>
            <a:normAutofit/>
          </a:bodyPr>
          <a:lstStyle/>
          <a:p>
            <a:pPr>
              <a:buNone/>
            </a:pPr>
            <a:endParaRPr lang="pt-PT" sz="2000" dirty="0" smtClean="0"/>
          </a:p>
          <a:p>
            <a:pPr>
              <a:buNone/>
            </a:pPr>
            <a:endParaRPr lang="pt-PT" sz="2000" dirty="0" smtClean="0"/>
          </a:p>
          <a:p>
            <a:pPr>
              <a:buNone/>
            </a:pPr>
            <a:r>
              <a:rPr lang="pt-PT" sz="2000" dirty="0" smtClean="0"/>
              <a:t>- </a:t>
            </a:r>
            <a:r>
              <a:rPr lang="pt-PT" sz="2000" dirty="0" err="1" smtClean="0"/>
              <a:t>Favard</a:t>
            </a:r>
            <a:r>
              <a:rPr lang="pt-PT" sz="2000" dirty="0" smtClean="0"/>
              <a:t> </a:t>
            </a:r>
            <a:r>
              <a:rPr lang="fr-FR" sz="2000" dirty="0" smtClean="0"/>
              <a:t>de Langlade (</a:t>
            </a:r>
            <a:r>
              <a:rPr lang="fr-FR" sz="2000" dirty="0" err="1" smtClean="0"/>
              <a:t>tribuno</a:t>
            </a:r>
            <a:r>
              <a:rPr lang="fr-FR" sz="2000" dirty="0" smtClean="0"/>
              <a:t>)</a:t>
            </a:r>
            <a:r>
              <a:rPr lang="pt-PT" sz="2000" dirty="0" smtClean="0"/>
              <a:t>, </a:t>
            </a:r>
            <a:r>
              <a:rPr lang="pt-PT" sz="2000" dirty="0" err="1" smtClean="0"/>
              <a:t>Danz</a:t>
            </a:r>
            <a:r>
              <a:rPr lang="pt-PT" sz="2000" dirty="0" smtClean="0"/>
              <a:t> </a:t>
            </a:r>
            <a:r>
              <a:rPr lang="pt-PT" sz="2000" dirty="0"/>
              <a:t>e Cunha Gonçalves como </a:t>
            </a:r>
            <a:r>
              <a:rPr lang="pt-PT" sz="2000" dirty="0" smtClean="0"/>
              <a:t>exemplos;</a:t>
            </a:r>
            <a:endParaRPr lang="pt-PT" sz="2000" dirty="0" smtClean="0"/>
          </a:p>
          <a:p>
            <a:pPr>
              <a:buNone/>
            </a:pPr>
            <a:endParaRPr lang="pt-PT" sz="2000" dirty="0"/>
          </a:p>
          <a:p>
            <a:pPr>
              <a:buNone/>
            </a:pPr>
            <a:r>
              <a:rPr lang="pt-PT" sz="2000" dirty="0"/>
              <a:t>- Questão «</a:t>
            </a:r>
            <a:r>
              <a:rPr lang="pt-PT" sz="2000" dirty="0" err="1"/>
              <a:t>ínsipida</a:t>
            </a:r>
            <a:r>
              <a:rPr lang="pt-PT" sz="2000" dirty="0"/>
              <a:t>» (</a:t>
            </a:r>
            <a:r>
              <a:rPr lang="pt-PT" sz="2000" dirty="0" err="1"/>
              <a:t>Sacco</a:t>
            </a:r>
            <a:r>
              <a:rPr lang="pt-PT" sz="2000" dirty="0"/>
              <a:t>)? </a:t>
            </a:r>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5</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2400" b="1" dirty="0" smtClean="0"/>
              <a:t>5. </a:t>
            </a:r>
            <a:r>
              <a:rPr lang="pt-PT" sz="2400" b="1" dirty="0"/>
              <a:t>Localização da interpretação do contrato na oposição entre questões de facto e de </a:t>
            </a:r>
            <a:r>
              <a:rPr lang="pt-PT" sz="2400" b="1" dirty="0" smtClean="0"/>
              <a:t>direito</a:t>
            </a:r>
            <a:br>
              <a:rPr lang="pt-PT" sz="2400" b="1" dirty="0" smtClean="0"/>
            </a:br>
            <a:endParaRPr lang="pt-PT" sz="2400" dirty="0"/>
          </a:p>
        </p:txBody>
      </p:sp>
      <p:sp>
        <p:nvSpPr>
          <p:cNvPr id="3" name="Marcador de Posição de Conteúdo 2"/>
          <p:cNvSpPr>
            <a:spLocks noGrp="1"/>
          </p:cNvSpPr>
          <p:nvPr>
            <p:ph idx="1"/>
          </p:nvPr>
        </p:nvSpPr>
        <p:spPr/>
        <p:txBody>
          <a:bodyPr>
            <a:normAutofit/>
          </a:bodyPr>
          <a:lstStyle/>
          <a:p>
            <a:pPr algn="just">
              <a:buNone/>
            </a:pPr>
            <a:endParaRPr lang="pt-PT" sz="2000" dirty="0" smtClean="0"/>
          </a:p>
          <a:p>
            <a:pPr algn="just">
              <a:buNone/>
            </a:pPr>
            <a:r>
              <a:rPr lang="pt-PT" sz="2000" dirty="0" smtClean="0"/>
              <a:t>- </a:t>
            </a:r>
            <a:r>
              <a:rPr lang="pt-PT" sz="2000" dirty="0"/>
              <a:t>A doutrina: José Tavares, Cunha Gonçalves, discussão havida durante a preparação do CPC de 1939, anotações de Vaz Serra e Antunes Varela a acórdãos posteriores a 1966</a:t>
            </a:r>
            <a:r>
              <a:rPr lang="pt-PT" sz="2000" dirty="0" smtClean="0"/>
              <a:t>;</a:t>
            </a:r>
          </a:p>
          <a:p>
            <a:pPr algn="just">
              <a:buNone/>
            </a:pPr>
            <a:endParaRPr lang="pt-PT" sz="2000" dirty="0"/>
          </a:p>
          <a:p>
            <a:pPr algn="just">
              <a:buNone/>
            </a:pPr>
            <a:r>
              <a:rPr lang="pt-PT" sz="2000" dirty="0"/>
              <a:t>- Evolução da jurisprudência do STJ; síntese de Rodrigues Bastos em 1968; exemplos de acórdãos </a:t>
            </a:r>
            <a:r>
              <a:rPr lang="pt-PT" sz="2000" dirty="0" smtClean="0"/>
              <a:t>marcantes.</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6</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smtClean="0">
                <a:latin typeface="Cambria" pitchFamily="18" charset="0"/>
              </a:rPr>
              <a:t/>
            </a:r>
            <a:br>
              <a:rPr lang="pt-PT" sz="2700" b="1" dirty="0" smtClean="0">
                <a:latin typeface="Cambria" pitchFamily="18" charset="0"/>
              </a:rPr>
            </a:br>
            <a:r>
              <a:rPr lang="pt-PT" sz="2700" b="1" dirty="0"/>
              <a:t/>
            </a:r>
            <a:br>
              <a:rPr lang="pt-PT" sz="2700" b="1" dirty="0"/>
            </a:br>
            <a:r>
              <a:rPr lang="pt-PT" sz="2700" b="1" dirty="0" smtClean="0"/>
              <a:t>6.1.</a:t>
            </a:r>
            <a:r>
              <a:rPr lang="pt-PT" sz="2400" b="1" dirty="0" smtClean="0"/>
              <a:t> </a:t>
            </a:r>
            <a:r>
              <a:rPr lang="pt-PT" sz="2700" b="1" dirty="0" smtClean="0"/>
              <a:t>As </a:t>
            </a:r>
            <a:r>
              <a:rPr lang="pt-PT" sz="2700" b="1" dirty="0"/>
              <a:t>regras (clássicas) do código civil francês e as regras (parcimoniosas) do código civil </a:t>
            </a:r>
            <a:r>
              <a:rPr lang="pt-PT" sz="2700" b="1" dirty="0" smtClean="0"/>
              <a:t>alemão</a:t>
            </a:r>
            <a:br>
              <a:rPr lang="pt-PT" sz="2700" b="1" dirty="0" smtClean="0"/>
            </a:br>
            <a:r>
              <a:rPr lang="pt-PT" sz="2700" b="1" dirty="0" smtClean="0"/>
              <a:t>3</a:t>
            </a:r>
            <a:r>
              <a:rPr lang="pt-PT" dirty="0"/>
              <a:t/>
            </a:r>
            <a:br>
              <a:rPr lang="pt-PT" dirty="0"/>
            </a:br>
            <a:endParaRPr lang="pt-PT" dirty="0"/>
          </a:p>
        </p:txBody>
      </p:sp>
      <p:sp>
        <p:nvSpPr>
          <p:cNvPr id="3" name="Marcador de Posição de Conteúdo 2"/>
          <p:cNvSpPr>
            <a:spLocks noGrp="1"/>
          </p:cNvSpPr>
          <p:nvPr>
            <p:ph idx="1"/>
          </p:nvPr>
        </p:nvSpPr>
        <p:spPr/>
        <p:txBody>
          <a:bodyPr/>
          <a:lstStyle/>
          <a:p>
            <a:endParaRPr lang="pt-PT" dirty="0" smtClean="0"/>
          </a:p>
          <a:p>
            <a:pPr>
              <a:buNone/>
            </a:pPr>
            <a:endParaRPr lang="pt-PT" sz="2000" dirty="0" smtClean="0"/>
          </a:p>
          <a:p>
            <a:pPr>
              <a:buNone/>
            </a:pPr>
            <a:r>
              <a:rPr lang="pt-PT" sz="2000" dirty="0" smtClean="0"/>
              <a:t>- </a:t>
            </a:r>
            <a:r>
              <a:rPr lang="pt-PT" sz="2000" dirty="0"/>
              <a:t>Razões para dar relevância central às </a:t>
            </a:r>
            <a:r>
              <a:rPr lang="pt-PT" sz="2000" dirty="0" smtClean="0"/>
              <a:t>mesmas: inserção em códigos de sistemas «cabeças de estirpe», com influência à escala mundial, muito presentes na nossa doutrina e determinantes dos nossos </a:t>
            </a:r>
            <a:r>
              <a:rPr lang="pt-PT" sz="2000" dirty="0" smtClean="0"/>
              <a:t>códigos.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7</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71400"/>
            <a:ext cx="8229600" cy="1591395"/>
          </a:xfrm>
        </p:spPr>
        <p:txBody>
          <a:bodyPr>
            <a:noAutofit/>
          </a:bodyPr>
          <a:lstStyle/>
          <a:p>
            <a:r>
              <a:rPr lang="fr-FR" sz="2400" b="1" dirty="0" smtClean="0"/>
              <a:t>6</a:t>
            </a:r>
            <a:r>
              <a:rPr lang="pt-PT" sz="2400" b="1" dirty="0" smtClean="0"/>
              <a:t>.2. </a:t>
            </a:r>
            <a:r>
              <a:rPr lang="pt-PT" sz="2400" b="1" dirty="0"/>
              <a:t>As regras (clássicas) do código civil francês e as regras (parcimoniosas) do código civil </a:t>
            </a:r>
            <a:r>
              <a:rPr lang="pt-PT" sz="2400" b="1" dirty="0" smtClean="0"/>
              <a:t>alemão</a:t>
            </a:r>
            <a:endParaRPr lang="pt-PT" sz="2400" dirty="0"/>
          </a:p>
        </p:txBody>
      </p:sp>
      <p:sp>
        <p:nvSpPr>
          <p:cNvPr id="3" name="Marcador de Posição de Conteúdo 2"/>
          <p:cNvSpPr>
            <a:spLocks noGrp="1"/>
          </p:cNvSpPr>
          <p:nvPr>
            <p:ph idx="1"/>
          </p:nvPr>
        </p:nvSpPr>
        <p:spPr>
          <a:xfrm>
            <a:off x="467544" y="1556792"/>
            <a:ext cx="8229600" cy="4525963"/>
          </a:xfrm>
        </p:spPr>
        <p:txBody>
          <a:bodyPr>
            <a:noAutofit/>
          </a:bodyPr>
          <a:lstStyle/>
          <a:p>
            <a:pPr algn="just">
              <a:buNone/>
            </a:pPr>
            <a:endParaRPr lang="fr-FR" sz="2000" dirty="0" smtClean="0"/>
          </a:p>
          <a:p>
            <a:pPr>
              <a:buNone/>
            </a:pPr>
            <a:r>
              <a:rPr lang="fr-FR" sz="2000" b="1" dirty="0" err="1"/>
              <a:t>Código</a:t>
            </a:r>
            <a:r>
              <a:rPr lang="fr-FR" sz="2000" b="1" dirty="0"/>
              <a:t> civil </a:t>
            </a:r>
            <a:r>
              <a:rPr lang="fr-FR" sz="2000" b="1" dirty="0" err="1"/>
              <a:t>francês</a:t>
            </a:r>
            <a:r>
              <a:rPr lang="fr-FR" sz="2000" b="1" dirty="0"/>
              <a:t> (1804)</a:t>
            </a:r>
            <a:r>
              <a:rPr lang="pt-PT" sz="1600" dirty="0"/>
              <a:t/>
            </a:r>
            <a:br>
              <a:rPr lang="pt-PT" sz="1600" dirty="0"/>
            </a:br>
            <a:endParaRPr lang="fr-FR" sz="1600" dirty="0" smtClean="0"/>
          </a:p>
          <a:p>
            <a:pPr algn="just">
              <a:buNone/>
            </a:pPr>
            <a:r>
              <a:rPr lang="fr-FR" sz="1600" dirty="0" smtClean="0"/>
              <a:t>Section </a:t>
            </a:r>
            <a:r>
              <a:rPr lang="fr-FR" sz="1600" dirty="0"/>
              <a:t>V. – De l’interprétation des </a:t>
            </a:r>
            <a:r>
              <a:rPr lang="fr-FR" sz="1600" dirty="0" smtClean="0"/>
              <a:t>conventions</a:t>
            </a:r>
          </a:p>
          <a:p>
            <a:pPr algn="just">
              <a:buNone/>
            </a:pPr>
            <a:r>
              <a:rPr lang="fr-FR" sz="1600" dirty="0" smtClean="0"/>
              <a:t>Art</a:t>
            </a:r>
            <a:r>
              <a:rPr lang="fr-FR" sz="1600" dirty="0"/>
              <a:t>. 1156 – On doit dans les conventions rechercher quelle a été la commune intention des parties contractantes, plutôt que de s’arrêter au sens littéral des termes.</a:t>
            </a:r>
            <a:endParaRPr lang="pt-PT" sz="1600" dirty="0"/>
          </a:p>
          <a:p>
            <a:pPr algn="just">
              <a:buNone/>
            </a:pPr>
            <a:r>
              <a:rPr lang="fr-FR" sz="1600" dirty="0" smtClean="0"/>
              <a:t>Art</a:t>
            </a:r>
            <a:r>
              <a:rPr lang="fr-FR" sz="1600" dirty="0"/>
              <a:t>. 1157 – Lorsqu’une clause est susceptible de deux sens, on doit plutôt l’entendre dans celui avec lequel elle peut avoir quelque effet, que dans le sens avec lequel elle n’en pourrait produire aucun.</a:t>
            </a:r>
            <a:endParaRPr lang="pt-PT" sz="1600" dirty="0"/>
          </a:p>
          <a:p>
            <a:pPr algn="just">
              <a:buNone/>
            </a:pPr>
            <a:r>
              <a:rPr lang="fr-FR" sz="1600" dirty="0"/>
              <a:t> </a:t>
            </a:r>
            <a:r>
              <a:rPr lang="fr-FR" sz="1600" dirty="0" smtClean="0"/>
              <a:t>Art</a:t>
            </a:r>
            <a:r>
              <a:rPr lang="fr-FR" sz="1600" dirty="0"/>
              <a:t>. 1158 – Les termes susceptibles de deux sens doivent être pris dans le sens qui convient le plus à la matière du contrat</a:t>
            </a:r>
            <a:r>
              <a:rPr lang="fr-FR" sz="1600" dirty="0" smtClean="0"/>
              <a:t>.</a:t>
            </a:r>
          </a:p>
          <a:p>
            <a:pPr algn="just">
              <a:buNone/>
            </a:pPr>
            <a:r>
              <a:rPr lang="fr-FR" sz="1600" dirty="0" smtClean="0"/>
              <a:t>Art. 1159 – Ce qui est ambigu s’interprète par ce qui est d’usage dans le pays où le contrat est passé.</a:t>
            </a:r>
            <a:endParaRPr lang="pt-PT" sz="1600" dirty="0" smtClean="0"/>
          </a:p>
          <a:p>
            <a:pPr algn="just">
              <a:buNone/>
            </a:pPr>
            <a:endParaRPr lang="pt-PT" sz="2000" dirty="0"/>
          </a:p>
          <a:p>
            <a:pPr algn="just">
              <a:buNone/>
            </a:pPr>
            <a:r>
              <a:rPr lang="fr-FR" sz="2000" dirty="0"/>
              <a:t> </a:t>
            </a:r>
            <a:endParaRPr lang="pt-PT" sz="20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8</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395536" y="1772816"/>
            <a:ext cx="8229600" cy="5721499"/>
          </a:xfrm>
        </p:spPr>
        <p:txBody>
          <a:bodyPr>
            <a:normAutofit/>
          </a:bodyPr>
          <a:lstStyle/>
          <a:p>
            <a:pPr>
              <a:buNone/>
            </a:pPr>
            <a:r>
              <a:rPr lang="fr-FR" sz="2000" b="1" dirty="0" err="1" smtClean="0"/>
              <a:t>Código</a:t>
            </a:r>
            <a:r>
              <a:rPr lang="fr-FR" sz="2000" b="1" dirty="0" smtClean="0"/>
              <a:t> civil </a:t>
            </a:r>
            <a:r>
              <a:rPr lang="fr-FR" sz="2000" b="1" dirty="0" err="1"/>
              <a:t>francês</a:t>
            </a:r>
            <a:r>
              <a:rPr lang="fr-FR" sz="2000" b="1" dirty="0"/>
              <a:t> (1804</a:t>
            </a:r>
            <a:r>
              <a:rPr lang="fr-FR" sz="2000" b="1" dirty="0" smtClean="0"/>
              <a:t>) – </a:t>
            </a:r>
            <a:r>
              <a:rPr lang="fr-FR" sz="2000" b="1" dirty="0" err="1" smtClean="0"/>
              <a:t>cont</a:t>
            </a:r>
            <a:r>
              <a:rPr lang="fr-FR" sz="2000" b="1" dirty="0" smtClean="0"/>
              <a:t>.</a:t>
            </a:r>
            <a:r>
              <a:rPr lang="pt-PT" sz="1600" dirty="0"/>
              <a:t/>
            </a:r>
            <a:br>
              <a:rPr lang="pt-PT" sz="1600" dirty="0"/>
            </a:br>
            <a:endParaRPr lang="fr-FR" sz="1600" dirty="0" smtClean="0"/>
          </a:p>
          <a:p>
            <a:pPr algn="just">
              <a:buNone/>
            </a:pPr>
            <a:r>
              <a:rPr lang="fr-FR" sz="1600" dirty="0"/>
              <a:t> </a:t>
            </a:r>
            <a:r>
              <a:rPr lang="fr-FR" sz="1600" dirty="0" smtClean="0"/>
              <a:t>Art</a:t>
            </a:r>
            <a:r>
              <a:rPr lang="fr-FR" sz="1600" dirty="0"/>
              <a:t>. 1160 – On doit suppléer dans le contrat les clauses qui y sont d’usage, quoiqu’ elles  n’y soient pas exprimées.</a:t>
            </a:r>
            <a:endParaRPr lang="pt-PT" sz="1600" dirty="0"/>
          </a:p>
          <a:p>
            <a:pPr algn="just">
              <a:buNone/>
            </a:pPr>
            <a:r>
              <a:rPr lang="fr-FR" sz="1600" dirty="0"/>
              <a:t> </a:t>
            </a:r>
            <a:r>
              <a:rPr lang="fr-FR" sz="1600" dirty="0" smtClean="0"/>
              <a:t>Art</a:t>
            </a:r>
            <a:r>
              <a:rPr lang="fr-FR" sz="1600" dirty="0"/>
              <a:t>. 1161 – Toutes les clauses des conventions s’interprètent les unes par les autres, en donnant à chacune le sens qui résulte de l’acte entier.</a:t>
            </a:r>
            <a:endParaRPr lang="pt-PT" sz="1600" dirty="0"/>
          </a:p>
          <a:p>
            <a:pPr algn="just">
              <a:buNone/>
            </a:pPr>
            <a:r>
              <a:rPr lang="fr-FR" sz="1600" dirty="0"/>
              <a:t> </a:t>
            </a:r>
            <a:r>
              <a:rPr lang="fr-FR" sz="1600" dirty="0" smtClean="0"/>
              <a:t>Art</a:t>
            </a:r>
            <a:r>
              <a:rPr lang="fr-FR" sz="1600" dirty="0"/>
              <a:t>. 1162 – Dans le doute, la convention s’interprète contre celui qui a stipulé et en faveur de celui qui a contracté l’obligation.</a:t>
            </a:r>
            <a:endParaRPr lang="pt-PT" sz="1600" dirty="0"/>
          </a:p>
          <a:p>
            <a:pPr algn="just">
              <a:buNone/>
            </a:pPr>
            <a:r>
              <a:rPr lang="fr-FR" sz="1600" dirty="0"/>
              <a:t> </a:t>
            </a:r>
            <a:r>
              <a:rPr lang="fr-FR" sz="1600" dirty="0" smtClean="0"/>
              <a:t>Art</a:t>
            </a:r>
            <a:r>
              <a:rPr lang="fr-FR" sz="1600" dirty="0"/>
              <a:t>. 1163 – Quelque généraux que soient les termes dans lesquels une convention est conçue, elle ne comprend que les choses sur lesquelles il paraît que les parties se sont proposé de contracter.</a:t>
            </a:r>
            <a:endParaRPr lang="pt-PT" sz="1600" dirty="0"/>
          </a:p>
          <a:p>
            <a:pPr algn="just">
              <a:buNone/>
            </a:pPr>
            <a:r>
              <a:rPr lang="fr-FR" sz="1600" dirty="0"/>
              <a:t> </a:t>
            </a:r>
            <a:r>
              <a:rPr lang="fr-FR" sz="1600" dirty="0" smtClean="0"/>
              <a:t>Art</a:t>
            </a:r>
            <a:r>
              <a:rPr lang="fr-FR" sz="1600" dirty="0"/>
              <a:t>. 1164 – Lorsque dans un contrat on a exprimé un cas pour l’explication de l’obligation, on n’est pas censé avoir voulu par là restreindre l’étendue que l’engagement reçoit de droit aux cas non exprimés.</a:t>
            </a:r>
            <a:endParaRPr lang="pt-PT" sz="1600" dirty="0"/>
          </a:p>
        </p:txBody>
      </p:sp>
      <p:sp>
        <p:nvSpPr>
          <p:cNvPr id="4" name="Marcador de Posição do Número do Diapositivo 3"/>
          <p:cNvSpPr>
            <a:spLocks noGrp="1"/>
          </p:cNvSpPr>
          <p:nvPr>
            <p:ph type="sldNum" sz="quarter" idx="12"/>
          </p:nvPr>
        </p:nvSpPr>
        <p:spPr/>
        <p:txBody>
          <a:bodyPr/>
          <a:lstStyle/>
          <a:p>
            <a:fld id="{B31AC9BF-5E0F-4A37-880D-7C988AB47F89}" type="slidenum">
              <a:rPr lang="pt-PT" smtClean="0"/>
              <a:pPr/>
              <a:t>9</a:t>
            </a:fld>
            <a:endParaRPr lang="pt-PT"/>
          </a:p>
        </p:txBody>
      </p:sp>
      <p:sp>
        <p:nvSpPr>
          <p:cNvPr id="5" name="Rectangle 3"/>
          <p:cNvSpPr/>
          <p:nvPr/>
        </p:nvSpPr>
        <p:spPr>
          <a:xfrm>
            <a:off x="0" y="1143000"/>
            <a:ext cx="9144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6" name="Rectângulo 5"/>
          <p:cNvSpPr/>
          <p:nvPr/>
        </p:nvSpPr>
        <p:spPr>
          <a:xfrm>
            <a:off x="683568" y="188640"/>
            <a:ext cx="8208911" cy="830997"/>
          </a:xfrm>
          <a:prstGeom prst="rect">
            <a:avLst/>
          </a:prstGeom>
        </p:spPr>
        <p:txBody>
          <a:bodyPr wrap="square">
            <a:spAutoFit/>
          </a:bodyPr>
          <a:lstStyle/>
          <a:p>
            <a:pPr algn="ctr"/>
            <a:r>
              <a:rPr lang="pt-PT" sz="2400" b="1" dirty="0" smtClean="0"/>
              <a:t>6.3. </a:t>
            </a:r>
            <a:r>
              <a:rPr lang="pt-PT" sz="2400" b="1" dirty="0"/>
              <a:t>As regras (clássicas) do código civil francês e as regras (parcimoniosas) do código civil </a:t>
            </a:r>
            <a:r>
              <a:rPr lang="pt-PT" sz="2400" b="1" dirty="0" smtClean="0"/>
              <a:t>alemão</a:t>
            </a:r>
            <a:endParaRPr lang="pt-PT"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2169</TotalTime>
  <Words>2798</Words>
  <Application>Microsoft Office PowerPoint</Application>
  <PresentationFormat>Apresentação no Ecrã (4:3)</PresentationFormat>
  <Paragraphs>401</Paragraphs>
  <Slides>43</Slides>
  <Notes>0</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43</vt:i4>
      </vt:variant>
    </vt:vector>
  </HeadingPairs>
  <TitlesOfParts>
    <vt:vector size="47" baseType="lpstr">
      <vt:lpstr>Arial</vt:lpstr>
      <vt:lpstr>Calibri</vt:lpstr>
      <vt:lpstr>Cambria</vt:lpstr>
      <vt:lpstr>Tema do Office</vt:lpstr>
      <vt:lpstr>          Interpretação do contrato - em especial, a interpretação jurisdicional           </vt:lpstr>
      <vt:lpstr> 1. Notas preliminares sobre o teor da intervenção </vt:lpstr>
      <vt:lpstr> 2. Duas notas liminares sobre o tema </vt:lpstr>
      <vt:lpstr> 3. Existência e antiguidade das normas sobre interpretação dos contratos  </vt:lpstr>
      <vt:lpstr>  4. O juiz como destinatário principal das normas sobre interpretação dos contratos   </vt:lpstr>
      <vt:lpstr>5. Localização da interpretação do contrato na oposição entre questões de facto e de direito </vt:lpstr>
      <vt:lpstr>  6.1. As regras (clássicas) do código civil francês e as regras (parcimoniosas) do código civil alemão 3 </vt:lpstr>
      <vt:lpstr>6.2. As regras (clássicas) do código civil francês e as regras (parcimoniosas) do código civil alemão</vt:lpstr>
      <vt:lpstr>Apresentação do PowerPoint</vt:lpstr>
      <vt:lpstr> 6.4. As regras (clássicas) do código civil francês e as regras (parcimoniosas) do código civil alemão  </vt:lpstr>
      <vt:lpstr>7.1. Das regras dos códigos de Ferreira Borges e de Seabra às regras gerais do CC vigente</vt:lpstr>
      <vt:lpstr>7.2. Das regras dos códigos de Ferreira Borges e de Seabra às regras gerais do CC vigente</vt:lpstr>
      <vt:lpstr>7.3. Das regras dos códigos de Ferreira Borges e de Seabra às regras gerais do CC vigente </vt:lpstr>
      <vt:lpstr>7.4. Das regras dos códigos de Ferreira Borges e de Seabra às regras gerais do CC vigente</vt:lpstr>
      <vt:lpstr>7.5. Das regras dos códigos de Ferreira Borges e de Seabra às regras gerais do CC vigente</vt:lpstr>
      <vt:lpstr> 7.6. Das regras dos códigos de Ferreira Borges e de Seabra às regras gerais do CC  vigente </vt:lpstr>
      <vt:lpstr>  7.7. Das regras dos códigos de Ferreira Borges e de Seabra às regras gerais do CC  vigente pelo CC vigente </vt:lpstr>
      <vt:lpstr>  8.1. O que de essencial se pode retirar dos arts. 236 a 238 para a interpretação dos contratos </vt:lpstr>
      <vt:lpstr> 8.2. O que de essencial se pode retirar dos arts. 236 a 238 para a interpretação dos contratos – conclusão</vt:lpstr>
      <vt:lpstr> 9. Algumas ênfases com recurso à jurisprudência do STJ  </vt:lpstr>
      <vt:lpstr>10. A relevância da conduta das partes posterior ao contrato  </vt:lpstr>
      <vt:lpstr>  11. A interpretação para efeitos de redução e conversão dos contratos (arts. 292 e 293) e a preferência pelo sentido que evite ou minore a invalidade do contrato </vt:lpstr>
      <vt:lpstr>12. Outros níveis de regulação da interpretação dos contratos no CC vigente (outros lugares da Parte Geral do CC, obrigações em geral, contratos em especial, e até contratos constitutivos de direitos reais)  </vt:lpstr>
      <vt:lpstr>  13.1 A especialidade dos contratos de adesão e dos contratos celebrados com recurso a cláusulas gerais </vt:lpstr>
      <vt:lpstr>  13.2. A especialidade dos contratos de adesão e dos contratos celebrados com recurso a cláusulas gerais – conclusão </vt:lpstr>
      <vt:lpstr> 14.1. A interpretação do contrato e o recurso à equidade na determinação das prestações (arts. 400, 883, 993 e 1211)  </vt:lpstr>
      <vt:lpstr> 14.2. A interpretação do contrato e o recurso à equidade na determinação das prestações (arts. 400, 883, 993 e 1211) – cont. </vt:lpstr>
      <vt:lpstr> 14.3. A interpretação do contrato e o recurso à equidade na determinação das prestações (arts. 400, 883, 993 e 1211) – conclusão   </vt:lpstr>
      <vt:lpstr> 15. As regras processuais sobre determinação judicial das prestações (arts. 1004 e 1005 CPC) </vt:lpstr>
      <vt:lpstr>  16. A chamada integração: natureza e relação com as normas supletivas </vt:lpstr>
      <vt:lpstr>  17. Interpretação do contrato, normas supletivas («de interpretação subsidiária») e presunções legais ilidíveis sobre o significado de estipulações negociais </vt:lpstr>
      <vt:lpstr> 18. A interpretação dos estatutos de origem contratual </vt:lpstr>
      <vt:lpstr> 19. A interpretação dos contratos internacionais </vt:lpstr>
      <vt:lpstr> 20.1. Regras constantes de instrumentos de soft law  </vt:lpstr>
      <vt:lpstr> 20.2. Regras constantes de instrumentos de soft law – cont.   </vt:lpstr>
      <vt:lpstr>20.3. Regras constantes de instrumentos de soft law – cont.</vt:lpstr>
      <vt:lpstr>  20.4. Regras constantes de instrumentos de soft law – cont.  </vt:lpstr>
      <vt:lpstr>  20.5. Regras constantes de instrumentos de soft law – cont. </vt:lpstr>
      <vt:lpstr>20.6. Regras constantes de instrumentos de soft law</vt:lpstr>
      <vt:lpstr>20.7. Regras constantes de instrumentos de soft law</vt:lpstr>
      <vt:lpstr>20.8. Regras constantes de instrumentos de soft law</vt:lpstr>
      <vt:lpstr>20.9. Regras constantes de instrumentos de soft law</vt:lpstr>
      <vt:lpstr> 21. Duas notas finais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Interpretação do contrato - em especial, a interpretação jurisdicional</dc:title>
  <dc:creator>spgoncalves</dc:creator>
  <cp:lastModifiedBy>Rui Pinto Duarte</cp:lastModifiedBy>
  <cp:revision>48</cp:revision>
  <cp:lastPrinted>2016-06-15T16:23:51Z</cp:lastPrinted>
  <dcterms:created xsi:type="dcterms:W3CDTF">2016-06-14T14:10:22Z</dcterms:created>
  <dcterms:modified xsi:type="dcterms:W3CDTF">2016-06-22T09:17:49Z</dcterms:modified>
</cp:coreProperties>
</file>