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2"/>
  </p:notesMasterIdLst>
  <p:sldIdLst>
    <p:sldId id="256" r:id="rId2"/>
    <p:sldId id="300" r:id="rId3"/>
    <p:sldId id="342" r:id="rId4"/>
    <p:sldId id="343" r:id="rId5"/>
    <p:sldId id="301" r:id="rId6"/>
    <p:sldId id="303" r:id="rId7"/>
    <p:sldId id="320" r:id="rId8"/>
    <p:sldId id="347" r:id="rId9"/>
    <p:sldId id="319" r:id="rId10"/>
    <p:sldId id="344" r:id="rId11"/>
    <p:sldId id="321" r:id="rId12"/>
    <p:sldId id="322" r:id="rId13"/>
    <p:sldId id="324" r:id="rId14"/>
    <p:sldId id="348" r:id="rId15"/>
    <p:sldId id="345" r:id="rId16"/>
    <p:sldId id="325" r:id="rId17"/>
    <p:sldId id="346" r:id="rId18"/>
    <p:sldId id="349" r:id="rId19"/>
    <p:sldId id="326" r:id="rId20"/>
    <p:sldId id="32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0F0F"/>
    <a:srgbClr val="B31919"/>
    <a:srgbClr val="C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95" autoAdjust="0"/>
  </p:normalViewPr>
  <p:slideViewPr>
    <p:cSldViewPr>
      <p:cViewPr varScale="1">
        <p:scale>
          <a:sx n="84" d="100"/>
          <a:sy n="84" d="100"/>
        </p:scale>
        <p:origin x="86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F8A2-5693-43B1-9F5A-23ABA693425A}" type="datetimeFigureOut">
              <a:rPr lang="pt-PT" smtClean="0"/>
              <a:pPr/>
              <a:t>23-11-2016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55A3-154F-4352-A93B-22D953CB1D2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332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FE4-F4AF-4D14-B664-F25465E38861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4BAF-61D8-4FB4-8AA0-579AD37D22CA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8E2F-CE7C-4C4C-B351-56C336A1566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64DD-3865-45DE-9966-DAB9A4690EF2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51C8-D14A-4D0A-B9C6-A5D0CE1CC0A8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BD5D-8889-411C-A4EA-E5FBEFE91071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E0EB-B680-4E5B-A03D-61AD380063C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7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B5FB-FAA4-4340-B3E4-E0978154AAF8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9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178B-FD47-42B4-BEEA-B0DE66B7D46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2939-4BF2-4FEA-BBDC-5961F7519CAB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4F2A-8C9D-42C4-88D0-613FAEA3523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632C-9F21-4B26-8314-E2A147375E3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895600"/>
          </a:xfrm>
        </p:spPr>
        <p:txBody>
          <a:bodyPr>
            <a:normAutofit/>
          </a:bodyPr>
          <a:lstStyle/>
          <a:p>
            <a:r>
              <a:rPr lang="pt-PT" sz="2800" b="1" dirty="0">
                <a:latin typeface="Cambria" panose="02040503050406030204" pitchFamily="18" charset="0"/>
              </a:rPr>
              <a:t>As Alterações à Diretiva dos Direitos dos Acionistas</a:t>
            </a:r>
            <a:endParaRPr lang="pt-PT" sz="2800" dirty="0">
              <a:latin typeface="Cambria" panose="020405030504060302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 rot="19794389">
            <a:off x="-1284937" y="2172210"/>
            <a:ext cx="4505531" cy="3866116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Isosceles Triangle 4"/>
          <p:cNvSpPr/>
          <p:nvPr/>
        </p:nvSpPr>
        <p:spPr>
          <a:xfrm rot="16200000">
            <a:off x="3816231" y="1530231"/>
            <a:ext cx="1295398" cy="9360139"/>
          </a:xfrm>
          <a:prstGeom prst="triangle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Isosceles Triangle 11"/>
          <p:cNvSpPr/>
          <p:nvPr/>
        </p:nvSpPr>
        <p:spPr>
          <a:xfrm rot="21119380">
            <a:off x="-193273" y="4543953"/>
            <a:ext cx="9418598" cy="1679539"/>
          </a:xfrm>
          <a:prstGeom prst="triangle">
            <a:avLst>
              <a:gd name="adj" fmla="val 44198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5791200"/>
            <a:ext cx="4953000" cy="4572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Rui Pinto Duarte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62400" y="6248400"/>
            <a:ext cx="4953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800" dirty="0" err="1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novembro</a:t>
            </a:r>
            <a:r>
              <a:rPr lang="en-GB" sz="18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  2016</a:t>
            </a:r>
          </a:p>
        </p:txBody>
      </p:sp>
    </p:spTree>
    <p:extLst>
      <p:ext uri="{BB962C8B-B14F-4D97-AF65-F5344CB8AC3E}">
        <p14:creationId xmlns:p14="http://schemas.microsoft.com/office/powerpoint/2010/main" val="5644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</a:rPr>
              <a:t>7. </a:t>
            </a:r>
            <a:r>
              <a:rPr lang="pt-PT" sz="2400" b="1" dirty="0" smtClean="0">
                <a:latin typeface="Cambria" panose="02040503050406030204" pitchFamily="18" charset="0"/>
              </a:rPr>
              <a:t>O conteúdo essencial da Diretiva 2007/36/CE </a:t>
            </a:r>
            <a:r>
              <a:rPr lang="pt-PT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pt-PT" sz="24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cont</a:t>
            </a:r>
            <a:r>
              <a:rPr lang="pt-PT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. 2/2)</a:t>
            </a: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85800" y="1606665"/>
            <a:ext cx="7772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Requisitos de participação e votação em assembleia-geral: sistema de data de registo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7.º);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Participação (ou no mínimo, possibilidade de votar) nas reuniões da assembleia geral por meios eletrónicos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8.º);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Direito de fazer perguntas relacionadas com pontos da ordem de trabalhos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9.º);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Direito a votar por procuração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arts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10 e 11);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Direito a votar por correspondência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12);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Publicidade dos resultados das votações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14);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Nota sobre alguns dos fundamentos da Diretiva (em especial o considerando 3).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>
            <a:noAutofit/>
          </a:bodyPr>
          <a:lstStyle/>
          <a:p>
            <a:pPr lvl="0"/>
            <a:r>
              <a:rPr lang="pt-PT" sz="2400" b="1" dirty="0" smtClean="0">
                <a:latin typeface="Cambria" panose="02040503050406030204" pitchFamily="18" charset="0"/>
              </a:rPr>
              <a:t>8. O modo como está transposta para o direito português a Diretiva 2007/36/CE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62000" y="2202108"/>
            <a:ext cx="8077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 essencial do que foi introduzido pelo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Dec.-Lei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49/2010: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arts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21-B, 21-C e 23 a 23-D do CVM;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Preexistência de várias das regras da Diretiva 2007/36/CE;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Sublinhado da divisão entre o CSC e o CVM.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400" b="1" dirty="0" smtClean="0">
                <a:latin typeface="Cambria" panose="02040503050406030204" pitchFamily="18" charset="0"/>
              </a:rPr>
              <a:t>9. Enquadramento da COM (2014) 213 final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15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62000" y="1527696"/>
            <a:ext cx="7772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 Recomendação da Comissão de 30 de abril de 2009 «que complementa as Recomendações 2004/913/CE e 2005/162/CE no que respeita ao regime de remuneração dos administradores de sociedades cotadas» (2009/385/CE);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COM (2011) 164 - Livro Verde O Quadro da EU do Governo das sociedades;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COM (2012) 740;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A Diretiva 2013/34/EU, em especial o seu </a:t>
            </a:r>
            <a:r>
              <a:rPr kumimoji="0" lang="pt-PT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20;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A Recomendação da Comissão de 9 de abril de 2014 [</a:t>
            </a:r>
            <a:r>
              <a:rPr kumimoji="0" lang="pt-P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mesma data da </a:t>
            </a:r>
            <a:r>
              <a:rPr kumimoji="0" lang="pt-P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COM (2014) 213 final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]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 sobre a qualidade da informação relativa à governação das sociedades («cumprir ou explicar») (2014/208/EU).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10. Pressupostos da COM (2014) 213 final e objetivos das propostas nela contidas, no tocante à alteração da Diretiva 2007/36/CE </a:t>
            </a:r>
            <a:r>
              <a:rPr lang="pt-PT" sz="2000" b="1" dirty="0" smtClean="0">
                <a:solidFill>
                  <a:srgbClr val="C00000"/>
                </a:solidFill>
                <a:latin typeface="Cambria" pitchFamily="18" charset="0"/>
              </a:rPr>
              <a:t>(1/2)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85800" y="1782882"/>
            <a:ext cx="7848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Pressupostos: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(i) envolvimento insuficiente dos acionistas e falta de um nível adequado de transparência (n.º 1 da exposição de motivos);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pt-P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ii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) «O quadro da UE para o governo das sociedades baseia-se acima de tudo numa abordagem de “cumprir ou explicar”, que permite que os Estados-Membros e as empresas construam um quadro adaptado às suas culturas, tradições e necessidades. A adoção da recomendação pela Comissão destina-se a contribuir para a boa aplicação deste princípio. No entanto, certos elementos do quadro de governo das sociedades deverão, tendo em conta a sua importância e relevância transfronteiras, ser tratadas a nível europeu e de forma mais vinculativa, para assegurar uma abordagem harmonizada em toda a UE (p. ex.: identificação dos acionistas, transparência e envolvimento dos investidores institucionais e remuneração das administrações).»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(n.º 1 da exposição de motivos);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417638"/>
          </a:xfrm>
        </p:spPr>
        <p:txBody>
          <a:bodyPr>
            <a:normAutofit/>
          </a:bodyPr>
          <a:lstStyle/>
          <a:p>
            <a:r>
              <a:rPr lang="pt-PT" sz="1800" b="1" dirty="0">
                <a:latin typeface="Cambria" panose="02040503050406030204" pitchFamily="18" charset="0"/>
              </a:rPr>
              <a:t>10. Pressupostos da COM (2014) 213 final e objetivos das propostas nela contidas, no tocante à alteração da Diretiva 2007/36/CE </a:t>
            </a:r>
            <a:r>
              <a:rPr lang="pt-PT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pt-PT" sz="18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cont</a:t>
            </a:r>
            <a:r>
              <a:rPr lang="pt-PT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. </a:t>
            </a:r>
            <a:r>
              <a:rPr lang="pt-PT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2/3)</a:t>
            </a:r>
            <a:endParaRPr lang="pt-PT" sz="2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PT" dirty="0" smtClean="0">
              <a:ea typeface="Times New Roman" pitchFamily="18" charset="0"/>
              <a:cs typeface="Arial" pitchFamily="34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b="1" dirty="0">
                <a:ea typeface="Times New Roman" pitchFamily="18" charset="0"/>
                <a:cs typeface="Arial" pitchFamily="34" charset="0"/>
              </a:rPr>
              <a:t>- </a:t>
            </a:r>
            <a:r>
              <a:rPr lang="pt-PT" sz="2400" b="1" dirty="0" smtClean="0">
                <a:ea typeface="Times New Roman" pitchFamily="18" charset="0"/>
                <a:cs typeface="Arial" pitchFamily="34" charset="0"/>
              </a:rPr>
              <a:t>Pressupostos (</a:t>
            </a:r>
            <a:r>
              <a:rPr lang="pt-PT" sz="2400" b="1" dirty="0" err="1" smtClean="0">
                <a:ea typeface="Times New Roman" pitchFamily="18" charset="0"/>
                <a:cs typeface="Arial" pitchFamily="34" charset="0"/>
              </a:rPr>
              <a:t>cont</a:t>
            </a:r>
            <a:r>
              <a:rPr lang="pt-PT" sz="2400" b="1" dirty="0" smtClean="0">
                <a:ea typeface="Times New Roman" pitchFamily="18" charset="0"/>
                <a:cs typeface="Arial" pitchFamily="34" charset="0"/>
              </a:rPr>
              <a:t>.):</a:t>
            </a: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dirty="0" smtClean="0">
                <a:ea typeface="Times New Roman" pitchFamily="18" charset="0"/>
                <a:cs typeface="Arial" pitchFamily="34" charset="0"/>
              </a:rPr>
              <a:t>(</a:t>
            </a:r>
            <a:r>
              <a:rPr lang="pt-PT" sz="2400" dirty="0" err="1">
                <a:ea typeface="Times New Roman" pitchFamily="18" charset="0"/>
                <a:cs typeface="Arial" pitchFamily="34" charset="0"/>
              </a:rPr>
              <a:t>iii</a:t>
            </a:r>
            <a:r>
              <a:rPr lang="pt-PT" sz="2400" dirty="0">
                <a:ea typeface="Times New Roman" pitchFamily="18" charset="0"/>
                <a:cs typeface="Arial" pitchFamily="34" charset="0"/>
              </a:rPr>
              <a:t>) «</a:t>
            </a:r>
            <a:r>
              <a:rPr lang="pt-PT" sz="2400" dirty="0">
                <a:ea typeface="Calibri" pitchFamily="34" charset="0"/>
                <a:cs typeface="Arial" pitchFamily="34" charset="0"/>
              </a:rPr>
              <a:t>As regras em vigor que regulam a atuação dos investidores institucionais e dos gestores de ativos, por exemplo constantes das Diretivas OICVM, GFIA e </a:t>
            </a:r>
            <a:r>
              <a:rPr lang="pt-PT" sz="2400" dirty="0" err="1">
                <a:ea typeface="Calibri" pitchFamily="34" charset="0"/>
                <a:cs typeface="Arial" pitchFamily="34" charset="0"/>
              </a:rPr>
              <a:t>MiFID</a:t>
            </a:r>
            <a:r>
              <a:rPr lang="pt-PT" sz="2400" dirty="0">
                <a:ea typeface="Calibri" pitchFamily="34" charset="0"/>
                <a:cs typeface="Arial" pitchFamily="34" charset="0"/>
              </a:rPr>
              <a:t>, são coerentes com a presente diretiva.»</a:t>
            </a:r>
            <a:r>
              <a:rPr lang="pt-PT" sz="2400" dirty="0">
                <a:ea typeface="Times New Roman" pitchFamily="18" charset="0"/>
                <a:cs typeface="Arial" pitchFamily="34" charset="0"/>
              </a:rPr>
              <a:t> (n.º 1 da exposição de motivos);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dirty="0">
                <a:ea typeface="Calibri" pitchFamily="34" charset="0"/>
                <a:cs typeface="Arial" pitchFamily="34" charset="0"/>
              </a:rPr>
              <a:t>(</a:t>
            </a:r>
            <a:r>
              <a:rPr lang="pt-PT" sz="2400" dirty="0" err="1">
                <a:ea typeface="Calibri" pitchFamily="34" charset="0"/>
                <a:cs typeface="Arial" pitchFamily="34" charset="0"/>
              </a:rPr>
              <a:t>iv</a:t>
            </a:r>
            <a:r>
              <a:rPr lang="pt-PT" sz="2400" dirty="0">
                <a:ea typeface="Calibri" pitchFamily="34" charset="0"/>
                <a:cs typeface="Arial" pitchFamily="34" charset="0"/>
              </a:rPr>
              <a:t>) «Cerca de 44 % das ações das sociedades cotadas da UE são detidas por acionistas não nacionais.» </a:t>
            </a:r>
            <a:r>
              <a:rPr lang="pt-PT" sz="2400" dirty="0">
                <a:ea typeface="Times New Roman" pitchFamily="18" charset="0"/>
                <a:cs typeface="Arial" pitchFamily="34" charset="0"/>
              </a:rPr>
              <a:t>(n.º 1 da exposição de motivos);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400" dirty="0">
                <a:ea typeface="Times New Roman" pitchFamily="18" charset="0"/>
                <a:cs typeface="Arial" pitchFamily="34" charset="0"/>
              </a:rPr>
              <a:t>(v) </a:t>
            </a:r>
            <a:r>
              <a:rPr lang="pt-PT" sz="2400" dirty="0">
                <a:ea typeface="Calibri" pitchFamily="34" charset="0"/>
                <a:cs typeface="Arial" pitchFamily="34" charset="0"/>
              </a:rPr>
              <a:t>O exercício efetivo dos direitos dos acionistas depende, em grande medida, da eficiência da cadeia de intermediários que mantêm contas de valores mobiliários para os acionistas, especialmente num contexto transfronteiras.» (considerando 5 da proposta de diretiva);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93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</a:rPr>
              <a:t>10. Pressupostos da COM (2014) 213 final e objetivos das propostas nela contidas, no tocante à alteração da Diretiva 2007/36/CE </a:t>
            </a:r>
            <a:r>
              <a:rPr lang="pt-PT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pt-PT" sz="20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cont</a:t>
            </a:r>
            <a:r>
              <a:rPr lang="pt-PT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. 3/3)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09600" y="1756197"/>
            <a:ext cx="7924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Objetivos:</a:t>
            </a: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1) aumentar o nível e a qualidade do envolvimento dos proprietários e gestores de ativos nas respetivas sociedades participadas; 2) criar uma melhor ligação entre a remuneração e o desempenho dos administradores das sociedades; 3) aumentar a transparência e a supervisão pelos acionistas das transações com partes relacionadas; 4) garantir a fiabilidade e a qualidade dos pareceres dos consultores em matéria de votação; 5) simplificar a transmissão de informação transfronteiras (nomeadamente para efeitos do exercício do voto) em toda a cadeia de investimento, nomeadamente através da identificação dos acionistas.»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PT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(n.º 1 da exposição de motivos)</a:t>
            </a:r>
            <a:r>
              <a:rPr kumimoji="0" lang="pt-PT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pt-PT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pt-PT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11. As principais propostas contidas na COM (2014) 213 final, no tocante à alteração da Diretiva 2007/36/CE </a:t>
            </a:r>
            <a:r>
              <a:rPr lang="pt-PT" sz="2000" b="1" dirty="0" smtClean="0">
                <a:solidFill>
                  <a:srgbClr val="C00000"/>
                </a:solidFill>
                <a:latin typeface="Cambria" pitchFamily="18" charset="0"/>
              </a:rPr>
              <a:t>(1/3)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" y="268275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 algn="just"/>
            <a:r>
              <a:rPr lang="pt-PT" dirty="0" smtClean="0">
                <a:latin typeface="Cambria" pitchFamily="18" charset="0"/>
              </a:rPr>
              <a:t> 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23900" y="1765501"/>
            <a:ext cx="77343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Alargamento do objeto da Diretiva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1.º, n.º 1);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Disponibilização pelos intermediários às sociedades da identificação dos seus acionistas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3.º-A);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Transmissão de informação entre sociedades e acionistas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3.º-B);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Facilitação do exercício dos direitos dos acionistas pelos intermediários financeiros (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3.º-C);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200" b="1" dirty="0" smtClean="0">
                <a:latin typeface="Cambria" panose="02040503050406030204" pitchFamily="18" charset="0"/>
              </a:rPr>
              <a:t>11. As principais propostas contidas na COM (2014) 213 final, no tocante à alteração da Diretiva 2007/36/CE </a:t>
            </a:r>
            <a:r>
              <a:rPr lang="pt-PT" sz="2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pt-PT" sz="22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cont</a:t>
            </a:r>
            <a:r>
              <a:rPr lang="pt-PT" sz="2200" b="1" dirty="0" smtClean="0">
                <a:solidFill>
                  <a:srgbClr val="C00000"/>
                </a:solidFill>
                <a:latin typeface="Cambria" pitchFamily="18" charset="0"/>
              </a:rPr>
              <a:t>. 2/3)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2541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76300" y="3473419"/>
            <a:ext cx="773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 algn="just"/>
            <a:r>
              <a:rPr lang="pt-PT" dirty="0" smtClean="0">
                <a:latin typeface="Cambria" pitchFamily="18" charset="0"/>
              </a:rPr>
              <a:t> </a:t>
            </a: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97877" y="2078456"/>
            <a:ext cx="8001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000" dirty="0" smtClean="0">
                <a:latin typeface="Cambria" pitchFamily="18" charset="0"/>
                <a:ea typeface="Times New Roman" pitchFamily="18" charset="0"/>
                <a:cs typeface="Tahoma" pitchFamily="34" charset="0"/>
              </a:rPr>
              <a:t>- </a:t>
            </a:r>
            <a:r>
              <a:rPr lang="pt-PT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Adoção de uma política de envolvimento dos acionistas pelos investidores institucionais e pelosos gestores de ativos (</a:t>
            </a:r>
            <a:r>
              <a:rPr lang="pt-PT" sz="20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. 3.º-F) [sendo «Envolvimento dos acionistas» «o acompanhamento por parte de um acionista, isoladamente ou em conjunto com outros acionistas, das empresas em matérias como a estratégia, o desempenho, o risco, a estrutura de capital e o governo das sociedades, a manutenção de um diálogo com as empresas sobre estas matérias e a votação na assembleia geral» (nova alínea h) do </a:t>
            </a:r>
            <a:r>
              <a:rPr lang="pt-PT" sz="20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. 2.º];</a:t>
            </a:r>
            <a:endParaRPr lang="pt-PT" sz="20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Adoção pelos consultores em matéria de votação de medidas adequadas a garantir que as suas recomendações de voto sejam precisas e fiáveis, com base numa análise exaustiva de todas as informações de que dispõem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. 3.º-I);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2400" b="1" dirty="0">
                <a:latin typeface="Cambria" panose="02040503050406030204" pitchFamily="18" charset="0"/>
              </a:rPr>
              <a:t>11. As principais propostas contidas na COM (2014) 213 final, no tocante à alteração da Diretiva 2007/36/CE </a:t>
            </a:r>
            <a:r>
              <a:rPr lang="pt-PT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pt-PT" sz="24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cont</a:t>
            </a:r>
            <a:r>
              <a:rPr lang="pt-PT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. </a:t>
            </a:r>
            <a:r>
              <a:rPr lang="pt-PT" sz="2400" b="1" dirty="0" smtClean="0">
                <a:solidFill>
                  <a:srgbClr val="C00000"/>
                </a:solidFill>
                <a:latin typeface="Cambria" pitchFamily="18" charset="0"/>
              </a:rPr>
              <a:t>3/3) </a:t>
            </a:r>
            <a:endParaRPr lang="pt-PT" sz="24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600" dirty="0" smtClean="0">
                <a:ea typeface="Times New Roman" pitchFamily="18" charset="0"/>
                <a:cs typeface="Tahoma" pitchFamily="34" charset="0"/>
              </a:rPr>
              <a:t> 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600" dirty="0" smtClean="0">
                <a:ea typeface="Times New Roman" pitchFamily="18" charset="0"/>
                <a:cs typeface="Tahoma" pitchFamily="34" charset="0"/>
              </a:rPr>
              <a:t>- 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Obrigatoriedade de aprovação pelos acionistas da política de remuneração dos administradores (</a:t>
            </a:r>
            <a:r>
              <a:rPr lang="pt-PT" sz="2600" dirty="0" err="1"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. 9.º-A);</a:t>
            </a:r>
            <a:endParaRPr lang="pt-PT" sz="2600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600" dirty="0" smtClean="0">
                <a:ea typeface="Times New Roman" pitchFamily="18" charset="0"/>
                <a:cs typeface="Tahoma" pitchFamily="34" charset="0"/>
              </a:rPr>
              <a:t>- Obrigatoriedade 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de informação sobre remuneração dos administradores (</a:t>
            </a:r>
            <a:r>
              <a:rPr lang="pt-PT" sz="2600" dirty="0" err="1"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. 9.º-B);</a:t>
            </a:r>
            <a:endParaRPr lang="pt-PT" sz="2600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600" dirty="0">
                <a:ea typeface="Times New Roman" pitchFamily="18" charset="0"/>
                <a:cs typeface="Tahoma" pitchFamily="34" charset="0"/>
              </a:rPr>
              <a:t>- Obrigatoriedade de informação sobre transações com partes relacionadas (</a:t>
            </a:r>
            <a:r>
              <a:rPr lang="pt-PT" sz="2600" dirty="0" err="1"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. 9.º-C);</a:t>
            </a:r>
            <a:endParaRPr lang="pt-PT" sz="2600" dirty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PT" sz="2600" dirty="0">
                <a:ea typeface="Times New Roman" pitchFamily="18" charset="0"/>
                <a:cs typeface="Tahoma" pitchFamily="34" charset="0"/>
              </a:rPr>
              <a:t>- Obrigatoriedade de aprovação pelos acionistas de transações com partes relacionadas sempre que as transações versem sobre mais de 5 % dos ativos da sociedade ou possam ter um impacto significativo sobre os lucros ou volume de negócios (</a:t>
            </a:r>
            <a:r>
              <a:rPr lang="pt-PT" sz="2600" dirty="0" err="1">
                <a:ea typeface="Times New Roman" pitchFamily="18" charset="0"/>
                <a:cs typeface="Tahoma" pitchFamily="34" charset="0"/>
              </a:rPr>
              <a:t>art</a:t>
            </a:r>
            <a:r>
              <a:rPr lang="pt-PT" sz="2600" dirty="0">
                <a:ea typeface="Times New Roman" pitchFamily="18" charset="0"/>
                <a:cs typeface="Tahoma" pitchFamily="34" charset="0"/>
              </a:rPr>
              <a:t>. 9.º-C).</a:t>
            </a:r>
            <a:endParaRPr lang="pt-PT" sz="2600" dirty="0"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76200" y="141742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10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200" b="1" dirty="0" smtClean="0">
                <a:latin typeface="Cambria" pitchFamily="18" charset="0"/>
              </a:rPr>
              <a:t>12. Algumas regras portuguesas que antecipam propostas da COM (2014) 213 final sobre transações com partes relacionadas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514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.</a:t>
            </a:r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47700" y="1981200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IAS 24 (aplicável às sociedades com valores admitidos à negociação em mercado regulamentado, por força do Regulamento CE 1606/2002);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O art. 66-A, n.º</a:t>
            </a:r>
            <a:r>
              <a:rPr kumimoji="0" lang="pt-BR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2 e 3, do CSC;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O art. 508-F do CSC;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O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245-A do Código de Valores Mobiliários e o Regulamento da CMVM n.º 4/2013 sobre o governo das sociedades, designadamente o dever de o relatório de governo societário tratar as transações com partes relacionadas.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lvl="0"/>
            <a:r>
              <a:rPr lang="pt-PT" sz="2300" b="1" dirty="0" smtClean="0">
                <a:latin typeface="Cambria" panose="02040503050406030204" pitchFamily="18" charset="0"/>
              </a:rPr>
              <a:t>1.</a:t>
            </a:r>
            <a:r>
              <a:rPr lang="pt-PT" sz="2400" b="1" dirty="0">
                <a:latin typeface="Cambria" panose="02040503050406030204" pitchFamily="18" charset="0"/>
              </a:rPr>
              <a:t> Objetivo da intervenção</a:t>
            </a: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09600" y="1943605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Dar a conhecer a COM (2014) 213 final, na parte em que contém propostas de alteração da Diretiva 2007/36/CE,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relativa ao exercício de certos direitos dos acionistas de sociedades cotadas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EUAlbertina-Bold-Identity-H"/>
                <a:cs typeface="EUAlbertina-Bold-Identity-H"/>
              </a:rPr>
              <a:t>(transposta pelo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Dec.-Lei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49/2010)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Contribuir para a sua compreensão, na parte em causa (a proposta de diretiva também prevê alterações à Diretiva 2013/34/EU,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EUAlbertina"/>
              </a:rPr>
              <a:t>relativa às demonstrações financeiras).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400" b="1" dirty="0" smtClean="0">
                <a:latin typeface="Cambria" panose="02040503050406030204" pitchFamily="18" charset="0"/>
              </a:rPr>
              <a:t>13. Notas finais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1999" y="2176073"/>
            <a:ext cx="79072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autonomização do direito das sociedades abertas e os seus desafios: os efeitos negativos da multiplicação dos níveis de regulação (o exemplo da articulação do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377, n.º 4, do CSC com o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21-B, n.º 1, do CVM);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Direitos dos acionistas…, não deveres!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3765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2. Localização do tema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62000" y="2133599"/>
            <a:ext cx="77723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4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- Sociedades abrangidas: as </a:t>
            </a:r>
            <a:r>
              <a:rPr lang="pt-PT" sz="2400" dirty="0">
                <a:solidFill>
                  <a:srgbClr val="0000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que têm sede num Estado-Membro e cujas ações estão admitidas à negociação num mercado regulamentado de um Estado-Membro;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400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- Matérias reguladas: </a:t>
            </a:r>
            <a:r>
              <a:rPr lang="pt-PT" sz="2400" dirty="0">
                <a:solidFill>
                  <a:srgbClr val="0000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participação e exercício dos direitos de voto nas assembleias gerais e «envolvimento dos acionistas»;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400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- Relacionamento com o direito português: CSC e CVM, em especial nos aspetos resultantes do </a:t>
            </a:r>
            <a:r>
              <a:rPr lang="pt-PT" sz="2400" dirty="0" err="1">
                <a:latin typeface="Cambria" pitchFamily="18" charset="0"/>
                <a:ea typeface="Times New Roman" pitchFamily="18" charset="0"/>
                <a:cs typeface="Arial" pitchFamily="34" charset="0"/>
              </a:rPr>
              <a:t>Dec.-Lei</a:t>
            </a:r>
            <a:r>
              <a:rPr lang="pt-PT" sz="24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 49/2010.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endParaRPr lang="pt-PT" b="1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33600" y="366046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3. Duas visões dos acionistas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38200" y="1889200"/>
            <a:ext cx="7696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Os acionistas como comproprietários;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Os acionistas como uma categoria dos fornecedores de capital;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visão dos acionistas como comproprietários reflete o universo das sociedades fechadas;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visão dos acionistas como uma categoria dos fornecedores de capital reflete o universo das sociedades abertas;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 universo das sociedades abertas pressupõe a existência de mercados de capitais que propiciem o 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exit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como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alternativa ao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voice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lvl="0"/>
            <a:r>
              <a:rPr lang="pt-PT" sz="2400" b="1" dirty="0" smtClean="0"/>
              <a:t/>
            </a:r>
            <a:br>
              <a:rPr lang="pt-PT" sz="2400" b="1" dirty="0" smtClean="0"/>
            </a:br>
            <a:endParaRPr lang="pt-PT" sz="23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31074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4. Duas famílias de diretivas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00100" y="1993172"/>
            <a:ext cx="7848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família das diretivas de coordenação em matéria de sociedades - </a:t>
            </a:r>
            <a:r>
              <a:rPr kumimoji="0" lang="pt-P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54, n.º 3, g), do  Tratado de Roma, 17.10 do Repertório de Legislação da União Europeia;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família das diretivas sobre mercados de capitais (bolsas, valores mobiliários, instrumentos financeiros) -não só </a:t>
            </a:r>
            <a:r>
              <a:rPr kumimoji="0" lang="pt-PT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54, n.º 3, g), do Tratado de Roma como </a:t>
            </a:r>
            <a:r>
              <a:rPr kumimoji="0" lang="pt-PT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100 do primitivo Tratado de Roma e </a:t>
            </a:r>
            <a:r>
              <a:rPr kumimoji="0" lang="pt-PT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100-A do Tratado de Roma após o AUE, 06.20.25 do Repertório de Legislação da União Europeia);</a:t>
            </a:r>
            <a:endParaRPr kumimoji="0" lang="pt-PT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O ponto de encontro das duas famílias: as sociedades 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cotadas.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</a:rPr>
              <a:t>5. Pano de fundo: as crises, o </a:t>
            </a:r>
            <a:r>
              <a:rPr lang="pt-PT" sz="2000" b="1" i="1" dirty="0" err="1" smtClean="0">
                <a:latin typeface="Cambria" panose="02040503050406030204" pitchFamily="18" charset="0"/>
              </a:rPr>
              <a:t>corporate</a:t>
            </a:r>
            <a:r>
              <a:rPr lang="pt-PT" sz="2000" b="1" i="1" dirty="0" smtClean="0">
                <a:latin typeface="Cambria" panose="02040503050406030204" pitchFamily="18" charset="0"/>
              </a:rPr>
              <a:t> </a:t>
            </a:r>
            <a:r>
              <a:rPr lang="pt-PT" sz="2000" b="1" i="1" dirty="0" err="1" smtClean="0">
                <a:latin typeface="Cambria" panose="02040503050406030204" pitchFamily="18" charset="0"/>
              </a:rPr>
              <a:t>governance</a:t>
            </a:r>
            <a:r>
              <a:rPr lang="pt-PT" sz="2000" b="1" dirty="0" smtClean="0">
                <a:latin typeface="Cambria" panose="02040503050406030204" pitchFamily="18" charset="0"/>
              </a:rPr>
              <a:t> e o ativismo acionista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906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1839660"/>
            <a:ext cx="77724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crise de 2001/2002 (a </a:t>
            </a:r>
            <a:r>
              <a:rPr kumimoji="0" lang="pt-P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dot.com</a:t>
            </a:r>
            <a:r>
              <a:rPr kumimoji="0" lang="pt-P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bubble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, o caso Enron/Arthur Andersen, o </a:t>
            </a:r>
            <a:r>
              <a:rPr kumimoji="0" lang="pt-PT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Sarbanes-Oxley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Act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, etc…);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crise de 2007/2009 (os incumprimentos dos empréstimos hipotecários </a:t>
            </a:r>
            <a:r>
              <a:rPr kumimoji="0" lang="pt-P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subprime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e as suas consequências);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 reforço da crença nas virtudes das regras jurídicas sobre governo das sociedades;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O ativismo acionista (que a proposta de diretiva visa estimular: «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O envolvimento efetivo e sustentável dos acionistas é um dos pilares do modelo de governo das sociedades cotadas, que depende de controlos e equilíbrios entre os vários órgãos e partes interessadas.» - considerando 5)</a:t>
            </a:r>
            <a:r>
              <a:rPr kumimoji="0" lang="pt-PT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6. </a:t>
            </a:r>
            <a:r>
              <a:rPr lang="pt-PT" sz="2400" b="1" dirty="0" smtClean="0">
                <a:latin typeface="Cambria" panose="02040503050406030204" pitchFamily="18" charset="0"/>
              </a:rPr>
              <a:t>Enquadramento da Diretiva 2007/36/CE </a:t>
            </a:r>
            <a:r>
              <a:rPr lang="pt-PT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(1/2)</a:t>
            </a:r>
            <a:r>
              <a:rPr lang="pt-PT" sz="2000" b="1" dirty="0" smtClean="0">
                <a:latin typeface="Cambria" panose="02040503050406030204" pitchFamily="18" charset="0"/>
              </a:rPr>
              <a:t/>
            </a:r>
            <a:br>
              <a:rPr lang="pt-PT" sz="2000" b="1" dirty="0" smtClean="0">
                <a:latin typeface="Cambria" panose="02040503050406030204" pitchFamily="18" charset="0"/>
              </a:rPr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1744176"/>
            <a:ext cx="8763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A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COM (2003) 284 «Modernizar o direito das sociedades e reforçar o governo das sociedades na União Europeia – Uma estratégia para o futuro»;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A Resolução do Parlamento Europeu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de 21 de abril de 2004)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sobre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PT" sz="24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COM (2003) </a:t>
            </a:r>
            <a:r>
              <a:rPr lang="pt-PT" sz="2400" dirty="0" smtClean="0">
                <a:latin typeface="Cambria" pitchFamily="18" charset="0"/>
                <a:ea typeface="Times New Roman" pitchFamily="18" charset="0"/>
                <a:cs typeface="Tahoma" pitchFamily="34" charset="0"/>
              </a:rPr>
              <a:t>284;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- A Recomendação da Comissão de 14 de dezembro de 2004 «relativa à instituição de um regime adequado de remuneração dos administradores de sociedades cotadas» (2004/913/CE);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ahoma" pitchFamily="34" charset="0"/>
              </a:rPr>
              <a:t>A Recomendação da Comissão de 15 de fevereiro de 2005 «relativa ao papel dos administradores não executivos ou membros do conselho de supervisão de sociedades cotadas e aos comités do conselho de administração ou de supervisão» (2005/162/CE);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Cambria" pitchFamily="18" charset="0"/>
              </a:rPr>
              <a:t>6. </a:t>
            </a:r>
            <a:r>
              <a:rPr lang="pt-PT" sz="2400" b="1" dirty="0"/>
              <a:t>Enquadramento da Diretiva </a:t>
            </a:r>
            <a:r>
              <a:rPr lang="pt-PT" sz="2400" b="1" dirty="0" smtClean="0"/>
              <a:t>2007/36/CE </a:t>
            </a:r>
            <a:r>
              <a:rPr lang="pt-PT" sz="2400" b="1" dirty="0" smtClean="0">
                <a:solidFill>
                  <a:srgbClr val="C00000"/>
                </a:solidFill>
              </a:rPr>
              <a:t>(</a:t>
            </a:r>
            <a:r>
              <a:rPr lang="pt-PT" sz="2400" b="1" dirty="0" err="1" smtClean="0">
                <a:solidFill>
                  <a:srgbClr val="C00000"/>
                </a:solidFill>
              </a:rPr>
              <a:t>cont</a:t>
            </a:r>
            <a:r>
              <a:rPr lang="pt-PT" sz="2400" b="1" dirty="0" smtClean="0">
                <a:solidFill>
                  <a:srgbClr val="C00000"/>
                </a:solidFill>
              </a:rPr>
              <a:t>. 2/2)</a:t>
            </a:r>
            <a:endParaRPr lang="pt-PT" sz="2400" dirty="0">
              <a:solidFill>
                <a:srgbClr val="C0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400" dirty="0">
                <a:ea typeface="Times New Roman" pitchFamily="18" charset="0"/>
                <a:cs typeface="Tahoma" pitchFamily="34" charset="0"/>
              </a:rPr>
              <a:t>- A Diretiva 2006/46/EU, </a:t>
            </a:r>
            <a:r>
              <a:rPr lang="pt-PT" sz="2400" dirty="0">
                <a:ea typeface="EUAlbertina-Bold-Identity-H"/>
                <a:cs typeface="EUAlbertina-Bold-Identity-H"/>
              </a:rPr>
              <a:t>de 14 de junho de 2006, «que altera a Diretiva 78/660/CEE do Conselho relativa às contas anuais de certas formas de sociedades, a Diretiva 83/349/CEE do Conselho relativa às contas consolidadas, a Diretiva 86/635/CEE do Conselho relativa às contas anuais e às contas consolidadas dos bancos e outras instituições financeiras e a </a:t>
            </a:r>
            <a:r>
              <a:rPr lang="pt-PT" sz="2400" dirty="0" smtClean="0">
                <a:ea typeface="EUAlbertina-Bold-Identity-H"/>
                <a:cs typeface="EUAlbertina-Bold-Identity-H"/>
              </a:rPr>
              <a:t>Diretiva </a:t>
            </a:r>
            <a:r>
              <a:rPr lang="pt-PT" sz="2400" dirty="0">
                <a:ea typeface="EUAlbertina-Bold-Identity-H"/>
                <a:cs typeface="EUAlbertina-Bold-Identity-H"/>
              </a:rPr>
              <a:t>91/674/CEE do Conselho relativa às contas anuais» (transposta pelo </a:t>
            </a:r>
            <a:r>
              <a:rPr lang="pt-PT" sz="2400" dirty="0" err="1">
                <a:ea typeface="EUAlbertina-Bold-Identity-H"/>
                <a:cs typeface="EUAlbertina-Bold-Identity-H"/>
              </a:rPr>
              <a:t>Dec.-Lei</a:t>
            </a:r>
            <a:r>
              <a:rPr lang="pt-PT" sz="2400" dirty="0">
                <a:ea typeface="EUAlbertina-Bold-Identity-H"/>
                <a:cs typeface="EUAlbertina-Bold-Identity-H"/>
              </a:rPr>
              <a:t> 185/2009, de 12 de agosto).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169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7. </a:t>
            </a:r>
            <a:r>
              <a:rPr lang="pt-PT" sz="2400" b="1" dirty="0" smtClean="0">
                <a:latin typeface="Cambria" panose="02040503050406030204" pitchFamily="18" charset="0"/>
              </a:rPr>
              <a:t>O conteúdo essencial da Diretiva 2007/36/CE </a:t>
            </a:r>
            <a:r>
              <a:rPr lang="pt-PT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(1/2)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3400" y="2109252"/>
            <a:ext cx="8382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Forma de convocação da assembleia geral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5.º, n.º 1 e 2);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Prazo de convocação da assembleia geral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5.º, n.º 1 e 2);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PT" sz="2000" dirty="0" smtClean="0">
                <a:solidFill>
                  <a:srgbClr val="0000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Conteúdo da convocatória da assembleia geral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5.º, n.º 3);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Informação preparatória das reuniões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5.º, n.º 4);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- Direito de inscrever pontos na ordem de trabalhos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6.º);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Direito de apresentar projetos de deliberação (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art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6.º);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2144</Words>
  <Application>Microsoft Office PowerPoint</Application>
  <PresentationFormat>Apresentação no Ecrã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9" baseType="lpstr">
      <vt:lpstr>Adobe Heiti Std R</vt:lpstr>
      <vt:lpstr>Arial</vt:lpstr>
      <vt:lpstr>Calibri</vt:lpstr>
      <vt:lpstr>Cambria</vt:lpstr>
      <vt:lpstr>EUAlbertina</vt:lpstr>
      <vt:lpstr>EUAlbertina-Bold-Identity-H</vt:lpstr>
      <vt:lpstr>Tahoma</vt:lpstr>
      <vt:lpstr>Times New Roman</vt:lpstr>
      <vt:lpstr>Office Theme</vt:lpstr>
      <vt:lpstr>As Alterações à Diretiva dos Direitos dos Acionistas</vt:lpstr>
      <vt:lpstr>1. Objetivo da intervenção</vt:lpstr>
      <vt:lpstr>Apresentação do PowerPoint</vt:lpstr>
      <vt:lpstr>Apresentação do PowerPoint</vt:lpstr>
      <vt:lpstr> </vt:lpstr>
      <vt:lpstr>5. Pano de fundo: as crises, o corporate governance e o ativismo acionista </vt:lpstr>
      <vt:lpstr>6. Enquadramento da Diretiva 2007/36/CE (1/2) </vt:lpstr>
      <vt:lpstr>6. Enquadramento da Diretiva 2007/36/CE (cont. 2/2)</vt:lpstr>
      <vt:lpstr>7. O conteúdo essencial da Diretiva 2007/36/CE (1/2) </vt:lpstr>
      <vt:lpstr>7. O conteúdo essencial da Diretiva 2007/36/CE (cont. 2/2)  </vt:lpstr>
      <vt:lpstr>8. O modo como está transposta para o direito português a Diretiva 2007/36/CE </vt:lpstr>
      <vt:lpstr>9. Enquadramento da COM (2014) 213 final </vt:lpstr>
      <vt:lpstr>10. Pressupostos da COM (2014) 213 final e objetivos das propostas nela contidas, no tocante à alteração da Diretiva 2007/36/CE (1/2)</vt:lpstr>
      <vt:lpstr>10. Pressupostos da COM (2014) 213 final e objetivos das propostas nela contidas, no tocante à alteração da Diretiva 2007/36/CE (cont. 2/3)</vt:lpstr>
      <vt:lpstr>10. Pressupostos da COM (2014) 213 final e objetivos das propostas nela contidas, no tocante à alteração da Diretiva 2007/36/CE (cont. 3/3) </vt:lpstr>
      <vt:lpstr>11. As principais propostas contidas na COM (2014) 213 final, no tocante à alteração da Diretiva 2007/36/CE (1/3) </vt:lpstr>
      <vt:lpstr>11. As principais propostas contidas na COM (2014) 213 final, no tocante à alteração da Diretiva 2007/36/CE (cont. 2/3) </vt:lpstr>
      <vt:lpstr>11. As principais propostas contidas na COM (2014) 213 final, no tocante à alteração da Diretiva 2007/36/CE (cont. 3/3) </vt:lpstr>
      <vt:lpstr>12. Algumas regras portuguesas que antecipam propostas da COM (2014) 213 final sobre transações com partes relacionadas </vt:lpstr>
      <vt:lpstr>13. Notas finais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Rui Pinto Duarte</cp:lastModifiedBy>
  <cp:revision>91</cp:revision>
  <dcterms:created xsi:type="dcterms:W3CDTF">2006-08-16T00:00:00Z</dcterms:created>
  <dcterms:modified xsi:type="dcterms:W3CDTF">2016-11-23T08:00:15Z</dcterms:modified>
</cp:coreProperties>
</file>