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4"/>
  </p:notesMasterIdLst>
  <p:sldIdLst>
    <p:sldId id="256" r:id="rId2"/>
    <p:sldId id="301" r:id="rId3"/>
    <p:sldId id="303" r:id="rId4"/>
    <p:sldId id="320" r:id="rId5"/>
    <p:sldId id="347" r:id="rId6"/>
    <p:sldId id="319" r:id="rId7"/>
    <p:sldId id="344" r:id="rId8"/>
    <p:sldId id="321" r:id="rId9"/>
    <p:sldId id="322" r:id="rId10"/>
    <p:sldId id="324" r:id="rId11"/>
    <p:sldId id="348" r:id="rId12"/>
    <p:sldId id="34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0F0F"/>
    <a:srgbClr val="B31919"/>
    <a:srgbClr val="C0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16" autoAdjust="0"/>
    <p:restoredTop sz="94595" autoAdjust="0"/>
  </p:normalViewPr>
  <p:slideViewPr>
    <p:cSldViewPr>
      <p:cViewPr varScale="1">
        <p:scale>
          <a:sx n="84" d="100"/>
          <a:sy n="84" d="100"/>
        </p:scale>
        <p:origin x="89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0F8A2-5693-43B1-9F5A-23ABA693425A}" type="datetimeFigureOut">
              <a:rPr lang="pt-PT" smtClean="0"/>
              <a:pPr/>
              <a:t>27-09-2017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055A3-154F-4352-A93B-22D953CB1D2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93327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6FE4-F4AF-4D14-B664-F25465E38861}" type="datetime1">
              <a:rPr lang="en-US" smtClean="0"/>
              <a:pPr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68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4BAF-61D8-4FB4-8AA0-579AD37D22CA}" type="datetime1">
              <a:rPr lang="en-US" smtClean="0"/>
              <a:pPr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4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8E2F-CE7C-4C4C-B351-56C336A1566F}" type="datetime1">
              <a:rPr lang="en-US" smtClean="0"/>
              <a:pPr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64DD-3865-45DE-9966-DAB9A4690EF2}" type="datetime1">
              <a:rPr lang="en-US" smtClean="0"/>
              <a:pPr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3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51C8-D14A-4D0A-B9C6-A5D0CE1CC0A8}" type="datetime1">
              <a:rPr lang="en-US" smtClean="0"/>
              <a:pPr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278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BD5D-8889-411C-A4EA-E5FBEFE91071}" type="datetime1">
              <a:rPr lang="en-US" smtClean="0"/>
              <a:pPr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58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BE0EB-B680-4E5B-A03D-61AD380063CE}" type="datetime1">
              <a:rPr lang="en-US" smtClean="0"/>
              <a:pPr/>
              <a:t>9/27/2017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77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CB5FB-FAA4-4340-B3E4-E0978154AAF8}" type="datetime1">
              <a:rPr lang="en-US" smtClean="0"/>
              <a:pPr/>
              <a:t>9/27/2017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9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E178B-FD47-42B4-BEEA-B0DE66B7D46D}" type="datetime1">
              <a:rPr lang="en-US" smtClean="0"/>
              <a:pPr/>
              <a:t>9/27/2017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5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D2939-4BF2-4FEA-BBDC-5961F7519CAB}" type="datetime1">
              <a:rPr lang="en-US" smtClean="0"/>
              <a:pPr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5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4F2A-8C9D-42C4-88D0-613FAEA35236}" type="datetime1">
              <a:rPr lang="en-US" smtClean="0"/>
              <a:pPr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847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3632C-9F21-4B26-8314-E2A147375E30}" type="datetime1">
              <a:rPr lang="en-US" smtClean="0"/>
              <a:pPr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81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14400"/>
            <a:ext cx="9144000" cy="2895600"/>
          </a:xfrm>
        </p:spPr>
        <p:txBody>
          <a:bodyPr>
            <a:normAutofit/>
          </a:bodyPr>
          <a:lstStyle/>
          <a:p>
            <a:r>
              <a:rPr lang="pt-PT" sz="3000" b="1" dirty="0" smtClean="0">
                <a:latin typeface="Cambria" panose="02040503050406030204" pitchFamily="18" charset="0"/>
              </a:rPr>
              <a:t>A Responsabilidade </a:t>
            </a:r>
            <a:r>
              <a:rPr lang="pt-PT" sz="3000" b="1" i="1" dirty="0" smtClean="0">
                <a:latin typeface="Cambria" panose="02040503050406030204" pitchFamily="18" charset="0"/>
              </a:rPr>
              <a:t>Civil</a:t>
            </a:r>
            <a:r>
              <a:rPr lang="pt-PT" sz="3000" b="1" dirty="0" smtClean="0">
                <a:latin typeface="Cambria" panose="02040503050406030204" pitchFamily="18" charset="0"/>
              </a:rPr>
              <a:t> dos Administradores das Sociedades Comerciais</a:t>
            </a:r>
            <a:endParaRPr lang="pt-PT" sz="3000" dirty="0">
              <a:latin typeface="Cambria" panose="02040503050406030204" pitchFamily="18" charset="0"/>
            </a:endParaRPr>
          </a:p>
        </p:txBody>
      </p:sp>
      <p:sp>
        <p:nvSpPr>
          <p:cNvPr id="4" name="Isosceles Triangle 3"/>
          <p:cNvSpPr/>
          <p:nvPr/>
        </p:nvSpPr>
        <p:spPr>
          <a:xfrm rot="19794389">
            <a:off x="-1284937" y="2172210"/>
            <a:ext cx="4505531" cy="3866116"/>
          </a:xfrm>
          <a:prstGeom prst="triangl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Isosceles Triangle 4"/>
          <p:cNvSpPr/>
          <p:nvPr/>
        </p:nvSpPr>
        <p:spPr>
          <a:xfrm rot="16200000">
            <a:off x="3816231" y="1530231"/>
            <a:ext cx="1295398" cy="9360139"/>
          </a:xfrm>
          <a:prstGeom prst="triangle">
            <a:avLst>
              <a:gd name="adj" fmla="val 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Isosceles Triangle 11"/>
          <p:cNvSpPr/>
          <p:nvPr/>
        </p:nvSpPr>
        <p:spPr>
          <a:xfrm rot="21119380">
            <a:off x="-193273" y="4543953"/>
            <a:ext cx="9418598" cy="1679539"/>
          </a:xfrm>
          <a:prstGeom prst="triangle">
            <a:avLst>
              <a:gd name="adj" fmla="val 44198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5791200"/>
            <a:ext cx="4953000" cy="4572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Cambria" panose="02040503050406030204" pitchFamily="18" charset="0"/>
                <a:ea typeface="Adobe Heiti Std R" pitchFamily="34" charset="-128"/>
                <a:cs typeface="Arial" panose="020B0604020202020204" pitchFamily="34" charset="0"/>
              </a:rPr>
              <a:t>Rui Pinto Duarte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962400" y="6248400"/>
            <a:ext cx="4953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800" dirty="0" err="1" smtClean="0">
                <a:solidFill>
                  <a:schemeClr val="bg1"/>
                </a:solidFill>
                <a:latin typeface="Cambria" panose="02040503050406030204" pitchFamily="18" charset="0"/>
                <a:ea typeface="Adobe Heiti Std R" pitchFamily="34" charset="-128"/>
                <a:cs typeface="Arial" panose="020B0604020202020204" pitchFamily="34" charset="0"/>
              </a:rPr>
              <a:t>Outubro</a:t>
            </a:r>
            <a:r>
              <a:rPr lang="en-GB" sz="1800" dirty="0" smtClean="0">
                <a:solidFill>
                  <a:schemeClr val="bg1"/>
                </a:solidFill>
                <a:latin typeface="Cambria" panose="02040503050406030204" pitchFamily="18" charset="0"/>
                <a:ea typeface="Adobe Heiti Std R" pitchFamily="34" charset="-128"/>
                <a:cs typeface="Arial" panose="020B0604020202020204" pitchFamily="34" charset="0"/>
              </a:rPr>
              <a:t>  2017</a:t>
            </a:r>
          </a:p>
        </p:txBody>
      </p:sp>
    </p:spTree>
    <p:extLst>
      <p:ext uri="{BB962C8B-B14F-4D97-AF65-F5344CB8AC3E}">
        <p14:creationId xmlns:p14="http://schemas.microsoft.com/office/powerpoint/2010/main" val="56444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PT" sz="2000" b="1" dirty="0">
                <a:latin typeface="Cambria" panose="02040503050406030204" pitchFamily="18" charset="0"/>
              </a:rPr>
              <a:t>6</a:t>
            </a:r>
            <a:r>
              <a:rPr lang="pt-PT" sz="2000" b="1" dirty="0" smtClean="0">
                <a:latin typeface="Cambria" panose="02040503050406030204" pitchFamily="18" charset="0"/>
              </a:rPr>
              <a:t>. O regime da responsabilidade para com os sócios e terceiros – </a:t>
            </a:r>
            <a:r>
              <a:rPr lang="pt-PT" sz="20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cont</a:t>
            </a:r>
            <a:r>
              <a:rPr lang="pt-PT" sz="2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. (2/2)</a:t>
            </a:r>
            <a:r>
              <a:rPr lang="pt-PT" sz="2000" dirty="0" smtClean="0"/>
              <a:t/>
            </a:r>
            <a:br>
              <a:rPr lang="pt-PT" sz="2000" dirty="0" smtClean="0"/>
            </a:br>
            <a:endParaRPr lang="pt-PT" sz="2000" b="1" dirty="0" smtClean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6172200"/>
            <a:ext cx="792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685800" y="1960774"/>
            <a:ext cx="7924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PT" sz="2400" dirty="0" smtClean="0">
                <a:latin typeface="Cambria" panose="02040503050406030204" pitchFamily="18" charset="0"/>
              </a:rPr>
              <a:t>- A solidariedade dos administradores (</a:t>
            </a:r>
            <a:r>
              <a:rPr lang="pt-PT" sz="2400" dirty="0" err="1" smtClean="0">
                <a:latin typeface="Cambria" panose="02040503050406030204" pitchFamily="18" charset="0"/>
              </a:rPr>
              <a:t>art</a:t>
            </a:r>
            <a:r>
              <a:rPr lang="pt-PT" sz="2400" dirty="0" smtClean="0">
                <a:latin typeface="Cambria" panose="02040503050406030204" pitchFamily="18" charset="0"/>
              </a:rPr>
              <a:t>. 79, n.º 2)</a:t>
            </a:r>
          </a:p>
          <a:p>
            <a:pPr lvl="0"/>
            <a:r>
              <a:rPr lang="pt-PT" sz="2400" dirty="0" smtClean="0">
                <a:latin typeface="Cambria" panose="02040503050406030204" pitchFamily="18" charset="0"/>
              </a:rPr>
              <a:t>- A presunção de igualdade de culpas (</a:t>
            </a:r>
            <a:r>
              <a:rPr lang="pt-PT" sz="2400" dirty="0" err="1" smtClean="0">
                <a:latin typeface="Cambria" panose="02040503050406030204" pitchFamily="18" charset="0"/>
              </a:rPr>
              <a:t>art</a:t>
            </a:r>
            <a:r>
              <a:rPr lang="pt-PT" sz="2400" dirty="0" smtClean="0">
                <a:latin typeface="Cambria" panose="02040503050406030204" pitchFamily="18" charset="0"/>
              </a:rPr>
              <a:t>. 79, n.º 2)</a:t>
            </a:r>
          </a:p>
          <a:p>
            <a:pPr lvl="0"/>
            <a:r>
              <a:rPr lang="pt-PT" sz="2400" dirty="0" smtClean="0">
                <a:latin typeface="Cambria" panose="02040503050406030204" pitchFamily="18" charset="0"/>
              </a:rPr>
              <a:t>- O direito de regresso nas relações entre administradores (</a:t>
            </a:r>
            <a:r>
              <a:rPr lang="pt-PT" sz="2400" dirty="0" err="1" smtClean="0">
                <a:latin typeface="Cambria" panose="02040503050406030204" pitchFamily="18" charset="0"/>
              </a:rPr>
              <a:t>art</a:t>
            </a:r>
            <a:r>
              <a:rPr lang="pt-PT" sz="2400" dirty="0" smtClean="0">
                <a:latin typeface="Cambria" panose="02040503050406030204" pitchFamily="18" charset="0"/>
              </a:rPr>
              <a:t>. 79, n.º 2)</a:t>
            </a:r>
          </a:p>
          <a:p>
            <a:pPr lvl="0"/>
            <a:r>
              <a:rPr lang="pt-PT" sz="2400" dirty="0" smtClean="0">
                <a:latin typeface="Cambria" panose="02040503050406030204" pitchFamily="18" charset="0"/>
              </a:rPr>
              <a:t>- Prazo de prescrição (</a:t>
            </a:r>
            <a:r>
              <a:rPr lang="pt-PT" sz="2400" dirty="0" err="1" smtClean="0">
                <a:latin typeface="Cambria" panose="02040503050406030204" pitchFamily="18" charset="0"/>
              </a:rPr>
              <a:t>art</a:t>
            </a:r>
            <a:r>
              <a:rPr lang="pt-PT" sz="2400" dirty="0" smtClean="0">
                <a:latin typeface="Cambria" panose="02040503050406030204" pitchFamily="18" charset="0"/>
              </a:rPr>
              <a:t>. 174, n.º 1, alínea b)</a:t>
            </a:r>
          </a:p>
          <a:p>
            <a:pPr lvl="0"/>
            <a:r>
              <a:rPr lang="pt-PT" sz="2400" dirty="0" smtClean="0">
                <a:latin typeface="Cambria" panose="02040503050406030204" pitchFamily="18" charset="0"/>
              </a:rPr>
              <a:t>- Natureza da responsabilidade dos administradores para com terceiros</a:t>
            </a:r>
          </a:p>
          <a:p>
            <a:r>
              <a:rPr lang="pt-PT" sz="2400" dirty="0" smtClean="0">
                <a:latin typeface="Cambria" panose="02040503050406030204" pitchFamily="18" charset="0"/>
              </a:rPr>
              <a:t>- Natureza da responsabilidade dos administradores para com os sócios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1417638"/>
          </a:xfrm>
        </p:spPr>
        <p:txBody>
          <a:bodyPr>
            <a:normAutofit/>
          </a:bodyPr>
          <a:lstStyle/>
          <a:p>
            <a:pPr lvl="0"/>
            <a:r>
              <a:rPr lang="pt-PT" sz="2000" b="1" dirty="0" smtClean="0">
                <a:latin typeface="Cambria" panose="02040503050406030204" pitchFamily="18" charset="0"/>
              </a:rPr>
              <a:t>7. As especialidades da responsabilidade dos administradores para com os credores no quadro da insolvência da sociedade</a:t>
            </a:r>
            <a:endParaRPr lang="pt-PT" sz="20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92500" lnSpcReduction="10000"/>
          </a:bodyPr>
          <a:lstStyle/>
          <a:p>
            <a:pPr lvl="0">
              <a:buFontTx/>
              <a:buChar char="-"/>
            </a:pPr>
            <a:r>
              <a:rPr lang="pt-PT" sz="2400" dirty="0" smtClean="0"/>
              <a:t>Identidade dos pressupostos da responsabilidade</a:t>
            </a:r>
          </a:p>
          <a:p>
            <a:pPr lvl="0">
              <a:buFontTx/>
              <a:buChar char="-"/>
            </a:pPr>
            <a:endParaRPr lang="pt-PT" sz="2400" dirty="0" smtClean="0"/>
          </a:p>
          <a:p>
            <a:pPr lvl="0">
              <a:buFontTx/>
              <a:buChar char="-"/>
            </a:pPr>
            <a:r>
              <a:rPr lang="pt-PT" sz="2400" dirty="0" smtClean="0"/>
              <a:t>Relevância da qualificação da insolvência como culposa (</a:t>
            </a:r>
            <a:r>
              <a:rPr lang="pt-PT" sz="2400" dirty="0" err="1" smtClean="0"/>
              <a:t>art</a:t>
            </a:r>
            <a:r>
              <a:rPr lang="pt-PT" sz="2400" dirty="0" smtClean="0"/>
              <a:t>. 189, n.º 2)</a:t>
            </a:r>
          </a:p>
          <a:p>
            <a:pPr lvl="0">
              <a:buFontTx/>
              <a:buChar char="-"/>
            </a:pPr>
            <a:endParaRPr lang="pt-PT" sz="2400" dirty="0" smtClean="0"/>
          </a:p>
          <a:p>
            <a:pPr lvl="0">
              <a:buFontTx/>
              <a:buChar char="-"/>
            </a:pPr>
            <a:r>
              <a:rPr lang="pt-PT" sz="2400" dirty="0" smtClean="0"/>
              <a:t>Critérios para a qualificação da insolvência como culposa (</a:t>
            </a:r>
            <a:r>
              <a:rPr lang="pt-PT" sz="2400" dirty="0" err="1" smtClean="0"/>
              <a:t>art</a:t>
            </a:r>
            <a:r>
              <a:rPr lang="pt-PT" sz="2400" dirty="0" smtClean="0"/>
              <a:t>. 186, n.º</a:t>
            </a:r>
            <a:r>
              <a:rPr lang="pt-PT" sz="2400" baseline="30000" dirty="0" smtClean="0"/>
              <a:t>s</a:t>
            </a:r>
            <a:r>
              <a:rPr lang="pt-PT" sz="2400" dirty="0" smtClean="0"/>
              <a:t> 1 a 3, do CIRE)</a:t>
            </a:r>
          </a:p>
          <a:p>
            <a:pPr lvl="0">
              <a:buFontTx/>
              <a:buChar char="-"/>
            </a:pPr>
            <a:endParaRPr lang="pt-PT" sz="2400" dirty="0" smtClean="0"/>
          </a:p>
          <a:p>
            <a:pPr algn="just">
              <a:buNone/>
            </a:pPr>
            <a:r>
              <a:rPr lang="pt-PT" sz="2400" dirty="0" smtClean="0"/>
              <a:t>- Possibilidade de os credores responsabilizarem </a:t>
            </a:r>
            <a:r>
              <a:rPr lang="pt-PT" sz="2400" smtClean="0"/>
              <a:t>os administradores </a:t>
            </a:r>
            <a:r>
              <a:rPr lang="pt-PT" sz="2400" dirty="0" smtClean="0"/>
              <a:t>no caso de qualificação da insolvência como fortuita</a:t>
            </a:r>
            <a:endParaRPr lang="pt-PT" sz="24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3"/>
          <p:cNvSpPr/>
          <p:nvPr/>
        </p:nvSpPr>
        <p:spPr>
          <a:xfrm>
            <a:off x="0" y="1278153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2932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pt-PT" sz="2000" b="1" dirty="0" smtClean="0">
                <a:latin typeface="Cambria" panose="02040503050406030204" pitchFamily="18" charset="0"/>
              </a:rPr>
              <a:t>8. A legitimidade para propor ações contra os administradores a favor da sociedade no quadro da insolvência</a:t>
            </a:r>
            <a:r>
              <a:rPr lang="pt-PT" sz="2000" dirty="0" smtClean="0"/>
              <a:t/>
            </a:r>
            <a:br>
              <a:rPr lang="pt-PT" sz="2000" dirty="0" smtClean="0"/>
            </a:br>
            <a:endParaRPr lang="pt-PT" sz="2000" b="1" dirty="0" smtClean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7585" y="1004675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6172200"/>
            <a:ext cx="792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ângulo 4"/>
          <p:cNvSpPr/>
          <p:nvPr/>
        </p:nvSpPr>
        <p:spPr>
          <a:xfrm>
            <a:off x="762000" y="1709678"/>
            <a:ext cx="78486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000" b="1" dirty="0">
                <a:latin typeface="Cambria" panose="02040503050406030204" pitchFamily="18" charset="0"/>
              </a:rPr>
              <a:t>Artigo </a:t>
            </a:r>
            <a:r>
              <a:rPr lang="pt-PT" sz="2000" b="1" dirty="0" smtClean="0">
                <a:latin typeface="Cambria" panose="02040503050406030204" pitchFamily="18" charset="0"/>
              </a:rPr>
              <a:t>82 do CIRE</a:t>
            </a:r>
            <a:endParaRPr lang="pt-PT" sz="2000" b="1" dirty="0">
              <a:latin typeface="Cambria" panose="02040503050406030204" pitchFamily="18" charset="0"/>
            </a:endParaRPr>
          </a:p>
          <a:p>
            <a:pPr algn="just"/>
            <a:r>
              <a:rPr lang="pt-PT" sz="2000" b="1" dirty="0">
                <a:latin typeface="Cambria" panose="02040503050406030204" pitchFamily="18" charset="0"/>
              </a:rPr>
              <a:t>Efeitos sobre os administradores e outras pessoas</a:t>
            </a:r>
          </a:p>
          <a:p>
            <a:pPr algn="just"/>
            <a:r>
              <a:rPr lang="pt-PT" sz="2000" dirty="0" smtClean="0">
                <a:latin typeface="Cambria" panose="02040503050406030204" pitchFamily="18" charset="0"/>
              </a:rPr>
              <a:t>(…)</a:t>
            </a:r>
          </a:p>
          <a:p>
            <a:pPr algn="just"/>
            <a:r>
              <a:rPr lang="pt-PT" sz="2000" dirty="0" smtClean="0">
                <a:latin typeface="Cambria" panose="02040503050406030204" pitchFamily="18" charset="0"/>
              </a:rPr>
              <a:t>3 </a:t>
            </a:r>
            <a:r>
              <a:rPr lang="pt-PT" sz="2000" dirty="0">
                <a:latin typeface="Cambria" panose="02040503050406030204" pitchFamily="18" charset="0"/>
              </a:rPr>
              <a:t>- Durante a pendência do processo de insolvência, o administrador da insolvência tem </a:t>
            </a:r>
            <a:r>
              <a:rPr lang="pt-PT" sz="2000" i="1" dirty="0" smtClean="0">
                <a:latin typeface="Cambria" panose="02040503050406030204" pitchFamily="18" charset="0"/>
              </a:rPr>
              <a:t>exclusiva legitimidade </a:t>
            </a:r>
            <a:r>
              <a:rPr lang="pt-PT" sz="2000" dirty="0">
                <a:latin typeface="Cambria" panose="02040503050406030204" pitchFamily="18" charset="0"/>
              </a:rPr>
              <a:t>para propor e fazer seguir:</a:t>
            </a:r>
          </a:p>
          <a:p>
            <a:pPr algn="just"/>
            <a:r>
              <a:rPr lang="pt-PT" sz="2000" dirty="0">
                <a:latin typeface="Cambria" panose="02040503050406030204" pitchFamily="18" charset="0"/>
              </a:rPr>
              <a:t>a) As </a:t>
            </a:r>
            <a:r>
              <a:rPr lang="pt-PT" sz="2000" dirty="0" smtClean="0">
                <a:latin typeface="Cambria" panose="02040503050406030204" pitchFamily="18" charset="0"/>
              </a:rPr>
              <a:t>ações </a:t>
            </a:r>
            <a:r>
              <a:rPr lang="pt-PT" sz="2000" dirty="0">
                <a:latin typeface="Cambria" panose="02040503050406030204" pitchFamily="18" charset="0"/>
              </a:rPr>
              <a:t>de responsabilidade que legalmente couberem, em favor do próprio devedor, contra </a:t>
            </a:r>
            <a:r>
              <a:rPr lang="pt-PT" sz="2000" dirty="0" smtClean="0">
                <a:latin typeface="Cambria" panose="02040503050406030204" pitchFamily="18" charset="0"/>
              </a:rPr>
              <a:t>os fundadores</a:t>
            </a:r>
            <a:r>
              <a:rPr lang="pt-PT" sz="2000" dirty="0">
                <a:latin typeface="Cambria" panose="02040503050406030204" pitchFamily="18" charset="0"/>
              </a:rPr>
              <a:t>, administradores de direito e de facto, membros do órgão de fiscalização do devedor </a:t>
            </a:r>
            <a:r>
              <a:rPr lang="pt-PT" sz="2000" dirty="0" smtClean="0">
                <a:latin typeface="Cambria" panose="02040503050406030204" pitchFamily="18" charset="0"/>
              </a:rPr>
              <a:t>e sócios</a:t>
            </a:r>
            <a:r>
              <a:rPr lang="pt-PT" sz="2000" dirty="0">
                <a:latin typeface="Cambria" panose="02040503050406030204" pitchFamily="18" charset="0"/>
              </a:rPr>
              <a:t>, associados ou membros, independentemente do acordo do devedor ou dos seus órgãos sociais,</a:t>
            </a:r>
          </a:p>
          <a:p>
            <a:pPr algn="just"/>
            <a:r>
              <a:rPr lang="pt-PT" sz="2000" dirty="0">
                <a:latin typeface="Cambria" panose="02040503050406030204" pitchFamily="18" charset="0"/>
              </a:rPr>
              <a:t>sócios, associados ou membros</a:t>
            </a:r>
            <a:r>
              <a:rPr lang="pt-PT" sz="2000" dirty="0" smtClean="0">
                <a:latin typeface="Cambria" panose="02040503050406030204" pitchFamily="18" charset="0"/>
              </a:rPr>
              <a:t>;</a:t>
            </a:r>
          </a:p>
          <a:p>
            <a:r>
              <a:rPr lang="pt-PT" dirty="0" smtClean="0">
                <a:latin typeface="Times New Roman" panose="02020603050405020304" pitchFamily="18" charset="0"/>
              </a:rPr>
              <a:t>(…)</a:t>
            </a:r>
            <a:endParaRPr lang="pt-PT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69672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1854875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7800" algn="just">
              <a:buFont typeface="Arial" pitchFamily="34" charset="0"/>
              <a:buChar char="•"/>
            </a:pPr>
            <a:endParaRPr lang="pt-PT" dirty="0" smtClean="0">
              <a:latin typeface="Cambria" pitchFamily="18" charset="0"/>
            </a:endParaRPr>
          </a:p>
          <a:p>
            <a:pPr indent="177800" algn="just"/>
            <a:endParaRPr lang="pt-PT" dirty="0" smtClean="0">
              <a:latin typeface="Cambria" pitchFamily="18" charset="0"/>
            </a:endParaRPr>
          </a:p>
          <a:p>
            <a:pPr indent="177800">
              <a:buFont typeface="Arial" pitchFamily="34" charset="0"/>
              <a:buChar char="•"/>
            </a:pPr>
            <a:endParaRPr lang="pt-PT" dirty="0" smtClean="0">
              <a:latin typeface="Cambria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pt-PT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itchFamily="18" charset="0"/>
                <a:cs typeface="Arial" pitchFamily="34" charset="0"/>
              </a:rPr>
              <a:t>1. </a:t>
            </a:r>
            <a:r>
              <a:rPr lang="pt-PT" sz="2200" b="1" dirty="0" smtClean="0">
                <a:latin typeface="Cambria" panose="02040503050406030204" pitchFamily="18" charset="0"/>
              </a:rPr>
              <a:t>As linhas gerais do CSC em matéria de responsabilidade dos administradores</a:t>
            </a:r>
            <a:endParaRPr lang="pt-PT" sz="2200" dirty="0" smtClean="0">
              <a:latin typeface="Cambria" panose="02040503050406030204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800100" y="1560016"/>
            <a:ext cx="78486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>
              <a:buFontTx/>
              <a:buChar char="-"/>
            </a:pPr>
            <a:r>
              <a:rPr lang="pt-PT" sz="2400" dirty="0" smtClean="0">
                <a:latin typeface="Cambria" panose="02040503050406030204" pitchFamily="18" charset="0"/>
              </a:rPr>
              <a:t>Critério de ordenação: os tipos de lesados</a:t>
            </a:r>
          </a:p>
          <a:p>
            <a:pPr marL="342900" lvl="0" indent="-342900">
              <a:buFontTx/>
              <a:buChar char="-"/>
            </a:pPr>
            <a:endParaRPr lang="pt-PT" sz="2400" dirty="0" smtClean="0">
              <a:latin typeface="Cambria" panose="02040503050406030204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pt-PT" sz="2400" dirty="0" smtClean="0">
                <a:latin typeface="Cambria" panose="02040503050406030204" pitchFamily="18" charset="0"/>
              </a:rPr>
              <a:t>Responsabilidade para com a sociedade (</a:t>
            </a:r>
            <a:r>
              <a:rPr lang="pt-PT" sz="2400" dirty="0" err="1" smtClean="0">
                <a:latin typeface="Cambria" panose="02040503050406030204" pitchFamily="18" charset="0"/>
              </a:rPr>
              <a:t>arts</a:t>
            </a:r>
            <a:r>
              <a:rPr lang="pt-PT" sz="2400" dirty="0" smtClean="0">
                <a:latin typeface="Cambria" panose="02040503050406030204" pitchFamily="18" charset="0"/>
              </a:rPr>
              <a:t>. 72 a 77)</a:t>
            </a:r>
          </a:p>
          <a:p>
            <a:pPr marL="342900" lvl="0" indent="-342900">
              <a:buFontTx/>
              <a:buChar char="-"/>
            </a:pPr>
            <a:endParaRPr lang="pt-PT" sz="2400" dirty="0" smtClean="0">
              <a:latin typeface="Cambria" panose="02040503050406030204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pt-PT" sz="2400" dirty="0" smtClean="0">
                <a:latin typeface="Cambria" panose="02040503050406030204" pitchFamily="18" charset="0"/>
              </a:rPr>
              <a:t>Responsabilidade para com os credores (</a:t>
            </a:r>
            <a:r>
              <a:rPr lang="pt-PT" sz="2400" dirty="0" err="1" smtClean="0">
                <a:latin typeface="Cambria" panose="02040503050406030204" pitchFamily="18" charset="0"/>
              </a:rPr>
              <a:t>art</a:t>
            </a:r>
            <a:r>
              <a:rPr lang="pt-PT" sz="2400" dirty="0" smtClean="0">
                <a:latin typeface="Cambria" panose="02040503050406030204" pitchFamily="18" charset="0"/>
              </a:rPr>
              <a:t>. 78)</a:t>
            </a:r>
          </a:p>
          <a:p>
            <a:pPr marL="342900" lvl="0" indent="-342900">
              <a:buFontTx/>
              <a:buChar char="-"/>
            </a:pPr>
            <a:endParaRPr lang="pt-PT" sz="2400" dirty="0" smtClean="0">
              <a:latin typeface="Cambria" panose="02040503050406030204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pt-PT" sz="2400" dirty="0" smtClean="0">
                <a:latin typeface="Cambria" panose="02040503050406030204" pitchFamily="18" charset="0"/>
              </a:rPr>
              <a:t>Responsabilidade para com os sócios e os terceiros (</a:t>
            </a:r>
            <a:r>
              <a:rPr lang="pt-PT" sz="2400" dirty="0" err="1" smtClean="0">
                <a:latin typeface="Cambria" panose="02040503050406030204" pitchFamily="18" charset="0"/>
              </a:rPr>
              <a:t>art</a:t>
            </a:r>
            <a:r>
              <a:rPr lang="pt-PT" sz="2400" dirty="0" smtClean="0">
                <a:latin typeface="Cambria" panose="02040503050406030204" pitchFamily="18" charset="0"/>
              </a:rPr>
              <a:t>. 79)</a:t>
            </a:r>
          </a:p>
          <a:p>
            <a:pPr marL="342900" lvl="0" indent="-342900">
              <a:buFontTx/>
              <a:buChar char="-"/>
            </a:pPr>
            <a:endParaRPr lang="pt-PT" sz="2400" dirty="0" smtClean="0">
              <a:latin typeface="Cambria" panose="02040503050406030204" pitchFamily="18" charset="0"/>
            </a:endParaRPr>
          </a:p>
          <a:p>
            <a:pPr algn="just"/>
            <a:r>
              <a:rPr lang="pt-PT" sz="2400" dirty="0" smtClean="0">
                <a:latin typeface="Cambria" panose="02040503050406030204" pitchFamily="18" charset="0"/>
              </a:rPr>
              <a:t>- Extensão das regras sobre responsabilidade dos administradores a outras pessoas (</a:t>
            </a:r>
            <a:r>
              <a:rPr lang="pt-PT" sz="2400" dirty="0" err="1" smtClean="0">
                <a:latin typeface="Cambria" panose="02040503050406030204" pitchFamily="18" charset="0"/>
              </a:rPr>
              <a:t>art</a:t>
            </a:r>
            <a:r>
              <a:rPr lang="pt-PT" sz="2400" dirty="0" smtClean="0">
                <a:latin typeface="Cambria" panose="02040503050406030204" pitchFamily="18" charset="0"/>
              </a:rPr>
              <a:t>. 80)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pPr lvl="0"/>
            <a:r>
              <a:rPr lang="pt-PT" sz="2000" b="1" dirty="0">
                <a:latin typeface="Cambria" panose="02040503050406030204" pitchFamily="18" charset="0"/>
              </a:rPr>
              <a:t>2</a:t>
            </a:r>
            <a:r>
              <a:rPr lang="pt-PT" sz="2000" b="1" dirty="0" smtClean="0">
                <a:latin typeface="Cambria" panose="02040503050406030204" pitchFamily="18" charset="0"/>
              </a:rPr>
              <a:t>. A responsabilidade dos administradores pressupõe a infração de deveres</a:t>
            </a:r>
            <a:r>
              <a:rPr lang="pt-PT" sz="2000" b="1" dirty="0" smtClean="0"/>
              <a:t/>
            </a:r>
            <a:br>
              <a:rPr lang="pt-PT" sz="2000" b="1" dirty="0" smtClean="0"/>
            </a:br>
            <a:endParaRPr lang="pt-PT" sz="2000" dirty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9906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762000" y="1433815"/>
            <a:ext cx="77724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pt-PT" sz="2200" dirty="0" smtClean="0">
                <a:latin typeface="Cambria" panose="02040503050406030204" pitchFamily="18" charset="0"/>
              </a:rPr>
              <a:t>- O dever geral de gestão e os deveres legais específicos (exemplos: elaborar relatório de gestão e contas, respeitar o objeto social, alertar para a «perda de metade do capital social», subordinar negócios com a sociedade a autorização da administração e parecer favorável do órgão de fiscalização, não concorrer com a sociedade)</a:t>
            </a:r>
          </a:p>
          <a:p>
            <a:pPr lvl="0" algn="just"/>
            <a:endParaRPr lang="pt-PT" sz="2200" dirty="0" smtClean="0">
              <a:latin typeface="Cambria" panose="02040503050406030204" pitchFamily="18" charset="0"/>
            </a:endParaRPr>
          </a:p>
          <a:p>
            <a:pPr lvl="0" algn="just"/>
            <a:r>
              <a:rPr lang="pt-PT" sz="2200" dirty="0" smtClean="0">
                <a:latin typeface="Cambria" panose="02040503050406030204" pitchFamily="18" charset="0"/>
              </a:rPr>
              <a:t>- Os deveres estatutários e contratuais</a:t>
            </a:r>
          </a:p>
          <a:p>
            <a:pPr lvl="0" algn="just"/>
            <a:endParaRPr lang="pt-PT" sz="2200" dirty="0" smtClean="0">
              <a:latin typeface="Cambria" panose="02040503050406030204" pitchFamily="18" charset="0"/>
            </a:endParaRPr>
          </a:p>
          <a:p>
            <a:pPr lvl="0" algn="just"/>
            <a:r>
              <a:rPr lang="pt-PT" sz="2200" dirty="0" smtClean="0">
                <a:latin typeface="Cambria" panose="02040503050406030204" pitchFamily="18" charset="0"/>
              </a:rPr>
              <a:t>- Os padrões do </a:t>
            </a:r>
            <a:r>
              <a:rPr lang="pt-PT" sz="2200" dirty="0" err="1" smtClean="0">
                <a:latin typeface="Cambria" panose="02040503050406030204" pitchFamily="18" charset="0"/>
              </a:rPr>
              <a:t>art</a:t>
            </a:r>
            <a:r>
              <a:rPr lang="pt-PT" sz="2200" dirty="0" smtClean="0">
                <a:latin typeface="Cambria" panose="02040503050406030204" pitchFamily="18" charset="0"/>
              </a:rPr>
              <a:t>. 64, n.º 1, do CSC</a:t>
            </a:r>
          </a:p>
          <a:p>
            <a:pPr lvl="0" algn="just"/>
            <a:endParaRPr lang="en-US" sz="2200" dirty="0" smtClean="0">
              <a:latin typeface="Cambria" panose="02040503050406030204" pitchFamily="18" charset="0"/>
            </a:endParaRPr>
          </a:p>
          <a:p>
            <a:pPr lvl="0" algn="just"/>
            <a:r>
              <a:rPr lang="en-US" sz="2200" dirty="0" smtClean="0">
                <a:latin typeface="Cambria" panose="02040503050406030204" pitchFamily="18" charset="0"/>
              </a:rPr>
              <a:t>- A </a:t>
            </a:r>
            <a:r>
              <a:rPr lang="en-US" sz="2200" dirty="0" err="1" smtClean="0">
                <a:latin typeface="Cambria" panose="02040503050406030204" pitchFamily="18" charset="0"/>
              </a:rPr>
              <a:t>relevância</a:t>
            </a:r>
            <a:r>
              <a:rPr lang="en-US" sz="2200" dirty="0" smtClean="0">
                <a:latin typeface="Cambria" panose="02040503050406030204" pitchFamily="18" charset="0"/>
              </a:rPr>
              <a:t> do art. 72, n.º 2, do CSC (</a:t>
            </a:r>
            <a:r>
              <a:rPr lang="en-US" sz="2200" i="1" dirty="0" smtClean="0">
                <a:latin typeface="Cambria" panose="02040503050406030204" pitchFamily="18" charset="0"/>
              </a:rPr>
              <a:t>business judgment rule</a:t>
            </a:r>
            <a:r>
              <a:rPr lang="en-US" sz="2200" dirty="0" smtClean="0">
                <a:latin typeface="Cambria" panose="02040503050406030204" pitchFamily="18" charset="0"/>
              </a:rPr>
              <a:t>)</a:t>
            </a:r>
            <a:endParaRPr lang="pt-PT" sz="2200" dirty="0" smtClean="0">
              <a:latin typeface="Cambria" panose="02040503050406030204" pitchFamily="18" charset="0"/>
            </a:endParaRPr>
          </a:p>
          <a:p>
            <a:pPr algn="just"/>
            <a:endParaRPr lang="pt-PT" sz="2200" dirty="0" smtClean="0">
              <a:latin typeface="Cambria" panose="02040503050406030204" pitchFamily="18" charset="0"/>
            </a:endParaRPr>
          </a:p>
          <a:p>
            <a:pPr algn="just"/>
            <a:r>
              <a:rPr lang="pt-PT" sz="2200" dirty="0" smtClean="0">
                <a:latin typeface="Cambria" panose="02040503050406030204" pitchFamily="18" charset="0"/>
              </a:rPr>
              <a:t>- Os deveres e a responsabilidade dos administradores não executivos (</a:t>
            </a:r>
            <a:r>
              <a:rPr lang="pt-PT" sz="2200" dirty="0" err="1" smtClean="0">
                <a:latin typeface="Cambria" panose="02040503050406030204" pitchFamily="18" charset="0"/>
              </a:rPr>
              <a:t>art</a:t>
            </a:r>
            <a:r>
              <a:rPr lang="pt-PT" sz="2200" dirty="0" smtClean="0">
                <a:latin typeface="Cambria" panose="02040503050406030204" pitchFamily="18" charset="0"/>
              </a:rPr>
              <a:t>. 407, n.º 8)</a:t>
            </a:r>
            <a:endParaRPr kumimoji="0" lang="pt-PT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r>
              <a:rPr lang="pt-PT" sz="2400" b="1" dirty="0">
                <a:latin typeface="Cambria" panose="02040503050406030204" pitchFamily="18" charset="0"/>
              </a:rPr>
              <a:t>3</a:t>
            </a:r>
            <a:r>
              <a:rPr lang="pt-PT" sz="2400" b="1" dirty="0" smtClean="0">
                <a:latin typeface="Cambria" panose="02040503050406030204" pitchFamily="18" charset="0"/>
              </a:rPr>
              <a:t>. Origem das regras do CSC</a:t>
            </a:r>
            <a:r>
              <a:rPr lang="pt-PT" sz="2000" b="1" dirty="0" smtClean="0">
                <a:latin typeface="Cambria" panose="02040503050406030204" pitchFamily="18" charset="0"/>
              </a:rPr>
              <a:t/>
            </a:r>
            <a:br>
              <a:rPr lang="pt-PT" sz="2000" b="1" dirty="0" smtClean="0">
                <a:latin typeface="Cambria" panose="02040503050406030204" pitchFamily="18" charset="0"/>
              </a:rPr>
            </a:br>
            <a:endParaRPr lang="pt-PT" sz="2000" dirty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81000" y="1828800"/>
            <a:ext cx="8763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>
              <a:buFontTx/>
              <a:buChar char="-"/>
            </a:pPr>
            <a:endParaRPr lang="pt-PT" sz="2400" dirty="0" smtClean="0">
              <a:latin typeface="Cambria" panose="02040503050406030204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pt-PT" sz="2400" dirty="0" smtClean="0">
                <a:latin typeface="Cambria" panose="02040503050406030204" pitchFamily="18" charset="0"/>
              </a:rPr>
              <a:t>Antecedentes remotos (Lei de 22 de junho de 1867 e Código Comercial de 1888)</a:t>
            </a:r>
          </a:p>
          <a:p>
            <a:pPr marL="342900" lvl="0" indent="-342900">
              <a:buFontTx/>
              <a:buChar char="-"/>
            </a:pPr>
            <a:endParaRPr lang="pt-PT" sz="2400" dirty="0" smtClean="0">
              <a:latin typeface="Cambria" panose="02040503050406030204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pt-PT" sz="2400" dirty="0" smtClean="0">
                <a:latin typeface="Cambria" panose="02040503050406030204" pitchFamily="18" charset="0"/>
              </a:rPr>
              <a:t>O </a:t>
            </a:r>
            <a:r>
              <a:rPr lang="pt-PT" sz="2400" dirty="0" err="1" smtClean="0">
                <a:latin typeface="Cambria" panose="02040503050406030204" pitchFamily="18" charset="0"/>
              </a:rPr>
              <a:t>Dec.-Lei</a:t>
            </a:r>
            <a:r>
              <a:rPr lang="pt-PT" sz="2400" dirty="0" smtClean="0">
                <a:latin typeface="Cambria" panose="02040503050406030204" pitchFamily="18" charset="0"/>
              </a:rPr>
              <a:t> 49.381, de 15 de novembro de 1969 (</a:t>
            </a:r>
            <a:r>
              <a:rPr lang="pt-PT" sz="2400" dirty="0" err="1" smtClean="0">
                <a:latin typeface="Cambria" panose="02040503050406030204" pitchFamily="18" charset="0"/>
              </a:rPr>
              <a:t>arts</a:t>
            </a:r>
            <a:r>
              <a:rPr lang="pt-PT" sz="2400" dirty="0" smtClean="0">
                <a:latin typeface="Cambria" panose="02040503050406030204" pitchFamily="18" charset="0"/>
              </a:rPr>
              <a:t>. 17 a 25)</a:t>
            </a:r>
          </a:p>
          <a:p>
            <a:pPr marL="342900" lvl="0" indent="-342900">
              <a:buFontTx/>
              <a:buChar char="-"/>
            </a:pPr>
            <a:endParaRPr lang="pt-PT" sz="2400" dirty="0" smtClean="0">
              <a:latin typeface="Cambria" panose="02040503050406030204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pt-PT" sz="2400" dirty="0" smtClean="0">
                <a:latin typeface="Cambria" panose="02040503050406030204" pitchFamily="18" charset="0"/>
              </a:rPr>
              <a:t>O texto primitivo do CSC</a:t>
            </a:r>
          </a:p>
          <a:p>
            <a:pPr marL="342900" lvl="0" indent="-342900">
              <a:buFontTx/>
              <a:buChar char="-"/>
            </a:pPr>
            <a:endParaRPr lang="pt-PT" sz="2400" dirty="0" smtClean="0">
              <a:latin typeface="Cambria" panose="02040503050406030204" pitchFamily="18" charset="0"/>
            </a:endParaRPr>
          </a:p>
          <a:p>
            <a:r>
              <a:rPr lang="pt-PT" sz="2400" dirty="0" smtClean="0">
                <a:latin typeface="Cambria" panose="02040503050406030204" pitchFamily="18" charset="0"/>
              </a:rPr>
              <a:t>-  A reforma do CSC de 2006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pt-PT" sz="2400" b="1" dirty="0">
                <a:latin typeface="Cambria" pitchFamily="18" charset="0"/>
              </a:rPr>
              <a:t>4</a:t>
            </a:r>
            <a:r>
              <a:rPr lang="pt-PT" sz="2400" b="1" dirty="0" smtClean="0">
                <a:latin typeface="Cambria" pitchFamily="18" charset="0"/>
              </a:rPr>
              <a:t>. </a:t>
            </a:r>
            <a:r>
              <a:rPr lang="pt-PT" sz="2400" b="1" dirty="0" smtClean="0"/>
              <a:t>O regime de responsabilidade para com a sociedade </a:t>
            </a:r>
            <a:r>
              <a:rPr lang="pt-PT" sz="2400" b="1" dirty="0" smtClean="0">
                <a:solidFill>
                  <a:srgbClr val="C00000"/>
                </a:solidFill>
              </a:rPr>
              <a:t>(1/3)</a:t>
            </a:r>
            <a:endParaRPr lang="pt-PT" sz="2400" dirty="0">
              <a:solidFill>
                <a:srgbClr val="C0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523949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pt-PT" sz="2200" dirty="0" smtClean="0"/>
              <a:t>- Os pressupostos: ato (ou omissão) ilícito culposo e dano por ele causado (</a:t>
            </a:r>
            <a:r>
              <a:rPr lang="pt-PT" sz="2200" dirty="0" err="1" smtClean="0"/>
              <a:t>art</a:t>
            </a:r>
            <a:r>
              <a:rPr lang="pt-PT" sz="2200" dirty="0" smtClean="0"/>
              <a:t>. 72, n.º 1)</a:t>
            </a:r>
          </a:p>
          <a:p>
            <a:pPr lvl="0" algn="just">
              <a:buNone/>
            </a:pPr>
            <a:r>
              <a:rPr lang="pt-PT" sz="2200" dirty="0" smtClean="0"/>
              <a:t>- O ónus da prova dos vários pressupostos, em especial da culpa (</a:t>
            </a:r>
            <a:r>
              <a:rPr lang="pt-PT" sz="2200" dirty="0" err="1" smtClean="0"/>
              <a:t>art</a:t>
            </a:r>
            <a:r>
              <a:rPr lang="pt-PT" sz="2200" dirty="0" smtClean="0"/>
              <a:t>. 72, n.º</a:t>
            </a:r>
            <a:r>
              <a:rPr lang="pt-PT" sz="2200" baseline="30000" dirty="0" smtClean="0"/>
              <a:t>s</a:t>
            </a:r>
            <a:r>
              <a:rPr lang="pt-PT" sz="2200" dirty="0" smtClean="0"/>
              <a:t> 1 e 2)</a:t>
            </a:r>
          </a:p>
          <a:p>
            <a:pPr lvl="0" algn="just">
              <a:buNone/>
            </a:pPr>
            <a:r>
              <a:rPr lang="pt-PT" sz="2200" dirty="0" smtClean="0"/>
              <a:t>- A exclusão de responsabilidade pela existência de deliberação dos sócios que funde o ato ou omissão (</a:t>
            </a:r>
            <a:r>
              <a:rPr lang="pt-PT" sz="2200" dirty="0" err="1" smtClean="0"/>
              <a:t>art</a:t>
            </a:r>
            <a:r>
              <a:rPr lang="pt-PT" sz="2200" dirty="0" smtClean="0"/>
              <a:t>. 72, n.º 5, e </a:t>
            </a:r>
            <a:r>
              <a:rPr lang="pt-PT" sz="2200" dirty="0" err="1" smtClean="0"/>
              <a:t>art</a:t>
            </a:r>
            <a:r>
              <a:rPr lang="pt-PT" sz="2200" dirty="0" smtClean="0"/>
              <a:t>. 24, n.º</a:t>
            </a:r>
            <a:r>
              <a:rPr lang="pt-PT" sz="2200" baseline="30000" dirty="0" smtClean="0"/>
              <a:t>s</a:t>
            </a:r>
            <a:r>
              <a:rPr lang="pt-PT" sz="2200" dirty="0" smtClean="0"/>
              <a:t> 2 e 3, do CVM)</a:t>
            </a:r>
          </a:p>
          <a:p>
            <a:pPr lvl="0" algn="just">
              <a:buNone/>
            </a:pPr>
            <a:r>
              <a:rPr lang="pt-PT" sz="2200" dirty="0" smtClean="0"/>
              <a:t>- A relevância das deliberações de aprovação de contas e de gestão (</a:t>
            </a:r>
            <a:r>
              <a:rPr lang="pt-PT" sz="2200" dirty="0" err="1" smtClean="0"/>
              <a:t>art</a:t>
            </a:r>
            <a:r>
              <a:rPr lang="pt-PT" sz="2200" dirty="0" smtClean="0"/>
              <a:t>. 74, n.º 3)</a:t>
            </a:r>
          </a:p>
          <a:p>
            <a:pPr lvl="0" algn="just">
              <a:buNone/>
            </a:pPr>
            <a:r>
              <a:rPr lang="pt-PT" sz="2200" dirty="0" smtClean="0"/>
              <a:t>- A solidariedade dos administradores (</a:t>
            </a:r>
            <a:r>
              <a:rPr lang="pt-PT" sz="2200" dirty="0" err="1" smtClean="0"/>
              <a:t>art</a:t>
            </a:r>
            <a:r>
              <a:rPr lang="pt-PT" sz="2200" dirty="0" smtClean="0"/>
              <a:t>. 73, n.º 1)</a:t>
            </a:r>
          </a:p>
          <a:p>
            <a:pPr lvl="0" algn="just">
              <a:buNone/>
            </a:pPr>
            <a:r>
              <a:rPr lang="pt-PT" sz="2200" dirty="0" smtClean="0"/>
              <a:t>- A presunção de igualdade de culpas (</a:t>
            </a:r>
            <a:r>
              <a:rPr lang="pt-PT" sz="2200" dirty="0" err="1" smtClean="0"/>
              <a:t>art</a:t>
            </a:r>
            <a:r>
              <a:rPr lang="pt-PT" sz="2200" dirty="0" smtClean="0"/>
              <a:t>. 73, n.º 2)</a:t>
            </a:r>
          </a:p>
          <a:p>
            <a:pPr marL="0" indent="0" algn="just">
              <a:buNone/>
            </a:pPr>
            <a:endParaRPr lang="pt-PT" sz="2400" dirty="0">
              <a:latin typeface="Arial" pitchFamily="34" charset="0"/>
              <a:cs typeface="Arial" pitchFamily="34" charset="0"/>
            </a:endParaRP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3"/>
          <p:cNvSpPr/>
          <p:nvPr/>
        </p:nvSpPr>
        <p:spPr>
          <a:xfrm>
            <a:off x="0" y="9144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21694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r>
              <a:rPr lang="pt-PT" sz="2200" b="1" dirty="0" smtClean="0">
                <a:latin typeface="Cambria" panose="02040503050406030204" pitchFamily="18" charset="0"/>
              </a:rPr>
              <a:t>4. O regime de responsabilidade para com a sociedade – </a:t>
            </a:r>
            <a:r>
              <a:rPr lang="pt-PT" sz="22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cont</a:t>
            </a:r>
            <a:r>
              <a:rPr lang="pt-PT" sz="2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. (2/3)</a:t>
            </a:r>
            <a:r>
              <a:rPr lang="pt-PT" sz="2400" dirty="0" smtClean="0"/>
              <a:t/>
            </a:r>
            <a:br>
              <a:rPr lang="pt-PT" sz="2400" dirty="0" smtClean="0"/>
            </a:br>
            <a:endParaRPr lang="pt-PT" sz="2400" b="1" dirty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9144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04800" y="1646869"/>
            <a:ext cx="8686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>
              <a:buFontTx/>
              <a:buChar char="-"/>
            </a:pPr>
            <a:r>
              <a:rPr lang="pt-PT" sz="2400" dirty="0" smtClean="0">
                <a:latin typeface="Cambria" panose="02040503050406030204" pitchFamily="18" charset="0"/>
              </a:rPr>
              <a:t>O direito de regresso nas relações entre administradores (</a:t>
            </a:r>
            <a:r>
              <a:rPr lang="pt-PT" sz="2400" dirty="0" err="1" smtClean="0">
                <a:latin typeface="Cambria" panose="02040503050406030204" pitchFamily="18" charset="0"/>
              </a:rPr>
              <a:t>art</a:t>
            </a:r>
            <a:r>
              <a:rPr lang="pt-PT" sz="2400" dirty="0" smtClean="0">
                <a:latin typeface="Cambria" panose="02040503050406030204" pitchFamily="18" charset="0"/>
              </a:rPr>
              <a:t>. 73, n.º 2)</a:t>
            </a:r>
          </a:p>
          <a:p>
            <a:pPr marL="342900" lvl="0" indent="-342900">
              <a:buFontTx/>
              <a:buChar char="-"/>
            </a:pPr>
            <a:endParaRPr lang="pt-PT" sz="2400" dirty="0" smtClean="0">
              <a:latin typeface="Cambria" panose="02040503050406030204" pitchFamily="18" charset="0"/>
            </a:endParaRPr>
          </a:p>
          <a:p>
            <a:pPr marL="342900" lvl="0" indent="-342900" algn="just">
              <a:buFontTx/>
              <a:buChar char="-"/>
            </a:pPr>
            <a:r>
              <a:rPr lang="pt-PT" sz="2400" dirty="0" smtClean="0">
                <a:latin typeface="Cambria" panose="02040503050406030204" pitchFamily="18" charset="0"/>
              </a:rPr>
              <a:t>A proibição de cláusulas estatutárias ou contratuais de exclusão ou limitação de responsabilidade (</a:t>
            </a:r>
            <a:r>
              <a:rPr lang="pt-PT" sz="2400" dirty="0" err="1" smtClean="0">
                <a:latin typeface="Cambria" panose="02040503050406030204" pitchFamily="18" charset="0"/>
              </a:rPr>
              <a:t>art</a:t>
            </a:r>
            <a:r>
              <a:rPr lang="pt-PT" sz="2400" dirty="0" smtClean="0">
                <a:latin typeface="Cambria" panose="02040503050406030204" pitchFamily="18" charset="0"/>
              </a:rPr>
              <a:t>. 74, n.º 1)</a:t>
            </a:r>
          </a:p>
          <a:p>
            <a:pPr marL="342900" lvl="0" indent="-342900" algn="just">
              <a:buFontTx/>
              <a:buChar char="-"/>
            </a:pPr>
            <a:endParaRPr lang="pt-PT" sz="2400" dirty="0" smtClean="0">
              <a:latin typeface="Cambria" panose="02040503050406030204" pitchFamily="18" charset="0"/>
            </a:endParaRPr>
          </a:p>
          <a:p>
            <a:pPr marL="342900" lvl="0" indent="-342900" algn="just">
              <a:buFontTx/>
              <a:buChar char="-"/>
            </a:pPr>
            <a:r>
              <a:rPr lang="pt-PT" sz="2400" dirty="0" smtClean="0">
                <a:latin typeface="Cambria" panose="02040503050406030204" pitchFamily="18" charset="0"/>
              </a:rPr>
              <a:t>A restrição à renúncia pelas sociedades a direitos indemnizatórios sobre os administradores (</a:t>
            </a:r>
            <a:r>
              <a:rPr lang="pt-PT" sz="2400" dirty="0" err="1" smtClean="0">
                <a:latin typeface="Cambria" panose="02040503050406030204" pitchFamily="18" charset="0"/>
              </a:rPr>
              <a:t>art</a:t>
            </a:r>
            <a:r>
              <a:rPr lang="pt-PT" sz="2400" dirty="0" smtClean="0">
                <a:latin typeface="Cambria" panose="02040503050406030204" pitchFamily="18" charset="0"/>
              </a:rPr>
              <a:t>. 74, n.º 2)</a:t>
            </a:r>
          </a:p>
          <a:p>
            <a:pPr marL="342900" lvl="0" indent="-342900" algn="just">
              <a:buFontTx/>
              <a:buChar char="-"/>
            </a:pPr>
            <a:endParaRPr lang="pt-PT" sz="2400" dirty="0" smtClean="0">
              <a:latin typeface="Cambria" panose="02040503050406030204" pitchFamily="18" charset="0"/>
            </a:endParaRPr>
          </a:p>
          <a:p>
            <a:pPr algn="just"/>
            <a:r>
              <a:rPr lang="pt-PT" sz="2400" dirty="0" smtClean="0">
                <a:latin typeface="Cambria" panose="02040503050406030204" pitchFamily="18" charset="0"/>
              </a:rPr>
              <a:t>- A necessidade de deliberação dos sócios para a proposição pela sociedade de ação de responsabilidade contra os administradores (</a:t>
            </a:r>
            <a:r>
              <a:rPr lang="pt-PT" sz="2400" dirty="0" err="1" smtClean="0">
                <a:latin typeface="Cambria" panose="02040503050406030204" pitchFamily="18" charset="0"/>
              </a:rPr>
              <a:t>art</a:t>
            </a:r>
            <a:r>
              <a:rPr lang="pt-PT" sz="2400" dirty="0" smtClean="0">
                <a:latin typeface="Cambria" panose="02040503050406030204" pitchFamily="18" charset="0"/>
              </a:rPr>
              <a:t>. 75)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r>
              <a:rPr lang="pt-PT" sz="2200" b="1" dirty="0" smtClean="0">
                <a:latin typeface="Cambria" panose="02040503050406030204" pitchFamily="18" charset="0"/>
              </a:rPr>
              <a:t>4. O regime de responsabilidade para com a sociedade – </a:t>
            </a:r>
            <a:r>
              <a:rPr lang="pt-PT" sz="22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cont</a:t>
            </a:r>
            <a:r>
              <a:rPr lang="pt-PT" sz="2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. (3/3)</a:t>
            </a:r>
            <a:r>
              <a:rPr lang="pt-PT" sz="2400" dirty="0" smtClean="0"/>
              <a:t/>
            </a:r>
            <a:br>
              <a:rPr lang="pt-PT" sz="2400" dirty="0" smtClean="0"/>
            </a:br>
            <a:endParaRPr lang="pt-PT" sz="2400" b="1" dirty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9144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685800" y="1525000"/>
            <a:ext cx="77724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pt-PT" sz="2400" dirty="0" smtClean="0">
                <a:latin typeface="Cambria" panose="02040503050406030204" pitchFamily="18" charset="0"/>
              </a:rPr>
              <a:t>- A representação da sociedade na ação de responsabilidade contra os administradores (</a:t>
            </a:r>
            <a:r>
              <a:rPr lang="pt-PT" sz="2400" dirty="0" err="1" smtClean="0">
                <a:latin typeface="Cambria" panose="02040503050406030204" pitchFamily="18" charset="0"/>
              </a:rPr>
              <a:t>art</a:t>
            </a:r>
            <a:r>
              <a:rPr lang="pt-PT" sz="2400" dirty="0" smtClean="0">
                <a:latin typeface="Cambria" panose="02040503050406030204" pitchFamily="18" charset="0"/>
              </a:rPr>
              <a:t>. 76)</a:t>
            </a:r>
          </a:p>
          <a:p>
            <a:pPr lvl="0" algn="just"/>
            <a:r>
              <a:rPr lang="pt-PT" sz="2400" dirty="0" smtClean="0">
                <a:latin typeface="Cambria" panose="02040503050406030204" pitchFamily="18" charset="0"/>
              </a:rPr>
              <a:t>- O direito dos sócios de proporem ações contra os administradores para obterem a indemnização da sociedade (</a:t>
            </a:r>
            <a:r>
              <a:rPr lang="pt-PT" sz="2400" dirty="0" err="1" smtClean="0">
                <a:latin typeface="Cambria" panose="02040503050406030204" pitchFamily="18" charset="0"/>
              </a:rPr>
              <a:t>art</a:t>
            </a:r>
            <a:r>
              <a:rPr lang="pt-PT" sz="2400" dirty="0" smtClean="0">
                <a:latin typeface="Cambria" panose="02040503050406030204" pitchFamily="18" charset="0"/>
              </a:rPr>
              <a:t>. 77)</a:t>
            </a:r>
          </a:p>
          <a:p>
            <a:pPr lvl="0" algn="just"/>
            <a:r>
              <a:rPr lang="pt-PT" sz="2400" dirty="0" smtClean="0">
                <a:latin typeface="Cambria" panose="02040503050406030204" pitchFamily="18" charset="0"/>
              </a:rPr>
              <a:t>- O direito dos credores de proporem ações contra os administradores para obterem a indemnização da sociedade (</a:t>
            </a:r>
            <a:r>
              <a:rPr lang="pt-PT" sz="2400" dirty="0" err="1" smtClean="0">
                <a:latin typeface="Cambria" panose="02040503050406030204" pitchFamily="18" charset="0"/>
              </a:rPr>
              <a:t>art</a:t>
            </a:r>
            <a:r>
              <a:rPr lang="pt-PT" sz="2400" dirty="0" smtClean="0">
                <a:latin typeface="Cambria" panose="02040503050406030204" pitchFamily="18" charset="0"/>
              </a:rPr>
              <a:t>. 78, n.º 2)</a:t>
            </a:r>
          </a:p>
          <a:p>
            <a:pPr lvl="0" algn="just"/>
            <a:r>
              <a:rPr lang="pt-PT" sz="2400" dirty="0" smtClean="0">
                <a:latin typeface="Cambria" panose="02040503050406030204" pitchFamily="18" charset="0"/>
              </a:rPr>
              <a:t>- Prazo de prescrição (</a:t>
            </a:r>
            <a:r>
              <a:rPr lang="pt-PT" sz="2400" dirty="0" err="1" smtClean="0">
                <a:latin typeface="Cambria" panose="02040503050406030204" pitchFamily="18" charset="0"/>
              </a:rPr>
              <a:t>art</a:t>
            </a:r>
            <a:r>
              <a:rPr lang="pt-PT" sz="2400" dirty="0" smtClean="0">
                <a:latin typeface="Cambria" panose="02040503050406030204" pitchFamily="18" charset="0"/>
              </a:rPr>
              <a:t>. 174, n.º 1, alínea b)</a:t>
            </a:r>
          </a:p>
          <a:p>
            <a:pPr algn="just"/>
            <a:r>
              <a:rPr lang="pt-PT" sz="2400" dirty="0" smtClean="0">
                <a:latin typeface="Cambria" panose="02040503050406030204" pitchFamily="18" charset="0"/>
              </a:rPr>
              <a:t>- Natureza da responsabilidade</a:t>
            </a:r>
            <a:r>
              <a:rPr lang="pt-PT" sz="2400" b="1" dirty="0" smtClean="0">
                <a:latin typeface="Cambria" panose="02040503050406030204" pitchFamily="18" charset="0"/>
              </a:rPr>
              <a:t> </a:t>
            </a:r>
            <a:r>
              <a:rPr lang="pt-PT" sz="2400" dirty="0" smtClean="0">
                <a:latin typeface="Cambria" panose="02040503050406030204" pitchFamily="18" charset="0"/>
              </a:rPr>
              <a:t>dos administradores para com a sociedade</a:t>
            </a:r>
            <a:endParaRPr lang="pt-PT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1295400"/>
          </a:xfrm>
        </p:spPr>
        <p:txBody>
          <a:bodyPr>
            <a:noAutofit/>
          </a:bodyPr>
          <a:lstStyle/>
          <a:p>
            <a:r>
              <a:rPr lang="pt-PT" sz="2400" b="1" dirty="0" smtClean="0">
                <a:latin typeface="Cambria" panose="02040503050406030204" pitchFamily="18" charset="0"/>
              </a:rPr>
              <a:t>5. O regime do CSC da responsabilidade para com os credores </a:t>
            </a:r>
            <a:r>
              <a:rPr lang="pt-PT" sz="2000" b="1" dirty="0" smtClean="0"/>
              <a:t/>
            </a:r>
            <a:br>
              <a:rPr lang="pt-PT" sz="2000" b="1" dirty="0" smtClean="0"/>
            </a:br>
            <a:endParaRPr lang="pt-PT" sz="2000" dirty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762000" y="1687166"/>
            <a:ext cx="80772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pt-PT" sz="2200" dirty="0" smtClean="0">
                <a:latin typeface="Cambria" panose="02040503050406030204" pitchFamily="18" charset="0"/>
              </a:rPr>
              <a:t>- Os pressupostos: insuficiência do património resultante de ato (ou omissão) culposamente violador de disposições legais ou estatutárias destinadas à proteção dos credores (</a:t>
            </a:r>
            <a:r>
              <a:rPr lang="pt-PT" sz="2200" dirty="0" err="1" smtClean="0">
                <a:latin typeface="Cambria" panose="02040503050406030204" pitchFamily="18" charset="0"/>
              </a:rPr>
              <a:t>art</a:t>
            </a:r>
            <a:r>
              <a:rPr lang="pt-PT" sz="2200" dirty="0" smtClean="0">
                <a:latin typeface="Cambria" panose="02040503050406030204" pitchFamily="18" charset="0"/>
              </a:rPr>
              <a:t>. 78, n.º 1)</a:t>
            </a:r>
          </a:p>
          <a:p>
            <a:pPr lvl="0" algn="just"/>
            <a:r>
              <a:rPr lang="pt-PT" sz="2200" dirty="0" smtClean="0">
                <a:latin typeface="Cambria" panose="02040503050406030204" pitchFamily="18" charset="0"/>
              </a:rPr>
              <a:t>- Exemplos: contas inexatas que levam à concessão de crédito, distribuições ilegais de bens aos sócios</a:t>
            </a:r>
          </a:p>
          <a:p>
            <a:pPr lvl="0" algn="just"/>
            <a:r>
              <a:rPr lang="pt-PT" sz="2200" dirty="0" smtClean="0">
                <a:latin typeface="Cambria" panose="02040503050406030204" pitchFamily="18" charset="0"/>
              </a:rPr>
              <a:t>- O ónus da prova dos vários pressupostos, em especial da culpa (</a:t>
            </a:r>
            <a:r>
              <a:rPr lang="pt-PT" sz="2200" dirty="0" err="1" smtClean="0">
                <a:latin typeface="Cambria" panose="02040503050406030204" pitchFamily="18" charset="0"/>
              </a:rPr>
              <a:t>art</a:t>
            </a:r>
            <a:r>
              <a:rPr lang="pt-PT" sz="2200" dirty="0" smtClean="0">
                <a:latin typeface="Cambria" panose="02040503050406030204" pitchFamily="18" charset="0"/>
              </a:rPr>
              <a:t>. 78, n.º 5, e </a:t>
            </a:r>
            <a:r>
              <a:rPr lang="pt-PT" sz="2200" dirty="0" err="1" smtClean="0">
                <a:latin typeface="Cambria" panose="02040503050406030204" pitchFamily="18" charset="0"/>
              </a:rPr>
              <a:t>art</a:t>
            </a:r>
            <a:r>
              <a:rPr lang="pt-PT" sz="2200" dirty="0" smtClean="0">
                <a:latin typeface="Cambria" panose="02040503050406030204" pitchFamily="18" charset="0"/>
              </a:rPr>
              <a:t>. 487, n.º 1 do CC)</a:t>
            </a:r>
          </a:p>
          <a:p>
            <a:pPr lvl="0" algn="just"/>
            <a:r>
              <a:rPr lang="pt-PT" sz="2200" dirty="0" smtClean="0">
                <a:latin typeface="Cambria" panose="02040503050406030204" pitchFamily="18" charset="0"/>
              </a:rPr>
              <a:t>- A solidariedade dos administradores (</a:t>
            </a:r>
            <a:r>
              <a:rPr lang="pt-PT" sz="2200" dirty="0" err="1" smtClean="0">
                <a:latin typeface="Cambria" panose="02040503050406030204" pitchFamily="18" charset="0"/>
              </a:rPr>
              <a:t>art</a:t>
            </a:r>
            <a:r>
              <a:rPr lang="pt-PT" sz="2200" dirty="0" smtClean="0">
                <a:latin typeface="Cambria" panose="02040503050406030204" pitchFamily="18" charset="0"/>
              </a:rPr>
              <a:t>. 78, n.º 5)</a:t>
            </a:r>
          </a:p>
          <a:p>
            <a:pPr lvl="0" algn="just"/>
            <a:r>
              <a:rPr lang="pt-PT" sz="2200" dirty="0" smtClean="0">
                <a:latin typeface="Cambria" panose="02040503050406030204" pitchFamily="18" charset="0"/>
              </a:rPr>
              <a:t>- A presunção de igualdade de culpas (</a:t>
            </a:r>
            <a:r>
              <a:rPr lang="pt-PT" sz="2200" dirty="0" err="1" smtClean="0">
                <a:latin typeface="Cambria" panose="02040503050406030204" pitchFamily="18" charset="0"/>
              </a:rPr>
              <a:t>art</a:t>
            </a:r>
            <a:r>
              <a:rPr lang="pt-PT" sz="2200" dirty="0" smtClean="0">
                <a:latin typeface="Cambria" panose="02040503050406030204" pitchFamily="18" charset="0"/>
              </a:rPr>
              <a:t>. 73, n.º 2)</a:t>
            </a:r>
          </a:p>
          <a:p>
            <a:pPr lvl="0" algn="just"/>
            <a:r>
              <a:rPr lang="pt-PT" sz="2200" dirty="0" smtClean="0">
                <a:latin typeface="Cambria" panose="02040503050406030204" pitchFamily="18" charset="0"/>
              </a:rPr>
              <a:t>- O direito de regresso nas relações entre administradores (</a:t>
            </a:r>
            <a:r>
              <a:rPr lang="pt-PT" sz="2200" dirty="0" err="1" smtClean="0">
                <a:latin typeface="Cambria" panose="02040503050406030204" pitchFamily="18" charset="0"/>
              </a:rPr>
              <a:t>art</a:t>
            </a:r>
            <a:r>
              <a:rPr lang="pt-PT" sz="2200" dirty="0" smtClean="0">
                <a:latin typeface="Cambria" panose="02040503050406030204" pitchFamily="18" charset="0"/>
              </a:rPr>
              <a:t>. 78, n.º 5)</a:t>
            </a:r>
          </a:p>
          <a:p>
            <a:pPr lvl="0" algn="just"/>
            <a:r>
              <a:rPr lang="pt-PT" sz="2200" dirty="0" smtClean="0">
                <a:latin typeface="Cambria" panose="02040503050406030204" pitchFamily="18" charset="0"/>
              </a:rPr>
              <a:t>- Prazo de prescrição (</a:t>
            </a:r>
            <a:r>
              <a:rPr lang="pt-PT" sz="2200" dirty="0" err="1" smtClean="0">
                <a:latin typeface="Cambria" panose="02040503050406030204" pitchFamily="18" charset="0"/>
              </a:rPr>
              <a:t>art</a:t>
            </a:r>
            <a:r>
              <a:rPr lang="pt-PT" sz="2200" dirty="0" smtClean="0">
                <a:latin typeface="Cambria" panose="02040503050406030204" pitchFamily="18" charset="0"/>
              </a:rPr>
              <a:t>. 174, n.º 1, alínea b)</a:t>
            </a:r>
          </a:p>
          <a:p>
            <a:pPr algn="just"/>
            <a:r>
              <a:rPr lang="pt-PT" sz="2200" dirty="0" smtClean="0">
                <a:latin typeface="Cambria" panose="02040503050406030204" pitchFamily="18" charset="0"/>
              </a:rPr>
              <a:t>- Natureza da responsabilidade</a:t>
            </a:r>
            <a:r>
              <a:rPr lang="pt-PT" sz="2200" b="1" dirty="0" smtClean="0">
                <a:latin typeface="Cambria" panose="02040503050406030204" pitchFamily="18" charset="0"/>
              </a:rPr>
              <a:t> </a:t>
            </a:r>
            <a:r>
              <a:rPr lang="pt-PT" sz="2200" dirty="0" smtClean="0">
                <a:latin typeface="Cambria" panose="02040503050406030204" pitchFamily="18" charset="0"/>
              </a:rPr>
              <a:t>dos administradores para com os credores</a:t>
            </a:r>
            <a:endParaRPr kumimoji="0" lang="pt-PT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12954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PT" sz="2200" b="1" dirty="0" smtClean="0">
                <a:latin typeface="Cambria" panose="02040503050406030204" pitchFamily="18" charset="0"/>
              </a:rPr>
              <a:t>6. O regime da responsabilidade para com os sócios e terceiros </a:t>
            </a:r>
            <a:r>
              <a:rPr lang="pt-PT" sz="2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(1/2)</a:t>
            </a:r>
            <a:r>
              <a:rPr lang="pt-PT" sz="2000" b="1" dirty="0" smtClean="0"/>
              <a:t/>
            </a:r>
            <a:br>
              <a:rPr lang="pt-PT" sz="2000" b="1" dirty="0" smtClean="0"/>
            </a:br>
            <a:endParaRPr lang="pt-PT" sz="2000" b="1" dirty="0" smtClean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cxnSp>
        <p:nvCxnSpPr>
          <p:cNvPr id="15" name="Straight Connector 12"/>
          <p:cNvCxnSpPr/>
          <p:nvPr/>
        </p:nvCxnSpPr>
        <p:spPr>
          <a:xfrm>
            <a:off x="457200" y="6172200"/>
            <a:ext cx="792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33400" y="1711749"/>
            <a:ext cx="8229600" cy="3814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pt-PT" sz="2400" dirty="0" smtClean="0">
                <a:latin typeface="Cambria" panose="02040503050406030204" pitchFamily="18" charset="0"/>
              </a:rPr>
              <a:t>- Os pressupostos: danos </a:t>
            </a:r>
            <a:r>
              <a:rPr lang="pt-PT" sz="2400" i="1" dirty="0" smtClean="0">
                <a:latin typeface="Cambria" panose="02040503050406030204" pitchFamily="18" charset="0"/>
              </a:rPr>
              <a:t>diretamente</a:t>
            </a:r>
            <a:r>
              <a:rPr lang="pt-PT" sz="2400" dirty="0" smtClean="0">
                <a:latin typeface="Cambria" panose="02040503050406030204" pitchFamily="18" charset="0"/>
              </a:rPr>
              <a:t> causados por ato ilícito e culposo violador do direito de outrem ou de qualquer disposição legal destinada a proteger interesses alheios (</a:t>
            </a:r>
            <a:r>
              <a:rPr lang="pt-PT" sz="2400" dirty="0" err="1" smtClean="0">
                <a:latin typeface="Cambria" panose="02040503050406030204" pitchFamily="18" charset="0"/>
              </a:rPr>
              <a:t>art</a:t>
            </a:r>
            <a:r>
              <a:rPr lang="pt-PT" sz="2400" dirty="0" smtClean="0">
                <a:latin typeface="Cambria" panose="02040503050406030204" pitchFamily="18" charset="0"/>
              </a:rPr>
              <a:t>. 79, n.º 1, e </a:t>
            </a:r>
            <a:r>
              <a:rPr lang="pt-PT" sz="2400" dirty="0" err="1" smtClean="0">
                <a:latin typeface="Cambria" panose="02040503050406030204" pitchFamily="18" charset="0"/>
              </a:rPr>
              <a:t>art</a:t>
            </a:r>
            <a:r>
              <a:rPr lang="pt-PT" sz="2400" dirty="0" smtClean="0">
                <a:latin typeface="Cambria" panose="02040503050406030204" pitchFamily="18" charset="0"/>
              </a:rPr>
              <a:t>. 483 do Código Civil)</a:t>
            </a:r>
          </a:p>
          <a:p>
            <a:pPr lvl="0" algn="just"/>
            <a:r>
              <a:rPr lang="pt-PT" sz="2400" dirty="0" smtClean="0">
                <a:latin typeface="Cambria" panose="02040503050406030204" pitchFamily="18" charset="0"/>
              </a:rPr>
              <a:t>- Exemplos: contas inexatas que levam à compra (terceiro) ou à venda (sócio) de ações da sociedade, uso pela sociedade de</a:t>
            </a:r>
            <a:r>
              <a:rPr lang="pt-PT" sz="2400" i="1" dirty="0" smtClean="0">
                <a:latin typeface="Cambria" panose="02040503050406030204" pitchFamily="18" charset="0"/>
              </a:rPr>
              <a:t> software</a:t>
            </a:r>
            <a:r>
              <a:rPr lang="pt-PT" sz="2400" dirty="0" smtClean="0">
                <a:latin typeface="Cambria" panose="02040503050406030204" pitchFamily="18" charset="0"/>
              </a:rPr>
              <a:t> da titularidade de terceiro, violação pela sociedade de regras de segurança</a:t>
            </a:r>
          </a:p>
          <a:p>
            <a:pPr algn="just"/>
            <a:r>
              <a:rPr lang="pt-PT" sz="2400" dirty="0" smtClean="0">
                <a:latin typeface="Cambria" panose="02040503050406030204" pitchFamily="18" charset="0"/>
              </a:rPr>
              <a:t>- O ónus da prova dos vários pressupostos, em especial da culpa (</a:t>
            </a:r>
            <a:r>
              <a:rPr lang="pt-PT" sz="2400" dirty="0" err="1" smtClean="0">
                <a:latin typeface="Cambria" panose="02040503050406030204" pitchFamily="18" charset="0"/>
              </a:rPr>
              <a:t>art</a:t>
            </a:r>
            <a:r>
              <a:rPr lang="pt-PT" sz="2400" dirty="0" smtClean="0">
                <a:latin typeface="Cambria" panose="02040503050406030204" pitchFamily="18" charset="0"/>
              </a:rPr>
              <a:t>. 79, n.º 2, e </a:t>
            </a:r>
            <a:r>
              <a:rPr lang="pt-PT" sz="2400" dirty="0" err="1" smtClean="0">
                <a:latin typeface="Cambria" panose="02040503050406030204" pitchFamily="18" charset="0"/>
              </a:rPr>
              <a:t>art</a:t>
            </a:r>
            <a:r>
              <a:rPr lang="pt-PT" sz="2400" dirty="0" smtClean="0">
                <a:latin typeface="Cambria" panose="02040503050406030204" pitchFamily="18" charset="0"/>
              </a:rPr>
              <a:t>. 487, n.º 1 do CC)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</TotalTime>
  <Words>1202</Words>
  <Application>Microsoft Office PowerPoint</Application>
  <PresentationFormat>Apresentação no Ecrã (4:3)</PresentationFormat>
  <Paragraphs>101</Paragraphs>
  <Slides>12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8" baseType="lpstr">
      <vt:lpstr>Adobe Heiti Std R</vt:lpstr>
      <vt:lpstr>Arial</vt:lpstr>
      <vt:lpstr>Calibri</vt:lpstr>
      <vt:lpstr>Cambria</vt:lpstr>
      <vt:lpstr>Times New Roman</vt:lpstr>
      <vt:lpstr>Office Theme</vt:lpstr>
      <vt:lpstr>A Responsabilidade Civil dos Administradores das Sociedades Comerciais</vt:lpstr>
      <vt:lpstr>Apresentação do PowerPoint</vt:lpstr>
      <vt:lpstr>2. A responsabilidade dos administradores pressupõe a infração de deveres </vt:lpstr>
      <vt:lpstr>3. Origem das regras do CSC </vt:lpstr>
      <vt:lpstr>4. O regime de responsabilidade para com a sociedade (1/3)</vt:lpstr>
      <vt:lpstr>4. O regime de responsabilidade para com a sociedade – cont. (2/3) </vt:lpstr>
      <vt:lpstr>4. O regime de responsabilidade para com a sociedade – cont. (3/3) </vt:lpstr>
      <vt:lpstr>5. O regime do CSC da responsabilidade para com os credores  </vt:lpstr>
      <vt:lpstr>6. O regime da responsabilidade para com os sócios e terceiros (1/2) </vt:lpstr>
      <vt:lpstr>6. O regime da responsabilidade para com os sócios e terceiros – cont. (2/2) </vt:lpstr>
      <vt:lpstr>7. As especialidades da responsabilidade dos administradores para com os credores no quadro da insolvência da sociedade</vt:lpstr>
      <vt:lpstr>8. A legitimidade para propor ações contra os administradores a favor da sociedade no quadro da insolvência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Rui</dc:creator>
  <cp:lastModifiedBy>Rui Pinto Duarte</cp:lastModifiedBy>
  <cp:revision>101</cp:revision>
  <dcterms:created xsi:type="dcterms:W3CDTF">2006-08-16T00:00:00Z</dcterms:created>
  <dcterms:modified xsi:type="dcterms:W3CDTF">2017-09-27T09:28:56Z</dcterms:modified>
</cp:coreProperties>
</file>