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1" r:id="rId3"/>
    <p:sldId id="258" r:id="rId4"/>
    <p:sldId id="259" r:id="rId5"/>
    <p:sldId id="265" r:id="rId6"/>
    <p:sldId id="264" r:id="rId7"/>
    <p:sldId id="266" r:id="rId8"/>
    <p:sldId id="261" r:id="rId9"/>
    <p:sldId id="263" r:id="rId10"/>
    <p:sldId id="262" r:id="rId11"/>
    <p:sldId id="268" r:id="rId12"/>
    <p:sldId id="267" r:id="rId13"/>
    <p:sldId id="269" r:id="rId14"/>
    <p:sldId id="270" r:id="rId15"/>
    <p:sldId id="271" r:id="rId16"/>
    <p:sldId id="272" r:id="rId17"/>
    <p:sldId id="274" r:id="rId18"/>
    <p:sldId id="275" r:id="rId19"/>
    <p:sldId id="277" r:id="rId20"/>
    <p:sldId id="278" r:id="rId21"/>
    <p:sldId id="276" r:id="rId22"/>
    <p:sldId id="279" r:id="rId23"/>
    <p:sldId id="280" r:id="rId24"/>
    <p:sldId id="281" r:id="rId25"/>
    <p:sldId id="282" r:id="rId26"/>
    <p:sldId id="283" r:id="rId27"/>
    <p:sldId id="284" r:id="rId28"/>
    <p:sldId id="285" r:id="rId29"/>
    <p:sldId id="286" r:id="rId30"/>
    <p:sldId id="292" r:id="rId31"/>
    <p:sldId id="287" r:id="rId32"/>
    <p:sldId id="288" r:id="rId33"/>
  </p:sldIdLst>
  <p:sldSz cx="12192000" cy="6858000"/>
  <p:notesSz cx="6799263" cy="9929813"/>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ção Predefinida" id="{70B229B5-08F6-4DD7-9B13-383CDC06BAB3}">
          <p14:sldIdLst>
            <p14:sldId id="291"/>
            <p14:sldId id="258"/>
            <p14:sldId id="259"/>
            <p14:sldId id="265"/>
            <p14:sldId id="264"/>
            <p14:sldId id="266"/>
            <p14:sldId id="261"/>
            <p14:sldId id="263"/>
            <p14:sldId id="262"/>
            <p14:sldId id="268"/>
            <p14:sldId id="267"/>
            <p14:sldId id="269"/>
            <p14:sldId id="270"/>
            <p14:sldId id="271"/>
            <p14:sldId id="272"/>
            <p14:sldId id="274"/>
            <p14:sldId id="275"/>
            <p14:sldId id="277"/>
            <p14:sldId id="278"/>
            <p14:sldId id="276"/>
            <p14:sldId id="279"/>
            <p14:sldId id="280"/>
            <p14:sldId id="281"/>
            <p14:sldId id="282"/>
            <p14:sldId id="283"/>
            <p14:sldId id="284"/>
            <p14:sldId id="285"/>
            <p14:sldId id="286"/>
            <p14:sldId id="292"/>
            <p14:sldId id="287"/>
            <p14:sldId id="2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375E"/>
    <a:srgbClr val="003399"/>
    <a:srgbClr val="333F5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PT" smtClean="0"/>
              <a:t>Clique para editar o estilo</a:t>
            </a:r>
            <a:endParaRPr lang="pt-P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38EDBC7-C0F2-4582-906D-57F9DBA9B4FD}" type="datetimeFigureOut">
              <a:rPr lang="pt-PT" smtClean="0"/>
              <a:t>04-11-2019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1260438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38EDBC7-C0F2-4582-906D-57F9DBA9B4FD}" type="datetimeFigureOut">
              <a:rPr lang="pt-PT" smtClean="0"/>
              <a:t>04-11-2019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74407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838200" y="365125"/>
            <a:ext cx="7734300" cy="5811838"/>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38EDBC7-C0F2-4582-906D-57F9DBA9B4FD}" type="datetimeFigureOut">
              <a:rPr lang="pt-PT" smtClean="0"/>
              <a:t>04-11-2019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1137522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solidFill>
                  <a:prstClr val="black">
                    <a:tint val="75000"/>
                  </a:prstClr>
                </a:solidFill>
              </a:rPr>
              <a:pPr/>
              <a:t>11/4/2019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92013013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solidFill>
                  <a:prstClr val="black">
                    <a:tint val="75000"/>
                  </a:prstClr>
                </a:solidFill>
              </a:rPr>
              <a:pPr/>
              <a:t>11/4/2019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246529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solidFill>
                  <a:prstClr val="black">
                    <a:tint val="75000"/>
                  </a:prstClr>
                </a:solidFill>
              </a:rPr>
              <a:pPr/>
              <a:t>11/4/2019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528851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solidFill>
                  <a:prstClr val="black">
                    <a:tint val="75000"/>
                  </a:prstClr>
                </a:solidFill>
              </a:rPr>
              <a:pPr/>
              <a:t>11/4/2019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121124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solidFill>
                  <a:prstClr val="black">
                    <a:tint val="75000"/>
                  </a:prstClr>
                </a:solidFill>
              </a:rPr>
              <a:pPr/>
              <a:t>11/4/2019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580720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solidFill>
                  <a:prstClr val="black">
                    <a:tint val="75000"/>
                  </a:prstClr>
                </a:solidFill>
              </a:rPr>
              <a:pPr/>
              <a:t>11/4/2019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1963251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solidFill>
                  <a:prstClr val="black">
                    <a:tint val="75000"/>
                  </a:prstClr>
                </a:solidFill>
              </a:rPr>
              <a:pPr/>
              <a:t>11/4/2019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4194826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solidFill>
                  <a:prstClr val="black">
                    <a:tint val="75000"/>
                  </a:prstClr>
                </a:solidFill>
              </a:rPr>
              <a:pPr/>
              <a:t>11/4/2019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47401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38EDBC7-C0F2-4582-906D-57F9DBA9B4FD}" type="datetimeFigureOut">
              <a:rPr lang="pt-PT" smtClean="0"/>
              <a:t>04-11-2019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974349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solidFill>
                  <a:prstClr val="black">
                    <a:tint val="75000"/>
                  </a:prstClr>
                </a:solidFill>
              </a:rPr>
              <a:pPr/>
              <a:t>11/4/2019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03746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solidFill>
                  <a:prstClr val="black">
                    <a:tint val="75000"/>
                  </a:prstClr>
                </a:solidFill>
              </a:rPr>
              <a:pPr/>
              <a:t>11/4/2019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285452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solidFill>
                  <a:prstClr val="black">
                    <a:tint val="75000"/>
                  </a:prstClr>
                </a:solidFill>
              </a:rPr>
              <a:pPr/>
              <a:t>11/4/2019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15276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PT" smtClean="0"/>
              <a:t>Clique para editar o estilo</a:t>
            </a:r>
            <a:endParaRPr lang="pt-PT"/>
          </a:p>
        </p:txBody>
      </p:sp>
      <p:sp>
        <p:nvSpPr>
          <p:cNvPr id="3" name="Marcador de Posição do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438EDBC7-C0F2-4582-906D-57F9DBA9B4FD}" type="datetimeFigureOut">
              <a:rPr lang="pt-PT" smtClean="0"/>
              <a:t>04-11-2019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4206892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838200" y="1825625"/>
            <a:ext cx="5181600" cy="435133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6172200" y="1825625"/>
            <a:ext cx="5181600" cy="435133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38EDBC7-C0F2-4582-906D-57F9DBA9B4FD}" type="datetimeFigureOut">
              <a:rPr lang="pt-PT" smtClean="0"/>
              <a:t>04-11-2019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4024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PT" smtClean="0"/>
              <a:t>Clique para editar o estilo</a:t>
            </a:r>
            <a:endParaRPr lang="pt-PT"/>
          </a:p>
        </p:txBody>
      </p:sp>
      <p:sp>
        <p:nvSpPr>
          <p:cNvPr id="3" name="Marcador de Posição do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839788" y="2505075"/>
            <a:ext cx="5157787" cy="368458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6172200" y="2505075"/>
            <a:ext cx="5183188" cy="368458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438EDBC7-C0F2-4582-906D-57F9DBA9B4FD}" type="datetimeFigureOut">
              <a:rPr lang="pt-PT" smtClean="0"/>
              <a:t>04-11-2019</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16718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438EDBC7-C0F2-4582-906D-57F9DBA9B4FD}" type="datetimeFigureOut">
              <a:rPr lang="pt-PT" smtClean="0"/>
              <a:t>04-11-2019</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73386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38EDBC7-C0F2-4582-906D-57F9DBA9B4FD}" type="datetimeFigureOut">
              <a:rPr lang="pt-PT" smtClean="0"/>
              <a:t>04-11-2019</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1397634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smtClean="0"/>
              <a:t>Clique para editar o estilo</a:t>
            </a:r>
            <a:endParaRPr lang="pt-PT"/>
          </a:p>
        </p:txBody>
      </p:sp>
      <p:sp>
        <p:nvSpPr>
          <p:cNvPr id="3" name="Marcador de Posição de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38EDBC7-C0F2-4582-906D-57F9DBA9B4FD}" type="datetimeFigureOut">
              <a:rPr lang="pt-PT" smtClean="0"/>
              <a:t>04-11-2019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80125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smtClean="0"/>
              <a:t>Clique para editar o estilo</a:t>
            </a:r>
            <a:endParaRPr lang="pt-PT"/>
          </a:p>
        </p:txBody>
      </p:sp>
      <p:sp>
        <p:nvSpPr>
          <p:cNvPr id="3" name="Marcador de Posição d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38EDBC7-C0F2-4582-906D-57F9DBA9B4FD}" type="datetimeFigureOut">
              <a:rPr lang="pt-PT" smtClean="0"/>
              <a:t>04-11-2019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74058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EDBC7-C0F2-4582-906D-57F9DBA9B4FD}" type="datetimeFigureOut">
              <a:rPr lang="pt-PT" smtClean="0"/>
              <a:t>04-11-2019</a:t>
            </a:fld>
            <a:endParaRPr lang="pt-PT"/>
          </a:p>
        </p:txBody>
      </p:sp>
      <p:sp>
        <p:nvSpPr>
          <p:cNvPr id="5" name="Marcador de Posição do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EDC3E-2F2E-44A3-AD6B-6C449631A62B}" type="slidenum">
              <a:rPr lang="pt-PT" smtClean="0"/>
              <a:t>‹nº›</a:t>
            </a:fld>
            <a:endParaRPr lang="pt-PT"/>
          </a:p>
        </p:txBody>
      </p:sp>
    </p:spTree>
    <p:extLst>
      <p:ext uri="{BB962C8B-B14F-4D97-AF65-F5344CB8AC3E}">
        <p14:creationId xmlns:p14="http://schemas.microsoft.com/office/powerpoint/2010/main" val="2251017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solidFill>
                  <a:prstClr val="black">
                    <a:tint val="75000"/>
                  </a:prstClr>
                </a:solidFill>
              </a:rPr>
              <a:pPr/>
              <a:t>11/4/2019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705196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6291" y="986442"/>
            <a:ext cx="9144000" cy="2895600"/>
          </a:xfrm>
        </p:spPr>
        <p:txBody>
          <a:bodyPr>
            <a:normAutofit/>
          </a:bodyPr>
          <a:lstStyle/>
          <a:p>
            <a:r>
              <a:rPr lang="pt-PT" sz="3000" b="1" dirty="0" smtClean="0">
                <a:latin typeface="Cambria" panose="02040503050406030204" pitchFamily="18" charset="0"/>
              </a:rPr>
              <a:t>O Código Comercial de 1833</a:t>
            </a:r>
            <a:endParaRPr lang="pt-PT" sz="3000" dirty="0">
              <a:latin typeface="Cambria" panose="02040503050406030204" pitchFamily="18" charset="0"/>
            </a:endParaRPr>
          </a:p>
        </p:txBody>
      </p:sp>
      <p:pic>
        <p:nvPicPr>
          <p:cNvPr id="14" name="Imagem 13"/>
          <p:cNvPicPr>
            <a:picLocks noChangeAspect="1"/>
          </p:cNvPicPr>
          <p:nvPr/>
        </p:nvPicPr>
        <p:blipFill>
          <a:blip r:embed="rId2"/>
          <a:stretch>
            <a:fillRect/>
          </a:stretch>
        </p:blipFill>
        <p:spPr>
          <a:xfrm>
            <a:off x="1828430" y="2554148"/>
            <a:ext cx="8535140" cy="1749704"/>
          </a:xfrm>
          <a:prstGeom prst="rect">
            <a:avLst/>
          </a:prstGeom>
        </p:spPr>
      </p:pic>
      <p:sp>
        <p:nvSpPr>
          <p:cNvPr id="16" name="Isosceles Triangle 3"/>
          <p:cNvSpPr/>
          <p:nvPr/>
        </p:nvSpPr>
        <p:spPr>
          <a:xfrm rot="20085850">
            <a:off x="-1602313" y="-65222"/>
            <a:ext cx="5735153" cy="6002571"/>
          </a:xfrm>
          <a:prstGeom prst="triangle">
            <a:avLst>
              <a:gd name="adj" fmla="val 50334"/>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17" name="Imagem 16"/>
          <p:cNvPicPr>
            <a:picLocks noChangeAspect="1"/>
          </p:cNvPicPr>
          <p:nvPr/>
        </p:nvPicPr>
        <p:blipFill>
          <a:blip r:embed="rId3"/>
          <a:stretch>
            <a:fillRect/>
          </a:stretch>
        </p:blipFill>
        <p:spPr>
          <a:xfrm>
            <a:off x="-147494" y="4433104"/>
            <a:ext cx="12339494" cy="2380581"/>
          </a:xfrm>
          <a:prstGeom prst="rect">
            <a:avLst/>
          </a:prstGeom>
        </p:spPr>
      </p:pic>
      <p:pic>
        <p:nvPicPr>
          <p:cNvPr id="19" name="Imagem 18"/>
          <p:cNvPicPr>
            <a:picLocks noChangeAspect="1"/>
          </p:cNvPicPr>
          <p:nvPr/>
        </p:nvPicPr>
        <p:blipFill>
          <a:blip r:embed="rId4"/>
          <a:stretch>
            <a:fillRect/>
          </a:stretch>
        </p:blipFill>
        <p:spPr>
          <a:xfrm>
            <a:off x="-414933" y="5403604"/>
            <a:ext cx="12606933" cy="1439982"/>
          </a:xfrm>
          <a:prstGeom prst="rect">
            <a:avLst/>
          </a:prstGeom>
        </p:spPr>
      </p:pic>
      <p:pic>
        <p:nvPicPr>
          <p:cNvPr id="20" name="Imagem 19"/>
          <p:cNvPicPr>
            <a:picLocks noChangeAspect="1"/>
          </p:cNvPicPr>
          <p:nvPr/>
        </p:nvPicPr>
        <p:blipFill>
          <a:blip r:embed="rId5"/>
          <a:stretch>
            <a:fillRect/>
          </a:stretch>
        </p:blipFill>
        <p:spPr>
          <a:xfrm>
            <a:off x="6187133" y="5080488"/>
            <a:ext cx="4956478" cy="646232"/>
          </a:xfrm>
          <a:prstGeom prst="rect">
            <a:avLst/>
          </a:prstGeom>
        </p:spPr>
      </p:pic>
      <p:sp>
        <p:nvSpPr>
          <p:cNvPr id="23" name="CaixaDeTexto 22"/>
          <p:cNvSpPr txBox="1"/>
          <p:nvPr/>
        </p:nvSpPr>
        <p:spPr>
          <a:xfrm>
            <a:off x="7967737" y="6049835"/>
            <a:ext cx="2672554" cy="369332"/>
          </a:xfrm>
          <a:prstGeom prst="rect">
            <a:avLst/>
          </a:prstGeom>
          <a:noFill/>
        </p:spPr>
        <p:txBody>
          <a:bodyPr wrap="square" rtlCol="0">
            <a:spAutoFit/>
          </a:bodyPr>
          <a:lstStyle/>
          <a:p>
            <a:r>
              <a:rPr lang="pt-PT" dirty="0" smtClean="0">
                <a:solidFill>
                  <a:schemeClr val="bg1"/>
                </a:solidFill>
                <a:latin typeface="Cambria" panose="02040503050406030204" pitchFamily="18" charset="0"/>
                <a:ea typeface="Cambria" panose="02040503050406030204" pitchFamily="18" charset="0"/>
              </a:rPr>
              <a:t>novembro 2019</a:t>
            </a:r>
            <a:endParaRPr lang="pt-PT"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13054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
            </a:r>
            <a:br>
              <a:rPr lang="pt-PT" sz="2400" b="1" dirty="0" smtClean="0">
                <a:latin typeface="Cambria" panose="02040503050406030204" pitchFamily="18" charset="0"/>
                <a:ea typeface="Cambria" panose="02040503050406030204" pitchFamily="18" charset="0"/>
              </a:rPr>
            </a:br>
            <a:r>
              <a:rPr lang="pt-PT" sz="2400" b="1" dirty="0" smtClean="0">
                <a:latin typeface="Cambria" panose="02040503050406030204" pitchFamily="18" charset="0"/>
                <a:ea typeface="Cambria" panose="02040503050406030204" pitchFamily="18" charset="0"/>
              </a:rPr>
              <a:t>6</a:t>
            </a:r>
            <a:r>
              <a:rPr lang="pt-PT" sz="2400" b="1" dirty="0">
                <a:latin typeface="Cambria" panose="02040503050406030204" pitchFamily="18" charset="0"/>
                <a:ea typeface="Cambria" panose="02040503050406030204" pitchFamily="18" charset="0"/>
              </a:rPr>
              <a:t>. A vigência do Código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3/3)</a:t>
            </a: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 </a:t>
            </a:r>
            <a:r>
              <a:rPr lang="pt-PT" sz="1800" i="1" dirty="0">
                <a:latin typeface="Cambria" panose="02040503050406030204" pitchFamily="18" charset="0"/>
                <a:ea typeface="Cambria" panose="02040503050406030204" pitchFamily="18" charset="0"/>
              </a:rPr>
              <a:t>Destaque</a:t>
            </a:r>
            <a:r>
              <a:rPr lang="pt-PT" sz="1800" dirty="0">
                <a:latin typeface="Cambria" panose="02040503050406030204" pitchFamily="18" charset="0"/>
                <a:ea typeface="Cambria" panose="02040503050406030204" pitchFamily="18" charset="0"/>
              </a:rPr>
              <a:t> (por ter determinado a livre constituição de «sociedades de responsabilidade limitada», i.e., de sociedades cujos sócios não respondem pelas obrigações da sociedade) </a:t>
            </a:r>
            <a:r>
              <a:rPr lang="pt-PT" sz="1800" i="1" dirty="0">
                <a:latin typeface="Cambria" panose="02040503050406030204" pitchFamily="18" charset="0"/>
                <a:ea typeface="Cambria" panose="02040503050406030204" pitchFamily="18" charset="0"/>
              </a:rPr>
              <a:t>para a lei de 22 de junho de </a:t>
            </a:r>
            <a:r>
              <a:rPr lang="pt-PT" sz="1800" i="1" dirty="0" smtClean="0">
                <a:latin typeface="Cambria" panose="02040503050406030204" pitchFamily="18" charset="0"/>
                <a:ea typeface="Cambria" panose="02040503050406030204" pitchFamily="18" charset="0"/>
              </a:rPr>
              <a:t>1867</a:t>
            </a:r>
            <a:r>
              <a:rPr lang="pt-PT" sz="1800" dirty="0">
                <a:latin typeface="Cambria" panose="02040503050406030204" pitchFamily="18" charset="0"/>
                <a:ea typeface="Cambria" panose="02040503050406030204" pitchFamily="18" charset="0"/>
              </a:rPr>
              <a:t> </a:t>
            </a:r>
            <a:r>
              <a:rPr lang="pt-PT" sz="1800" dirty="0" smtClean="0">
                <a:latin typeface="Cambria" panose="02040503050406030204" pitchFamily="18" charset="0"/>
                <a:ea typeface="Cambria" panose="02040503050406030204" pitchFamily="18" charset="0"/>
              </a:rPr>
              <a:t>sobre </a:t>
            </a:r>
            <a:r>
              <a:rPr lang="pt-PT" sz="1800" i="1" dirty="0" smtClean="0">
                <a:latin typeface="Cambria" panose="02040503050406030204" pitchFamily="18" charset="0"/>
                <a:ea typeface="Cambria" panose="02040503050406030204" pitchFamily="18" charset="0"/>
              </a:rPr>
              <a:t>sociedades anónimas</a:t>
            </a:r>
            <a:r>
              <a:rPr lang="pt-PT" sz="1800" dirty="0" smtClean="0">
                <a:latin typeface="Cambria" panose="02040503050406030204" pitchFamily="18" charset="0"/>
                <a:ea typeface="Cambria" panose="02040503050406030204" pitchFamily="18" charset="0"/>
              </a:rPr>
              <a:t>, </a:t>
            </a:r>
            <a:r>
              <a:rPr lang="pt-PT" sz="1800" i="1" dirty="0" smtClean="0">
                <a:latin typeface="Cambria" panose="02040503050406030204" pitchFamily="18" charset="0"/>
                <a:ea typeface="Cambria" panose="02040503050406030204" pitchFamily="18" charset="0"/>
              </a:rPr>
              <a:t>que</a:t>
            </a:r>
            <a:r>
              <a:rPr lang="pt-PT" sz="1800" dirty="0" smtClean="0">
                <a:latin typeface="Cambria" panose="02040503050406030204" pitchFamily="18" charset="0"/>
                <a:ea typeface="Cambria" panose="02040503050406030204" pitchFamily="18" charset="0"/>
              </a:rPr>
              <a:t> (designando deste modo as até legalmente designadas «</a:t>
            </a:r>
            <a:r>
              <a:rPr lang="pt-PT" sz="1800" dirty="0">
                <a:latin typeface="Cambria" panose="02040503050406030204" pitchFamily="18" charset="0"/>
                <a:ea typeface="Cambria" panose="02040503050406030204" pitchFamily="18" charset="0"/>
              </a:rPr>
              <a:t>companhias</a:t>
            </a:r>
            <a:r>
              <a:rPr lang="pt-PT" sz="1800" dirty="0" smtClean="0">
                <a:latin typeface="Cambria" panose="02040503050406030204" pitchFamily="18" charset="0"/>
                <a:ea typeface="Cambria" panose="02040503050406030204" pitchFamily="18" charset="0"/>
              </a:rPr>
              <a:t>») </a:t>
            </a:r>
            <a:r>
              <a:rPr lang="pt-PT" sz="1800" i="1" dirty="0">
                <a:latin typeface="Cambria" panose="02040503050406030204" pitchFamily="18" charset="0"/>
                <a:ea typeface="Cambria" panose="02040503050406030204" pitchFamily="18" charset="0"/>
              </a:rPr>
              <a:t>pôs fim ao sistema de autorização casuística que as enquadrava</a:t>
            </a:r>
            <a:r>
              <a:rPr lang="pt-PT" sz="1800" dirty="0">
                <a:latin typeface="Cambria" panose="02040503050406030204" pitchFamily="18" charset="0"/>
                <a:ea typeface="Cambria" panose="02040503050406030204" pitchFamily="18" charset="0"/>
              </a:rPr>
              <a:t>, proclamando, no seu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2.º, que as mesmas se constituíam «pela simples vontade dos associados, sem dependência de prévia autorização administrativa e aprovação dos seus estatutos [...]» (regra esta que tinha por exceção, nos termos do parágrafo único do mesmo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2.º, «as sociedades que tiverem por fim adquirir bens imóveis, para os conservar no seu domínio e posse mais de dez anos»).</a:t>
            </a:r>
          </a:p>
          <a:p>
            <a:pPr marL="0" indent="0">
              <a:buNone/>
            </a:pPr>
            <a:endParaRPr lang="pt-PT" dirty="0"/>
          </a:p>
        </p:txBody>
      </p:sp>
      <p:pic>
        <p:nvPicPr>
          <p:cNvPr id="4" name="Imagem 3"/>
          <p:cNvPicPr>
            <a:picLocks noChangeAspect="1"/>
          </p:cNvPicPr>
          <p:nvPr/>
        </p:nvPicPr>
        <p:blipFill>
          <a:blip r:embed="rId2"/>
          <a:stretch>
            <a:fillRect/>
          </a:stretch>
        </p:blipFill>
        <p:spPr>
          <a:xfrm>
            <a:off x="0" y="1294861"/>
            <a:ext cx="12192000" cy="463296"/>
          </a:xfrm>
          <a:prstGeom prst="rect">
            <a:avLst/>
          </a:prstGeom>
        </p:spPr>
      </p:pic>
    </p:spTree>
    <p:extLst>
      <p:ext uri="{BB962C8B-B14F-4D97-AF65-F5344CB8AC3E}">
        <p14:creationId xmlns:p14="http://schemas.microsoft.com/office/powerpoint/2010/main" val="1814808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7. </a:t>
            </a:r>
            <a:r>
              <a:rPr lang="pt-PT" sz="2400" b="1" dirty="0">
                <a:latin typeface="Cambria" panose="02040503050406030204" pitchFamily="18" charset="0"/>
                <a:ea typeface="Cambria" panose="02040503050406030204" pitchFamily="18" charset="0"/>
              </a:rPr>
              <a:t>Fontes: indicações de Ferreira Borges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1/2)</a:t>
            </a:r>
            <a:r>
              <a:rPr lang="pt-PT" sz="2400" dirty="0"/>
              <a:t/>
            </a:r>
            <a:br>
              <a:rPr lang="pt-PT" sz="2400" dirty="0"/>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03696" y="1825625"/>
            <a:ext cx="10515600" cy="4351338"/>
          </a:xfrm>
        </p:spPr>
        <p:txBody>
          <a:bodyPr>
            <a:normAutofit/>
          </a:bodyPr>
          <a:lstStyle/>
          <a:p>
            <a:pPr marL="0" indent="0" algn="just">
              <a:lnSpc>
                <a:spcPct val="120000"/>
              </a:lnSpc>
              <a:buNone/>
            </a:pPr>
            <a:r>
              <a:rPr lang="pt-PT" sz="1800" dirty="0" smtClean="0">
                <a:latin typeface="Cambria" panose="02040503050406030204" pitchFamily="18" charset="0"/>
                <a:ea typeface="Cambria" panose="02040503050406030204" pitchFamily="18" charset="0"/>
              </a:rPr>
              <a:t>- No </a:t>
            </a:r>
            <a:r>
              <a:rPr lang="pt-PT" sz="1800" dirty="0">
                <a:latin typeface="Cambria" panose="02040503050406030204" pitchFamily="18" charset="0"/>
                <a:ea typeface="Cambria" panose="02040503050406030204" pitchFamily="18" charset="0"/>
              </a:rPr>
              <a:t>citado escrito de apresentação do </a:t>
            </a:r>
            <a:r>
              <a:rPr lang="pt-PT" sz="1800" dirty="0" smtClean="0">
                <a:latin typeface="Cambria" panose="02040503050406030204" pitchFamily="18" charset="0"/>
                <a:ea typeface="Cambria" panose="02040503050406030204" pitchFamily="18" charset="0"/>
              </a:rPr>
              <a:t>Código «A </a:t>
            </a:r>
            <a:r>
              <a:rPr lang="pt-PT" sz="1800" dirty="0">
                <a:latin typeface="Cambria" panose="02040503050406030204" pitchFamily="18" charset="0"/>
                <a:ea typeface="Cambria" panose="02040503050406030204" pitchFamily="18" charset="0"/>
              </a:rPr>
              <a:t>Sua </a:t>
            </a:r>
            <a:r>
              <a:rPr lang="pt-PT" sz="1800" dirty="0" err="1">
                <a:latin typeface="Cambria" panose="02040503050406030204" pitchFamily="18" charset="0"/>
                <a:ea typeface="Cambria" panose="02040503050406030204" pitchFamily="18" charset="0"/>
              </a:rPr>
              <a:t>Magestade</a:t>
            </a:r>
            <a:r>
              <a:rPr lang="pt-PT" sz="1800" dirty="0">
                <a:latin typeface="Cambria" panose="02040503050406030204" pitchFamily="18" charset="0"/>
                <a:ea typeface="Cambria" panose="02040503050406030204" pitchFamily="18" charset="0"/>
              </a:rPr>
              <a:t> Imperial O Senhor D. Pedro Duque de Bragança», datado de 8 de junho de 1833, escreveu Ferreira Borges: «Na compilação </a:t>
            </a:r>
            <a:r>
              <a:rPr lang="pt-PT" sz="1800" dirty="0" err="1">
                <a:latin typeface="Cambria" panose="02040503050406030204" pitchFamily="18" charset="0"/>
                <a:ea typeface="Cambria" panose="02040503050406030204" pitchFamily="18" charset="0"/>
              </a:rPr>
              <a:t>d’este</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tive á vista não só todos os </a:t>
            </a:r>
            <a:r>
              <a:rPr lang="pt-PT" sz="1800" dirty="0" err="1">
                <a:latin typeface="Cambria" panose="02040503050406030204" pitchFamily="18" charset="0"/>
                <a:ea typeface="Cambria" panose="02040503050406030204" pitchFamily="18" charset="0"/>
              </a:rPr>
              <a:t>codigos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commerciaes</a:t>
            </a:r>
            <a:r>
              <a:rPr lang="pt-PT" sz="1800" dirty="0">
                <a:latin typeface="Cambria" panose="02040503050406030204" pitchFamily="18" charset="0"/>
                <a:ea typeface="Cambria" panose="02040503050406030204" pitchFamily="18" charset="0"/>
              </a:rPr>
              <a:t>, que conheço, isto é, o da </a:t>
            </a:r>
            <a:r>
              <a:rPr lang="pt-PT" sz="1800" dirty="0" err="1">
                <a:latin typeface="Cambria" panose="02040503050406030204" pitchFamily="18" charset="0"/>
                <a:ea typeface="Cambria" panose="02040503050406030204" pitchFamily="18" charset="0"/>
              </a:rPr>
              <a:t>Prussia</a:t>
            </a:r>
            <a:r>
              <a:rPr lang="pt-PT" sz="1800" dirty="0">
                <a:latin typeface="Cambria" panose="02040503050406030204" pitchFamily="18" charset="0"/>
                <a:ea typeface="Cambria" panose="02040503050406030204" pitchFamily="18" charset="0"/>
              </a:rPr>
              <a:t>, de Flandres, da França, o </a:t>
            </a:r>
            <a:r>
              <a:rPr lang="pt-PT" sz="1800" dirty="0" err="1">
                <a:latin typeface="Cambria" panose="02040503050406030204" pitchFamily="18" charset="0"/>
                <a:ea typeface="Cambria" panose="02040503050406030204" pitchFamily="18" charset="0"/>
              </a:rPr>
              <a:t>projecto</a:t>
            </a:r>
            <a:r>
              <a:rPr lang="pt-PT" sz="1800" dirty="0">
                <a:latin typeface="Cambria" panose="02040503050406030204" pitchFamily="18" charset="0"/>
                <a:ea typeface="Cambria" panose="02040503050406030204" pitchFamily="18" charset="0"/>
              </a:rPr>
              <a:t> do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d’</a:t>
            </a:r>
            <a:r>
              <a:rPr lang="pt-PT" sz="1800" dirty="0" err="1">
                <a:latin typeface="Cambria" panose="02040503050406030204" pitchFamily="18" charset="0"/>
                <a:ea typeface="Cambria" panose="02040503050406030204" pitchFamily="18" charset="0"/>
              </a:rPr>
              <a:t>Italia</a:t>
            </a:r>
            <a:r>
              <a:rPr lang="pt-PT" sz="1800" dirty="0">
                <a:latin typeface="Cambria" panose="02040503050406030204" pitchFamily="18" charset="0"/>
                <a:ea typeface="Cambria" panose="02040503050406030204" pitchFamily="18" charset="0"/>
              </a:rPr>
              <a:t>, 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d’</a:t>
            </a:r>
            <a:r>
              <a:rPr lang="pt-PT" sz="1800" dirty="0" err="1">
                <a:latin typeface="Cambria" panose="02040503050406030204" pitchFamily="18" charset="0"/>
                <a:ea typeface="Cambria" panose="02040503050406030204" pitchFamily="18" charset="0"/>
              </a:rPr>
              <a:t>Hespanha</a:t>
            </a:r>
            <a:r>
              <a:rPr lang="pt-PT" sz="1800" dirty="0">
                <a:latin typeface="Cambria" panose="02040503050406030204" pitchFamily="18" charset="0"/>
                <a:ea typeface="Cambria" panose="02040503050406030204" pitchFamily="18" charset="0"/>
              </a:rPr>
              <a:t>, e as leis </a:t>
            </a:r>
            <a:r>
              <a:rPr lang="pt-PT" sz="1800" dirty="0" err="1">
                <a:latin typeface="Cambria" panose="02040503050406030204" pitchFamily="18" charset="0"/>
                <a:ea typeface="Cambria" panose="02040503050406030204" pitchFamily="18" charset="0"/>
              </a:rPr>
              <a:t>commerciaes</a:t>
            </a:r>
            <a:r>
              <a:rPr lang="pt-PT" sz="1800" dirty="0">
                <a:latin typeface="Cambria" panose="02040503050406030204" pitchFamily="18" charset="0"/>
                <a:ea typeface="Cambria" panose="02040503050406030204" pitchFamily="18" charset="0"/>
              </a:rPr>
              <a:t> da Inglaterra, e o direito da </a:t>
            </a:r>
            <a:r>
              <a:rPr lang="pt-PT" sz="1800" dirty="0" err="1">
                <a:latin typeface="Cambria" panose="02040503050406030204" pitchFamily="18" charset="0"/>
                <a:ea typeface="Cambria" panose="02040503050406030204" pitchFamily="18" charset="0"/>
              </a:rPr>
              <a:t>Escocia</a:t>
            </a:r>
            <a:r>
              <a:rPr lang="pt-PT" sz="1800" dirty="0">
                <a:latin typeface="Cambria" panose="02040503050406030204" pitchFamily="18" charset="0"/>
                <a:ea typeface="Cambria" panose="02040503050406030204" pitchFamily="18" charset="0"/>
              </a:rPr>
              <a:t>, mas </a:t>
            </a:r>
            <a:r>
              <a:rPr lang="pt-PT" sz="1800" dirty="0" err="1">
                <a:latin typeface="Cambria" panose="02040503050406030204" pitchFamily="18" charset="0"/>
                <a:ea typeface="Cambria" panose="02040503050406030204" pitchFamily="18" charset="0"/>
              </a:rPr>
              <a:t>tambem</a:t>
            </a:r>
            <a:r>
              <a:rPr lang="pt-PT" sz="1800" dirty="0">
                <a:latin typeface="Cambria" panose="02040503050406030204" pitchFamily="18" charset="0"/>
                <a:ea typeface="Cambria" panose="02040503050406030204" pitchFamily="18" charset="0"/>
              </a:rPr>
              <a:t> as ordenanças da </a:t>
            </a:r>
            <a:r>
              <a:rPr lang="pt-PT" sz="1800" dirty="0" err="1">
                <a:latin typeface="Cambria" panose="02040503050406030204" pitchFamily="18" charset="0"/>
                <a:ea typeface="Cambria" panose="02040503050406030204" pitchFamily="18" charset="0"/>
              </a:rPr>
              <a:t>Russia</a:t>
            </a:r>
            <a:r>
              <a:rPr lang="pt-PT" sz="1800" dirty="0">
                <a:latin typeface="Cambria" panose="02040503050406030204" pitchFamily="18" charset="0"/>
                <a:ea typeface="Cambria" panose="02040503050406030204" pitchFamily="18" charset="0"/>
              </a:rPr>
              <a:t> e </a:t>
            </a:r>
            <a:r>
              <a:rPr lang="pt-PT" sz="1800" dirty="0" err="1">
                <a:latin typeface="Cambria" panose="02040503050406030204" pitchFamily="18" charset="0"/>
                <a:ea typeface="Cambria" panose="02040503050406030204" pitchFamily="18" charset="0"/>
              </a:rPr>
              <a:t>quasi</a:t>
            </a:r>
            <a:r>
              <a:rPr lang="pt-PT" sz="1800" dirty="0">
                <a:latin typeface="Cambria" panose="02040503050406030204" pitchFamily="18" charset="0"/>
                <a:ea typeface="Cambria" panose="02040503050406030204" pitchFamily="18" charset="0"/>
              </a:rPr>
              <a:t> todas as muitas </a:t>
            </a:r>
            <a:r>
              <a:rPr lang="pt-PT" sz="1800" dirty="0" err="1">
                <a:latin typeface="Cambria" panose="02040503050406030204" pitchFamily="18" charset="0"/>
                <a:ea typeface="Cambria" panose="02040503050406030204" pitchFamily="18" charset="0"/>
              </a:rPr>
              <a:t>parciaes</a:t>
            </a:r>
            <a:r>
              <a:rPr lang="pt-PT" sz="1800" dirty="0">
                <a:latin typeface="Cambria" panose="02040503050406030204" pitchFamily="18" charset="0"/>
                <a:ea typeface="Cambria" panose="02040503050406030204" pitchFamily="18" charset="0"/>
              </a:rPr>
              <a:t> da </a:t>
            </a:r>
            <a:r>
              <a:rPr lang="pt-PT" sz="1800" dirty="0" err="1">
                <a:latin typeface="Cambria" panose="02040503050406030204" pitchFamily="18" charset="0"/>
                <a:ea typeface="Cambria" panose="02040503050406030204" pitchFamily="18" charset="0"/>
              </a:rPr>
              <a:t>Allemanha</a:t>
            </a:r>
            <a:r>
              <a:rPr lang="pt-PT" sz="1800" dirty="0">
                <a:latin typeface="Cambria" panose="02040503050406030204" pitchFamily="18" charset="0"/>
                <a:ea typeface="Cambria" panose="02040503050406030204" pitchFamily="18" charset="0"/>
              </a:rPr>
              <a:t> (graças aos trabalhos de </a:t>
            </a:r>
            <a:r>
              <a:rPr lang="pt-PT" sz="1800" dirty="0" err="1">
                <a:latin typeface="Cambria" panose="02040503050406030204" pitchFamily="18" charset="0"/>
                <a:ea typeface="Cambria" panose="02040503050406030204" pitchFamily="18" charset="0"/>
              </a:rPr>
              <a:t>Phoosen</a:t>
            </a:r>
            <a:r>
              <a:rPr lang="pt-PT" sz="1800" dirty="0">
                <a:latin typeface="Cambria" panose="02040503050406030204" pitchFamily="18" charset="0"/>
                <a:ea typeface="Cambria" panose="02040503050406030204" pitchFamily="18" charset="0"/>
              </a:rPr>
              <a:t> e </a:t>
            </a:r>
            <a:r>
              <a:rPr lang="pt-PT" sz="1800" dirty="0" err="1">
                <a:latin typeface="Cambria" panose="02040503050406030204" pitchFamily="18" charset="0"/>
                <a:ea typeface="Cambria" panose="02040503050406030204" pitchFamily="18" charset="0"/>
              </a:rPr>
              <a:t>Boucher</a:t>
            </a:r>
            <a:r>
              <a:rPr lang="pt-PT" sz="1800" dirty="0">
                <a:latin typeface="Cambria" panose="02040503050406030204" pitchFamily="18" charset="0"/>
                <a:ea typeface="Cambria" panose="02040503050406030204" pitchFamily="18" charset="0"/>
              </a:rPr>
              <a:t>), além de todas essas </a:t>
            </a:r>
            <a:r>
              <a:rPr lang="pt-PT" sz="1800" dirty="0" err="1">
                <a:latin typeface="Cambria" panose="02040503050406030204" pitchFamily="18" charset="0"/>
                <a:ea typeface="Cambria" panose="02040503050406030204" pitchFamily="18" charset="0"/>
              </a:rPr>
              <a:t>collecções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maritimas</a:t>
            </a:r>
            <a:r>
              <a:rPr lang="pt-PT" sz="1800" dirty="0">
                <a:latin typeface="Cambria" panose="02040503050406030204" pitchFamily="18" charset="0"/>
                <a:ea typeface="Cambria" panose="02040503050406030204" pitchFamily="18" charset="0"/>
              </a:rPr>
              <a:t>, preciosos monumentos da antiguidade escapados á fouce do tempo, e golpes do despotismo</a:t>
            </a:r>
            <a:r>
              <a:rPr lang="pt-PT" sz="1800" dirty="0" smtClean="0">
                <a:latin typeface="Cambria" panose="02040503050406030204" pitchFamily="18" charset="0"/>
                <a:ea typeface="Cambria" panose="02040503050406030204" pitchFamily="18" charset="0"/>
              </a:rPr>
              <a:t>.»;</a:t>
            </a:r>
          </a:p>
          <a:p>
            <a:pPr marL="0" indent="0" algn="just">
              <a:lnSpc>
                <a:spcPct val="120000"/>
              </a:lnSpc>
              <a:buNone/>
            </a:pPr>
            <a:endParaRPr lang="pt-PT" sz="2000" dirty="0">
              <a:latin typeface="Cambria" panose="02040503050406030204" pitchFamily="18" charset="0"/>
              <a:ea typeface="Cambria" panose="02040503050406030204" pitchFamily="18" charset="0"/>
            </a:endParaRPr>
          </a:p>
          <a:p>
            <a:pPr marL="0" indent="0">
              <a:buNone/>
            </a:pPr>
            <a:endParaRPr lang="pt-PT" dirty="0"/>
          </a:p>
        </p:txBody>
      </p:sp>
      <p:pic>
        <p:nvPicPr>
          <p:cNvPr id="4" name="Imagem 3"/>
          <p:cNvPicPr>
            <a:picLocks noChangeAspect="1"/>
          </p:cNvPicPr>
          <p:nvPr/>
        </p:nvPicPr>
        <p:blipFill>
          <a:blip r:embed="rId2"/>
          <a:stretch>
            <a:fillRect/>
          </a:stretch>
        </p:blipFill>
        <p:spPr>
          <a:xfrm>
            <a:off x="0" y="1351539"/>
            <a:ext cx="12192000" cy="463296"/>
          </a:xfrm>
          <a:prstGeom prst="rect">
            <a:avLst/>
          </a:prstGeom>
        </p:spPr>
      </p:pic>
    </p:spTree>
    <p:extLst>
      <p:ext uri="{BB962C8B-B14F-4D97-AF65-F5344CB8AC3E}">
        <p14:creationId xmlns:p14="http://schemas.microsoft.com/office/powerpoint/2010/main" val="3961659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
            </a:r>
            <a:br>
              <a:rPr lang="pt-PT" sz="2400" dirty="0"/>
            </a:br>
            <a:r>
              <a:rPr lang="pt-PT" sz="2400" b="1" dirty="0" smtClean="0">
                <a:latin typeface="Cambria" panose="02040503050406030204" pitchFamily="18" charset="0"/>
                <a:ea typeface="Cambria" panose="02040503050406030204" pitchFamily="18" charset="0"/>
              </a:rPr>
              <a:t>7</a:t>
            </a:r>
            <a:r>
              <a:rPr lang="pt-PT" sz="2400" b="1" dirty="0">
                <a:latin typeface="Cambria" panose="02040503050406030204" pitchFamily="18" charset="0"/>
                <a:ea typeface="Cambria" panose="02040503050406030204" pitchFamily="18" charset="0"/>
              </a:rPr>
              <a:t>. Fontes: indicações de Ferreira Borges </a:t>
            </a:r>
            <a:r>
              <a:rPr lang="pt-PT" sz="2400" b="1" dirty="0" smtClean="0">
                <a:solidFill>
                  <a:srgbClr val="FF0000"/>
                </a:solidFill>
                <a:latin typeface="Cambria" panose="02040503050406030204" pitchFamily="18" charset="0"/>
                <a:ea typeface="Cambria" panose="02040503050406030204" pitchFamily="18" charset="0"/>
              </a:rPr>
              <a:t>(2/2</a:t>
            </a:r>
            <a:r>
              <a:rPr lang="pt-PT" sz="2400" b="1" dirty="0">
                <a:solidFill>
                  <a:srgbClr val="FF0000"/>
                </a:solidFill>
                <a:latin typeface="Cambria" panose="02040503050406030204" pitchFamily="18" charset="0"/>
                <a:ea typeface="Cambria" panose="02040503050406030204" pitchFamily="18" charset="0"/>
              </a:rPr>
              <a:t>)</a:t>
            </a:r>
            <a:r>
              <a:rPr lang="pt-PT" sz="2400" dirty="0"/>
              <a:t/>
            </a:r>
            <a:br>
              <a:rPr lang="pt-PT" sz="2400" dirty="0"/>
            </a:br>
            <a:endParaRPr lang="pt-PT" sz="2400" dirty="0"/>
          </a:p>
        </p:txBody>
      </p:sp>
      <p:sp>
        <p:nvSpPr>
          <p:cNvPr id="3" name="Marcador de Posição de Conteúdo 2"/>
          <p:cNvSpPr>
            <a:spLocks noGrp="1"/>
          </p:cNvSpPr>
          <p:nvPr>
            <p:ph idx="1"/>
          </p:nvPr>
        </p:nvSpPr>
        <p:spPr/>
        <p:txBody>
          <a:bodyPr>
            <a:normAutofit/>
          </a:bodyPr>
          <a:lstStyle/>
          <a:p>
            <a:pPr marL="0" indent="0" algn="just">
              <a:lnSpc>
                <a:spcPct val="150000"/>
              </a:lnSpc>
              <a:buNone/>
            </a:pPr>
            <a:r>
              <a:rPr lang="pt-PT" sz="1900" dirty="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No livro (anterior ao Código) </a:t>
            </a:r>
            <a:r>
              <a:rPr lang="pt-PT" sz="1800" i="1" dirty="0">
                <a:latin typeface="Cambria" panose="02040503050406030204" pitchFamily="18" charset="0"/>
                <a:ea typeface="Cambria" panose="02040503050406030204" pitchFamily="18" charset="0"/>
              </a:rPr>
              <a:t>Jurisprudência do Contracto-Mercantil de Sociedade, segundo a Legislação, e Arestos dos Códigos, e Tribunais das Nações mais Cultas da Europa</a:t>
            </a:r>
            <a:r>
              <a:rPr lang="pt-PT" sz="1800" dirty="0">
                <a:latin typeface="Cambria" panose="02040503050406030204" pitchFamily="18" charset="0"/>
                <a:ea typeface="Cambria" panose="02040503050406030204" pitchFamily="18" charset="0"/>
              </a:rPr>
              <a:t>, de</a:t>
            </a:r>
            <a:r>
              <a:rPr lang="pt-PT" sz="1800" i="1" dirty="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1830, Ferreira Borges </a:t>
            </a:r>
            <a:r>
              <a:rPr lang="pt-PT" sz="1800" dirty="0" smtClean="0">
                <a:latin typeface="Cambria" panose="02040503050406030204" pitchFamily="18" charset="0"/>
                <a:ea typeface="Cambria" panose="02040503050406030204" pitchFamily="18" charset="0"/>
              </a:rPr>
              <a:t>abonou </a:t>
            </a:r>
            <a:r>
              <a:rPr lang="pt-PT" sz="1800" dirty="0">
                <a:latin typeface="Cambria" panose="02040503050406030204" pitchFamily="18" charset="0"/>
                <a:ea typeface="Cambria" panose="02040503050406030204" pitchFamily="18" charset="0"/>
              </a:rPr>
              <a:t>cada uma das proposições com invocações de leis e de textos doutrinários estrangeiros de amplitude </a:t>
            </a:r>
            <a:r>
              <a:rPr lang="pt-PT" sz="1800" dirty="0" smtClean="0">
                <a:latin typeface="Cambria" panose="02040503050406030204" pitchFamily="18" charset="0"/>
                <a:ea typeface="Cambria" panose="02040503050406030204" pitchFamily="18" charset="0"/>
              </a:rPr>
              <a:t>semelhante; </a:t>
            </a:r>
            <a:endParaRPr lang="pt-PT" sz="1800" dirty="0">
              <a:latin typeface="Cambria" panose="02040503050406030204" pitchFamily="18" charset="0"/>
              <a:ea typeface="Cambria" panose="02040503050406030204" pitchFamily="18" charset="0"/>
            </a:endParaRPr>
          </a:p>
          <a:p>
            <a:pPr marL="0" indent="0" algn="just">
              <a:lnSpc>
                <a:spcPct val="15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No livro (posterior ao Código) </a:t>
            </a:r>
            <a:r>
              <a:rPr lang="pt-PT" sz="1800" i="1" dirty="0">
                <a:latin typeface="Cambria" panose="02040503050406030204" pitchFamily="18" charset="0"/>
                <a:ea typeface="Cambria" panose="02040503050406030204" pitchFamily="18" charset="0"/>
              </a:rPr>
              <a:t>Das Fontes, Especialidade, e </a:t>
            </a:r>
            <a:r>
              <a:rPr lang="pt-PT" sz="1800" i="1" dirty="0" err="1">
                <a:latin typeface="Cambria" panose="02040503050406030204" pitchFamily="18" charset="0"/>
                <a:ea typeface="Cambria" panose="02040503050406030204" pitchFamily="18" charset="0"/>
              </a:rPr>
              <a:t>Excellencia</a:t>
            </a:r>
            <a:r>
              <a:rPr lang="pt-PT" sz="1800" i="1" dirty="0">
                <a:latin typeface="Cambria" panose="02040503050406030204" pitchFamily="18" charset="0"/>
                <a:ea typeface="Cambria" panose="02040503050406030204" pitchFamily="18" charset="0"/>
              </a:rPr>
              <a:t> da Administração </a:t>
            </a:r>
            <a:r>
              <a:rPr lang="pt-PT" sz="1800" i="1" dirty="0" err="1">
                <a:latin typeface="Cambria" panose="02040503050406030204" pitchFamily="18" charset="0"/>
                <a:ea typeface="Cambria" panose="02040503050406030204" pitchFamily="18" charset="0"/>
              </a:rPr>
              <a:t>Commercial</a:t>
            </a:r>
            <a:r>
              <a:rPr lang="pt-PT" sz="1800" i="1" dirty="0">
                <a:latin typeface="Cambria" panose="02040503050406030204" pitchFamily="18" charset="0"/>
                <a:ea typeface="Cambria" panose="02040503050406030204" pitchFamily="18" charset="0"/>
              </a:rPr>
              <a:t> Segundo o </a:t>
            </a:r>
            <a:r>
              <a:rPr lang="pt-PT" sz="1800" i="1" dirty="0" err="1">
                <a:latin typeface="Cambria" panose="02040503050406030204" pitchFamily="18" charset="0"/>
                <a:ea typeface="Cambria" panose="02040503050406030204" pitchFamily="18" charset="0"/>
              </a:rPr>
              <a:t>Codigo</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Commercial</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Portuguez</a:t>
            </a:r>
            <a:r>
              <a:rPr lang="pt-PT" sz="1800" i="1" dirty="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(Porto, 1835), ao fazer o elogio do seu trabalho, nomeadamente por comparação com o Código Comercial Espanhol de 1829, Ferreira Borges negou ter recebido forte influência deste diploma, reconhecendo apenas ter recorrido a ele para aperfeiçoar os preceitos sobre o contrato de comissão. </a:t>
            </a:r>
          </a:p>
          <a:p>
            <a:pPr marL="0" indent="0">
              <a:buNone/>
            </a:pPr>
            <a:endParaRPr lang="pt-PT" dirty="0"/>
          </a:p>
        </p:txBody>
      </p:sp>
      <p:pic>
        <p:nvPicPr>
          <p:cNvPr id="4" name="Imagem 3"/>
          <p:cNvPicPr>
            <a:picLocks noChangeAspect="1"/>
          </p:cNvPicPr>
          <p:nvPr/>
        </p:nvPicPr>
        <p:blipFill>
          <a:blip r:embed="rId2"/>
          <a:stretch>
            <a:fillRect/>
          </a:stretch>
        </p:blipFill>
        <p:spPr>
          <a:xfrm>
            <a:off x="0" y="1362329"/>
            <a:ext cx="12192000" cy="463296"/>
          </a:xfrm>
          <a:prstGeom prst="rect">
            <a:avLst/>
          </a:prstGeom>
        </p:spPr>
      </p:pic>
    </p:spTree>
    <p:extLst>
      <p:ext uri="{BB962C8B-B14F-4D97-AF65-F5344CB8AC3E}">
        <p14:creationId xmlns:p14="http://schemas.microsoft.com/office/powerpoint/2010/main" val="858227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t/>
            </a:r>
            <a:br>
              <a:rPr lang="pt-PT" sz="2700" b="1" dirty="0" smtClean="0"/>
            </a:br>
            <a:r>
              <a:rPr lang="pt-PT" sz="2700" b="1" dirty="0" smtClean="0">
                <a:latin typeface="Cambria" panose="02040503050406030204" pitchFamily="18" charset="0"/>
                <a:ea typeface="Cambria" panose="02040503050406030204" pitchFamily="18" charset="0"/>
              </a:rPr>
              <a:t>8. Áreas de atividade económica visadas pelo Código</a:t>
            </a: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lnSpcReduction="10000"/>
          </a:bodyPr>
          <a:lstStyle/>
          <a:p>
            <a:pPr marL="0" indent="0" algn="just">
              <a:lnSpc>
                <a:spcPct val="110000"/>
              </a:lnSpc>
              <a:buNone/>
            </a:pPr>
            <a:endParaRPr lang="pt-PT" sz="1800" dirty="0" smtClean="0">
              <a:latin typeface="Cambria" panose="02040503050406030204" pitchFamily="18" charset="0"/>
              <a:ea typeface="Cambria" panose="02040503050406030204" pitchFamily="18" charset="0"/>
            </a:endParaRPr>
          </a:p>
          <a:p>
            <a:pPr marL="0" indent="0" algn="just">
              <a:lnSpc>
                <a:spcPct val="110000"/>
              </a:lnSpc>
              <a:buNone/>
            </a:pPr>
            <a:r>
              <a:rPr lang="pt-PT" sz="1800" i="1" dirty="0" smtClean="0">
                <a:latin typeface="Cambria" panose="02040503050406030204" pitchFamily="18" charset="0"/>
                <a:ea typeface="Cambria" panose="02040503050406030204" pitchFamily="18" charset="0"/>
              </a:rPr>
              <a:t>Comércio </a:t>
            </a:r>
            <a:r>
              <a:rPr lang="pt-PT" sz="1800" i="1" dirty="0">
                <a:latin typeface="Cambria" panose="02040503050406030204" pitchFamily="18" charset="0"/>
                <a:ea typeface="Cambria" panose="02040503050406030204" pitchFamily="18" charset="0"/>
              </a:rPr>
              <a:t>e não só</a:t>
            </a:r>
            <a:r>
              <a:rPr lang="pt-PT" sz="1800" dirty="0">
                <a:latin typeface="Cambria" panose="02040503050406030204" pitchFamily="18" charset="0"/>
                <a:ea typeface="Cambria" panose="02040503050406030204" pitchFamily="18" charset="0"/>
              </a:rPr>
              <a:t>:</a:t>
            </a:r>
          </a:p>
          <a:p>
            <a:pPr marL="0" indent="0" algn="just">
              <a:lnSpc>
                <a:spcPct val="110000"/>
              </a:lnSpc>
              <a:buNone/>
            </a:pPr>
            <a:r>
              <a:rPr lang="pt-PT" sz="1800" dirty="0">
                <a:latin typeface="Cambria" panose="02040503050406030204" pitchFamily="18" charset="0"/>
                <a:ea typeface="Cambria" panose="02040503050406030204" pitchFamily="18" charset="0"/>
              </a:rPr>
              <a:t>- A definição de comerciante abrangia, além dos negociantes de comissão e dos mercadores de grosso e retalho, os </a:t>
            </a:r>
            <a:r>
              <a:rPr lang="pt-PT" sz="1800" i="1" dirty="0">
                <a:latin typeface="Cambria" panose="02040503050406030204" pitchFamily="18" charset="0"/>
                <a:ea typeface="Cambria" panose="02040503050406030204" pitchFamily="18" charset="0"/>
              </a:rPr>
              <a:t>banqueiros</a:t>
            </a:r>
            <a:r>
              <a:rPr lang="pt-PT" sz="1800" dirty="0">
                <a:latin typeface="Cambria" panose="02040503050406030204" pitchFamily="18" charset="0"/>
                <a:ea typeface="Cambria" panose="02040503050406030204" pitchFamily="18" charset="0"/>
              </a:rPr>
              <a:t>, os </a:t>
            </a:r>
            <a:r>
              <a:rPr lang="pt-PT" sz="1800" i="1" dirty="0">
                <a:latin typeface="Cambria" panose="02040503050406030204" pitchFamily="18" charset="0"/>
                <a:ea typeface="Cambria" panose="02040503050406030204" pitchFamily="18" charset="0"/>
              </a:rPr>
              <a:t>seguradores</a:t>
            </a:r>
            <a:r>
              <a:rPr lang="pt-PT" sz="1800" dirty="0">
                <a:latin typeface="Cambria" panose="02040503050406030204" pitchFamily="18" charset="0"/>
                <a:ea typeface="Cambria" panose="02040503050406030204" pitchFamily="18" charset="0"/>
              </a:rPr>
              <a:t>, e os </a:t>
            </a:r>
            <a:r>
              <a:rPr lang="pt-PT" sz="1800" i="1" dirty="0">
                <a:latin typeface="Cambria" panose="02040503050406030204" pitchFamily="18" charset="0"/>
                <a:ea typeface="Cambria" panose="02040503050406030204" pitchFamily="18" charset="0"/>
              </a:rPr>
              <a:t>fabricantes</a:t>
            </a:r>
            <a:r>
              <a:rPr lang="pt-PT" sz="1800" dirty="0">
                <a:latin typeface="Cambria" panose="02040503050406030204" pitchFamily="18" charset="0"/>
                <a:ea typeface="Cambria" panose="02040503050406030204" pitchFamily="18" charset="0"/>
              </a:rPr>
              <a:t> ou empresários de fábricas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35);</a:t>
            </a:r>
          </a:p>
          <a:p>
            <a:pPr marL="0" indent="0" algn="just">
              <a:lnSpc>
                <a:spcPct val="110000"/>
              </a:lnSpc>
              <a:buNone/>
            </a:pPr>
            <a:r>
              <a:rPr lang="pt-PT" sz="1800" dirty="0">
                <a:latin typeface="Cambria" panose="02040503050406030204" pitchFamily="18" charset="0"/>
                <a:ea typeface="Cambria" panose="02040503050406030204" pitchFamily="18" charset="0"/>
              </a:rPr>
              <a:t>- A definição de mercadores abrangia os que faziam fabricar mercadorias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92);</a:t>
            </a:r>
          </a:p>
          <a:p>
            <a:pPr marL="0" indent="0" algn="just">
              <a:lnSpc>
                <a:spcPct val="110000"/>
              </a:lnSpc>
              <a:buNone/>
            </a:pPr>
            <a:r>
              <a:rPr lang="pt-PT" sz="1800" dirty="0">
                <a:latin typeface="Cambria" panose="02040503050406030204" pitchFamily="18" charset="0"/>
                <a:ea typeface="Cambria" panose="02040503050406030204" pitchFamily="18" charset="0"/>
              </a:rPr>
              <a:t>- Preceitos sobre banqueiros (</a:t>
            </a:r>
            <a:r>
              <a:rPr lang="pt-PT" sz="1800" dirty="0" err="1">
                <a:latin typeface="Cambria" panose="02040503050406030204" pitchFamily="18" charset="0"/>
                <a:ea typeface="Cambria" panose="02040503050406030204" pitchFamily="18" charset="0"/>
              </a:rPr>
              <a:t>arts</a:t>
            </a:r>
            <a:r>
              <a:rPr lang="pt-PT" sz="1800" dirty="0">
                <a:latin typeface="Cambria" panose="02040503050406030204" pitchFamily="18" charset="0"/>
                <a:ea typeface="Cambria" panose="02040503050406030204" pitchFamily="18" charset="0"/>
              </a:rPr>
              <a:t>. 87 a 91);</a:t>
            </a:r>
          </a:p>
          <a:p>
            <a:pPr marL="0" indent="0" algn="just">
              <a:lnSpc>
                <a:spcPct val="110000"/>
              </a:lnSpc>
              <a:buNone/>
            </a:pPr>
            <a:r>
              <a:rPr lang="pt-PT" sz="1800" dirty="0">
                <a:latin typeface="Cambria" panose="02040503050406030204" pitchFamily="18" charset="0"/>
                <a:ea typeface="Cambria" panose="02040503050406030204" pitchFamily="18" charset="0"/>
              </a:rPr>
              <a:t>- Preceitos sobre seguros (</a:t>
            </a:r>
            <a:r>
              <a:rPr lang="pt-PT" sz="1800" dirty="0" err="1">
                <a:latin typeface="Cambria" panose="02040503050406030204" pitchFamily="18" charset="0"/>
                <a:ea typeface="Cambria" panose="02040503050406030204" pitchFamily="18" charset="0"/>
              </a:rPr>
              <a:t>arts</a:t>
            </a:r>
            <a:r>
              <a:rPr lang="pt-PT" sz="1800" dirty="0">
                <a:latin typeface="Cambria" panose="02040503050406030204" pitchFamily="18" charset="0"/>
                <a:ea typeface="Cambria" panose="02040503050406030204" pitchFamily="18" charset="0"/>
              </a:rPr>
              <a:t>. 1672 a 1812 – que, embora inseridos no livro sobre o comércio marítimo, também incidiam sobre seguros de outros tipos);</a:t>
            </a:r>
          </a:p>
          <a:p>
            <a:pPr marL="0" indent="0" algn="just">
              <a:lnSpc>
                <a:spcPct val="110000"/>
              </a:lnSpc>
              <a:buNone/>
            </a:pPr>
            <a:r>
              <a:rPr lang="pt-PT" sz="1800" dirty="0">
                <a:latin typeface="Cambria" panose="02040503050406030204" pitchFamily="18" charset="0"/>
                <a:ea typeface="Cambria" panose="02040503050406030204" pitchFamily="18" charset="0"/>
              </a:rPr>
              <a:t>- Regulação do transporte (</a:t>
            </a:r>
            <a:r>
              <a:rPr lang="pt-PT" sz="1800" dirty="0" err="1">
                <a:latin typeface="Cambria" panose="02040503050406030204" pitchFamily="18" charset="0"/>
                <a:ea typeface="Cambria" panose="02040503050406030204" pitchFamily="18" charset="0"/>
              </a:rPr>
              <a:t>arts</a:t>
            </a:r>
            <a:r>
              <a:rPr lang="pt-PT" sz="1800" dirty="0">
                <a:latin typeface="Cambria" panose="02040503050406030204" pitchFamily="18" charset="0"/>
                <a:ea typeface="Cambria" panose="02040503050406030204" pitchFamily="18" charset="0"/>
              </a:rPr>
              <a:t>. 170 a 202);</a:t>
            </a:r>
          </a:p>
          <a:p>
            <a:pPr marL="0" indent="0" algn="just">
              <a:lnSpc>
                <a:spcPct val="110000"/>
              </a:lnSpc>
              <a:buNone/>
            </a:pPr>
            <a:r>
              <a:rPr lang="pt-PT" sz="1800" dirty="0">
                <a:latin typeface="Cambria" panose="02040503050406030204" pitchFamily="18" charset="0"/>
                <a:ea typeface="Cambria" panose="02040503050406030204" pitchFamily="18" charset="0"/>
              </a:rPr>
              <a:t>- Regulação da empreitada (</a:t>
            </a:r>
            <a:r>
              <a:rPr lang="pt-PT" sz="1800" dirty="0" err="1">
                <a:latin typeface="Cambria" panose="02040503050406030204" pitchFamily="18" charset="0"/>
                <a:ea typeface="Cambria" panose="02040503050406030204" pitchFamily="18" charset="0"/>
              </a:rPr>
              <a:t>arts</a:t>
            </a:r>
            <a:r>
              <a:rPr lang="pt-PT" sz="1800" dirty="0">
                <a:latin typeface="Cambria" panose="02040503050406030204" pitchFamily="18" charset="0"/>
                <a:ea typeface="Cambria" panose="02040503050406030204" pitchFamily="18" charset="0"/>
              </a:rPr>
              <a:t>. 515 a 525);</a:t>
            </a:r>
          </a:p>
          <a:p>
            <a:pPr marL="0" indent="0" algn="just">
              <a:lnSpc>
                <a:spcPct val="110000"/>
              </a:lnSpc>
              <a:buNone/>
            </a:pPr>
            <a:r>
              <a:rPr lang="pt-PT" sz="1800" dirty="0">
                <a:latin typeface="Cambria" panose="02040503050406030204" pitchFamily="18" charset="0"/>
                <a:ea typeface="Cambria" panose="02040503050406030204" pitchFamily="18" charset="0"/>
              </a:rPr>
              <a:t>- Lista de atos comerciais contida nos </a:t>
            </a:r>
            <a:r>
              <a:rPr lang="pt-PT" sz="1800" dirty="0" err="1">
                <a:latin typeface="Cambria" panose="02040503050406030204" pitchFamily="18" charset="0"/>
                <a:ea typeface="Cambria" panose="02040503050406030204" pitchFamily="18" charset="0"/>
              </a:rPr>
              <a:t>arts</a:t>
            </a:r>
            <a:r>
              <a:rPr lang="pt-PT" sz="1800" dirty="0">
                <a:latin typeface="Cambria" panose="02040503050406030204" pitchFamily="18" charset="0"/>
                <a:ea typeface="Cambria" panose="02040503050406030204" pitchFamily="18" charset="0"/>
              </a:rPr>
              <a:t>. 204 e 205. </a:t>
            </a:r>
          </a:p>
          <a:p>
            <a:pPr marL="0" indent="0">
              <a:buNone/>
            </a:pPr>
            <a:endParaRPr lang="pt-PT" dirty="0"/>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Tree>
    <p:extLst>
      <p:ext uri="{BB962C8B-B14F-4D97-AF65-F5344CB8AC3E}">
        <p14:creationId xmlns:p14="http://schemas.microsoft.com/office/powerpoint/2010/main" val="1533221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9. </a:t>
            </a:r>
            <a:r>
              <a:rPr lang="pt-PT" sz="2400" b="1" dirty="0">
                <a:latin typeface="Cambria" panose="02040503050406030204" pitchFamily="18" charset="0"/>
                <a:ea typeface="Cambria" panose="02040503050406030204" pitchFamily="18" charset="0"/>
              </a:rPr>
              <a:t>Localização no mapa-múndi do Direito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1/2)</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412111"/>
            <a:ext cx="10515600" cy="4764852"/>
          </a:xfrm>
        </p:spPr>
        <p:txBody>
          <a:bodyPr>
            <a:normAutofit/>
          </a:bodyPr>
          <a:lstStyle/>
          <a:p>
            <a:pPr marL="0" indent="0" algn="just">
              <a:lnSpc>
                <a:spcPct val="120000"/>
              </a:lnSpc>
              <a:buNone/>
            </a:pPr>
            <a:endParaRPr lang="pt-PT" sz="1800" dirty="0" smtClean="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O Código caraterizou-se por se ter afastado por excesso do que seria o mero programa de um código comercial, tendo incluído alguns preceitos gerais de direito privado e regulado matérias processuais e de organização </a:t>
            </a:r>
            <a:r>
              <a:rPr lang="pt-PT" sz="1800" dirty="0" smtClean="0">
                <a:latin typeface="Cambria" panose="02040503050406030204" pitchFamily="18" charset="0"/>
                <a:ea typeface="Cambria" panose="02040503050406030204" pitchFamily="18" charset="0"/>
              </a:rPr>
              <a:t>judiciária;</a:t>
            </a:r>
            <a:endParaRPr lang="pt-PT" sz="1800" dirty="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No que respeita ao primeiro tipo de extensão, o Código foi condicionado pela inexistência de um código civil, que lhe servisse de ponto de </a:t>
            </a:r>
            <a:r>
              <a:rPr lang="pt-PT" sz="1800" dirty="0" smtClean="0">
                <a:latin typeface="Cambria" panose="02040503050406030204" pitchFamily="18" charset="0"/>
                <a:ea typeface="Cambria" panose="02040503050406030204" pitchFamily="18" charset="0"/>
              </a:rPr>
              <a:t>referência - </a:t>
            </a:r>
            <a:r>
              <a:rPr lang="pt-PT" sz="1800" dirty="0">
                <a:latin typeface="Cambria" panose="02040503050406030204" pitchFamily="18" charset="0"/>
                <a:ea typeface="Cambria" panose="02040503050406030204" pitchFamily="18" charset="0"/>
              </a:rPr>
              <a:t>como lugar de regras gerais de direito privado, a que as regras de direito comercial fossem (quase) meras exceções ou </a:t>
            </a:r>
            <a:r>
              <a:rPr lang="pt-PT" sz="1800" dirty="0" smtClean="0">
                <a:latin typeface="Cambria" panose="02040503050406030204" pitchFamily="18" charset="0"/>
                <a:ea typeface="Cambria" panose="02040503050406030204" pitchFamily="18" charset="0"/>
              </a:rPr>
              <a:t>especialidades;  </a:t>
            </a:r>
            <a:endParaRPr lang="pt-PT" sz="1800" dirty="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Exemplos de regras que tenderiam a ser desnecessárias caso o Código tivesse sido precedido de um código civil são as constantes dos três primeiros artigos dedicados à compra e venda (453 a 455), nomeadamente a parte do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454 que determinava que «O contracto diz-se perfeito logo que se conveio na cousa e no preço, sem embargo de se não achar entregue a cousa, nem o preço pago». </a:t>
            </a:r>
          </a:p>
          <a:p>
            <a:pPr marL="0" indent="0">
              <a:buNone/>
            </a:pPr>
            <a:endParaRPr lang="pt-PT" dirty="0"/>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Tree>
    <p:extLst>
      <p:ext uri="{BB962C8B-B14F-4D97-AF65-F5344CB8AC3E}">
        <p14:creationId xmlns:p14="http://schemas.microsoft.com/office/powerpoint/2010/main" val="1566551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9</a:t>
            </a:r>
            <a:r>
              <a:rPr lang="pt-PT" sz="2400" b="1" dirty="0">
                <a:latin typeface="Cambria" panose="02040503050406030204" pitchFamily="18" charset="0"/>
                <a:ea typeface="Cambria" panose="02040503050406030204" pitchFamily="18" charset="0"/>
              </a:rPr>
              <a:t>. Localização no mapa-múndi do Direito </a:t>
            </a:r>
            <a:r>
              <a:rPr lang="pt-PT" sz="2400" b="1" dirty="0" smtClean="0">
                <a:solidFill>
                  <a:srgbClr val="FF0000"/>
                </a:solidFill>
                <a:latin typeface="Cambria" panose="02040503050406030204" pitchFamily="18" charset="0"/>
                <a:ea typeface="Cambria" panose="02040503050406030204" pitchFamily="18" charset="0"/>
              </a:rPr>
              <a:t>(2/2</a:t>
            </a:r>
            <a:r>
              <a:rPr lang="pt-PT" sz="2400" b="1" dirty="0">
                <a:solidFill>
                  <a:srgbClr val="FF0000"/>
                </a:solidFill>
                <a:latin typeface="Cambria" panose="02040503050406030204" pitchFamily="18" charset="0"/>
                <a:ea typeface="Cambria" panose="02040503050406030204" pitchFamily="18" charset="0"/>
              </a:rPr>
              <a:t>)</a:t>
            </a: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984075"/>
            <a:ext cx="10515600" cy="4192888"/>
          </a:xfrm>
        </p:spPr>
        <p:txBody>
          <a:bodyPr>
            <a:normAutofit/>
          </a:bodyPr>
          <a:lstStyle/>
          <a:p>
            <a:pPr marL="0" indent="0" algn="just">
              <a:lnSpc>
                <a:spcPct val="150000"/>
              </a:lnSpc>
              <a:buNone/>
            </a:pPr>
            <a:r>
              <a:rPr lang="pt-PT" sz="1800" dirty="0" smtClean="0">
                <a:latin typeface="Cambria" panose="02040503050406030204" pitchFamily="18" charset="0"/>
                <a:ea typeface="Cambria" panose="02040503050406030204" pitchFamily="18" charset="0"/>
              </a:rPr>
              <a:t>- Quanto </a:t>
            </a:r>
            <a:r>
              <a:rPr lang="pt-PT" sz="1800" dirty="0">
                <a:latin typeface="Cambria" panose="02040503050406030204" pitchFamily="18" charset="0"/>
                <a:ea typeface="Cambria" panose="02040503050406030204" pitchFamily="18" charset="0"/>
              </a:rPr>
              <a:t>ao outro tipo de extensão, o Código pretendeu mesmo ser não apenas um código comercial como um código da organização judiciária em matéria comercial e, em parte, do processo comercial (relatório assinado por José da Silva Carvalho datado de 18 de setembro de 1833 que precedeu o decreto de aprovação do Código</a:t>
            </a:r>
            <a:r>
              <a:rPr lang="pt-PT" sz="1800" dirty="0" smtClean="0">
                <a:latin typeface="Cambria" panose="02040503050406030204" pitchFamily="18" charset="0"/>
                <a:ea typeface="Cambria" panose="02040503050406030204" pitchFamily="18" charset="0"/>
              </a:rPr>
              <a:t>);</a:t>
            </a:r>
          </a:p>
          <a:p>
            <a:pPr marL="0" indent="0" algn="just">
              <a:lnSpc>
                <a:spcPct val="150000"/>
              </a:lnSpc>
              <a:buNone/>
            </a:pPr>
            <a:r>
              <a:rPr lang="pt-PT" sz="1800" dirty="0">
                <a:latin typeface="Cambria" panose="02040503050406030204" pitchFamily="18" charset="0"/>
                <a:ea typeface="Cambria" panose="02040503050406030204" pitchFamily="18" charset="0"/>
              </a:rPr>
              <a:t> </a:t>
            </a: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As extensões referidas determinaram que o Código </a:t>
            </a:r>
            <a:r>
              <a:rPr lang="pt-PT" sz="1800" dirty="0" smtClean="0">
                <a:latin typeface="Cambria" panose="02040503050406030204" pitchFamily="18" charset="0"/>
                <a:ea typeface="Cambria" panose="02040503050406030204" pitchFamily="18" charset="0"/>
              </a:rPr>
              <a:t>se </a:t>
            </a:r>
            <a:r>
              <a:rPr lang="pt-PT" sz="1800" dirty="0">
                <a:latin typeface="Cambria" panose="02040503050406030204" pitchFamily="18" charset="0"/>
                <a:ea typeface="Cambria" panose="02040503050406030204" pitchFamily="18" charset="0"/>
              </a:rPr>
              <a:t>compusesse de mais preceitos do que os seus precedentes francês e espanhol: 1860 artigos contra 648 e 1219, respetivamente.</a:t>
            </a:r>
          </a:p>
          <a:p>
            <a:pPr marL="0" indent="0" algn="just">
              <a:lnSpc>
                <a:spcPct val="150000"/>
              </a:lnSpc>
              <a:buNone/>
            </a:pP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dirty="0"/>
              <a:t> </a:t>
            </a:r>
          </a:p>
          <a:p>
            <a:pPr marL="0" indent="0">
              <a:buNone/>
            </a:pPr>
            <a:endParaRPr lang="pt-PT" dirty="0"/>
          </a:p>
        </p:txBody>
      </p:sp>
      <p:pic>
        <p:nvPicPr>
          <p:cNvPr id="4" name="Imagem 3"/>
          <p:cNvPicPr>
            <a:picLocks noChangeAspect="1"/>
          </p:cNvPicPr>
          <p:nvPr/>
        </p:nvPicPr>
        <p:blipFill>
          <a:blip r:embed="rId2"/>
          <a:stretch>
            <a:fillRect/>
          </a:stretch>
        </p:blipFill>
        <p:spPr>
          <a:xfrm>
            <a:off x="0" y="1294861"/>
            <a:ext cx="12192000" cy="463296"/>
          </a:xfrm>
          <a:prstGeom prst="rect">
            <a:avLst/>
          </a:prstGeom>
        </p:spPr>
      </p:pic>
    </p:spTree>
    <p:extLst>
      <p:ext uri="{BB962C8B-B14F-4D97-AF65-F5344CB8AC3E}">
        <p14:creationId xmlns:p14="http://schemas.microsoft.com/office/powerpoint/2010/main" val="1476324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3476" y="388275"/>
            <a:ext cx="10515600" cy="1325563"/>
          </a:xfrm>
        </p:spPr>
        <p:txBody>
          <a:bodyPr/>
          <a:lstStyle/>
          <a:p>
            <a:r>
              <a:rPr lang="pt-PT" sz="2400" b="1" dirty="0" smtClean="0">
                <a:latin typeface="Cambria" panose="02040503050406030204" pitchFamily="18" charset="0"/>
                <a:ea typeface="Cambria" panose="02040503050406030204" pitchFamily="18" charset="0"/>
              </a:rPr>
              <a:t/>
            </a:r>
            <a:br>
              <a:rPr lang="pt-PT" sz="2400" b="1" dirty="0" smtClean="0">
                <a:latin typeface="Cambria" panose="02040503050406030204" pitchFamily="18" charset="0"/>
                <a:ea typeface="Cambria" panose="02040503050406030204" pitchFamily="18" charset="0"/>
              </a:rPr>
            </a:br>
            <a:r>
              <a:rPr lang="pt-PT" sz="2400" b="1" dirty="0" smtClean="0">
                <a:latin typeface="Cambria" panose="02040503050406030204" pitchFamily="18" charset="0"/>
                <a:ea typeface="Cambria" panose="02040503050406030204" pitchFamily="18" charset="0"/>
              </a:rPr>
              <a:t>10. </a:t>
            </a:r>
            <a:r>
              <a:rPr lang="pt-PT" sz="2400" b="1" dirty="0">
                <a:latin typeface="Cambria" panose="02040503050406030204" pitchFamily="18" charset="0"/>
                <a:ea typeface="Cambria" panose="02040503050406030204" pitchFamily="18" charset="0"/>
              </a:rPr>
              <a:t>Sistematização</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994740" y="1454952"/>
            <a:ext cx="10614667" cy="4783802"/>
          </a:xfrm>
        </p:spPr>
        <p:txBody>
          <a:bodyPr>
            <a:normAutofit fontScale="25000" lnSpcReduction="20000"/>
          </a:bodyPr>
          <a:lstStyle/>
          <a:p>
            <a:pPr marL="0" indent="0" algn="just">
              <a:lnSpc>
                <a:spcPct val="120000"/>
              </a:lnSpc>
              <a:buNone/>
            </a:pPr>
            <a:endParaRPr lang="pt-PT" sz="8000" dirty="0" smtClean="0">
              <a:latin typeface="Cambria" panose="02040503050406030204" pitchFamily="18" charset="0"/>
              <a:ea typeface="Cambria" panose="02040503050406030204" pitchFamily="18" charset="0"/>
            </a:endParaRPr>
          </a:p>
          <a:p>
            <a:pPr marL="0" indent="0" algn="just">
              <a:lnSpc>
                <a:spcPct val="120000"/>
              </a:lnSpc>
              <a:buNone/>
            </a:pPr>
            <a:r>
              <a:rPr lang="pt-PT" sz="7200" dirty="0" smtClean="0">
                <a:latin typeface="Cambria" panose="02040503050406030204" pitchFamily="18" charset="0"/>
                <a:ea typeface="Cambria" panose="02040503050406030204" pitchFamily="18" charset="0"/>
              </a:rPr>
              <a:t>- O </a:t>
            </a:r>
            <a:r>
              <a:rPr lang="pt-PT" sz="7200" dirty="0">
                <a:latin typeface="Cambria" panose="02040503050406030204" pitchFamily="18" charset="0"/>
                <a:ea typeface="Cambria" panose="02040503050406030204" pitchFamily="18" charset="0"/>
              </a:rPr>
              <a:t>Código seguiu o essencial dos códigos comerciais que o </a:t>
            </a:r>
            <a:r>
              <a:rPr lang="pt-PT" sz="7200" dirty="0" smtClean="0">
                <a:latin typeface="Cambria" panose="02040503050406030204" pitchFamily="18" charset="0"/>
                <a:ea typeface="Cambria" panose="02040503050406030204" pitchFamily="18" charset="0"/>
              </a:rPr>
              <a:t>antecederam;</a:t>
            </a:r>
            <a:endParaRPr lang="pt-PT" sz="7200" dirty="0">
              <a:latin typeface="Cambria" panose="02040503050406030204" pitchFamily="18" charset="0"/>
              <a:ea typeface="Cambria" panose="02040503050406030204" pitchFamily="18" charset="0"/>
            </a:endParaRPr>
          </a:p>
          <a:p>
            <a:pPr marL="0" indent="0" algn="just">
              <a:lnSpc>
                <a:spcPct val="120000"/>
              </a:lnSpc>
              <a:buNone/>
            </a:pPr>
            <a:r>
              <a:rPr lang="fr-FR" sz="7200" dirty="0" smtClean="0">
                <a:latin typeface="Cambria" panose="02040503050406030204" pitchFamily="18" charset="0"/>
                <a:ea typeface="Cambria" panose="02040503050406030204" pitchFamily="18" charset="0"/>
              </a:rPr>
              <a:t>- </a:t>
            </a:r>
            <a:r>
              <a:rPr lang="fr-FR" sz="7200" dirty="0" err="1" smtClean="0">
                <a:latin typeface="Cambria" panose="02040503050406030204" pitchFamily="18" charset="0"/>
                <a:ea typeface="Cambria" panose="02040503050406030204" pitchFamily="18" charset="0"/>
              </a:rPr>
              <a:t>Código</a:t>
            </a:r>
            <a:r>
              <a:rPr lang="fr-FR" sz="7200" dirty="0" smtClean="0">
                <a:latin typeface="Cambria" panose="02040503050406030204" pitchFamily="18" charset="0"/>
                <a:ea typeface="Cambria" panose="02040503050406030204" pitchFamily="18" charset="0"/>
              </a:rPr>
              <a:t> </a:t>
            </a:r>
            <a:r>
              <a:rPr lang="fr-FR" sz="7200" dirty="0" err="1">
                <a:latin typeface="Cambria" panose="02040503050406030204" pitchFamily="18" charset="0"/>
                <a:ea typeface="Cambria" panose="02040503050406030204" pitchFamily="18" charset="0"/>
              </a:rPr>
              <a:t>Comercial</a:t>
            </a:r>
            <a:r>
              <a:rPr lang="fr-FR" sz="7200" dirty="0">
                <a:latin typeface="Cambria" panose="02040503050406030204" pitchFamily="18" charset="0"/>
                <a:ea typeface="Cambria" panose="02040503050406030204" pitchFamily="18" charset="0"/>
              </a:rPr>
              <a:t> </a:t>
            </a:r>
            <a:r>
              <a:rPr lang="fr-FR" sz="7200" dirty="0" err="1">
                <a:latin typeface="Cambria" panose="02040503050406030204" pitchFamily="18" charset="0"/>
                <a:ea typeface="Cambria" panose="02040503050406030204" pitchFamily="18" charset="0"/>
              </a:rPr>
              <a:t>Francês</a:t>
            </a:r>
            <a:r>
              <a:rPr lang="fr-FR" sz="7200" dirty="0">
                <a:latin typeface="Cambria" panose="02040503050406030204" pitchFamily="18" charset="0"/>
                <a:ea typeface="Cambria" panose="02040503050406030204" pitchFamily="18" charset="0"/>
              </a:rPr>
              <a:t> (de 1807) : </a:t>
            </a:r>
            <a:r>
              <a:rPr lang="fr-FR" sz="7200" dirty="0" err="1">
                <a:latin typeface="Cambria" panose="02040503050406030204" pitchFamily="18" charset="0"/>
                <a:ea typeface="Cambria" panose="02040503050406030204" pitchFamily="18" charset="0"/>
              </a:rPr>
              <a:t>dividido</a:t>
            </a:r>
            <a:r>
              <a:rPr lang="fr-FR" sz="7200" dirty="0">
                <a:latin typeface="Cambria" panose="02040503050406030204" pitchFamily="18" charset="0"/>
                <a:ea typeface="Cambria" panose="02040503050406030204" pitchFamily="18" charset="0"/>
              </a:rPr>
              <a:t> </a:t>
            </a:r>
            <a:r>
              <a:rPr lang="fr-FR" sz="7200" dirty="0" err="1">
                <a:latin typeface="Cambria" panose="02040503050406030204" pitchFamily="18" charset="0"/>
                <a:ea typeface="Cambria" panose="02040503050406030204" pitchFamily="18" charset="0"/>
              </a:rPr>
              <a:t>em</a:t>
            </a:r>
            <a:r>
              <a:rPr lang="fr-FR" sz="7200" dirty="0">
                <a:latin typeface="Cambria" panose="02040503050406030204" pitchFamily="18" charset="0"/>
                <a:ea typeface="Cambria" panose="02040503050406030204" pitchFamily="18" charset="0"/>
              </a:rPr>
              <a:t> 4 </a:t>
            </a:r>
            <a:r>
              <a:rPr lang="fr-FR" sz="7200" dirty="0" err="1">
                <a:latin typeface="Cambria" panose="02040503050406030204" pitchFamily="18" charset="0"/>
                <a:ea typeface="Cambria" panose="02040503050406030204" pitchFamily="18" charset="0"/>
              </a:rPr>
              <a:t>livros</a:t>
            </a:r>
            <a:r>
              <a:rPr lang="fr-FR" sz="7200" dirty="0">
                <a:latin typeface="Cambria" panose="02040503050406030204" pitchFamily="18" charset="0"/>
                <a:ea typeface="Cambria" panose="02040503050406030204" pitchFamily="18" charset="0"/>
              </a:rPr>
              <a:t> </a:t>
            </a:r>
            <a:r>
              <a:rPr lang="fr-FR" sz="7200" dirty="0" err="1">
                <a:latin typeface="Cambria" panose="02040503050406030204" pitchFamily="18" charset="0"/>
                <a:ea typeface="Cambria" panose="02040503050406030204" pitchFamily="18" charset="0"/>
              </a:rPr>
              <a:t>intitulados</a:t>
            </a:r>
            <a:r>
              <a:rPr lang="fr-FR" sz="7200" dirty="0">
                <a:latin typeface="Cambria" panose="02040503050406030204" pitchFamily="18" charset="0"/>
                <a:ea typeface="Cambria" panose="02040503050406030204" pitchFamily="18" charset="0"/>
              </a:rPr>
              <a:t> </a:t>
            </a:r>
            <a:r>
              <a:rPr lang="fr-FR" sz="7200" i="1" dirty="0">
                <a:latin typeface="Cambria" panose="02040503050406030204" pitchFamily="18" charset="0"/>
                <a:ea typeface="Cambria" panose="02040503050406030204" pitchFamily="18" charset="0"/>
              </a:rPr>
              <a:t>Du Commerce en général</a:t>
            </a:r>
            <a:r>
              <a:rPr lang="fr-FR" sz="7200" dirty="0">
                <a:latin typeface="Cambria" panose="02040503050406030204" pitchFamily="18" charset="0"/>
                <a:ea typeface="Cambria" panose="02040503050406030204" pitchFamily="18" charset="0"/>
              </a:rPr>
              <a:t>, </a:t>
            </a:r>
            <a:r>
              <a:rPr lang="fr-FR" sz="7200" i="1" dirty="0">
                <a:latin typeface="Cambria" panose="02040503050406030204" pitchFamily="18" charset="0"/>
                <a:ea typeface="Cambria" panose="02040503050406030204" pitchFamily="18" charset="0"/>
              </a:rPr>
              <a:t>Du Commerce maritime</a:t>
            </a:r>
            <a:r>
              <a:rPr lang="fr-FR" sz="7200" dirty="0">
                <a:latin typeface="Cambria" panose="02040503050406030204" pitchFamily="18" charset="0"/>
                <a:ea typeface="Cambria" panose="02040503050406030204" pitchFamily="18" charset="0"/>
              </a:rPr>
              <a:t>,  </a:t>
            </a:r>
            <a:r>
              <a:rPr lang="fr-FR" sz="7200" i="1" dirty="0">
                <a:latin typeface="Cambria" panose="02040503050406030204" pitchFamily="18" charset="0"/>
                <a:ea typeface="Cambria" panose="02040503050406030204" pitchFamily="18" charset="0"/>
              </a:rPr>
              <a:t>Des Faillites et des Banqueroutes</a:t>
            </a:r>
            <a:r>
              <a:rPr lang="fr-FR" sz="7200" dirty="0">
                <a:latin typeface="Cambria" panose="02040503050406030204" pitchFamily="18" charset="0"/>
                <a:ea typeface="Cambria" panose="02040503050406030204" pitchFamily="18" charset="0"/>
              </a:rPr>
              <a:t> e </a:t>
            </a:r>
            <a:r>
              <a:rPr lang="fr-FR" sz="7200" i="1" dirty="0">
                <a:latin typeface="Cambria" panose="02040503050406030204" pitchFamily="18" charset="0"/>
                <a:ea typeface="Cambria" panose="02040503050406030204" pitchFamily="18" charset="0"/>
              </a:rPr>
              <a:t>De La Juridiction </a:t>
            </a:r>
            <a:r>
              <a:rPr lang="fr-FR" sz="7200" i="1" dirty="0" smtClean="0">
                <a:latin typeface="Cambria" panose="02040503050406030204" pitchFamily="18" charset="0"/>
                <a:ea typeface="Cambria" panose="02040503050406030204" pitchFamily="18" charset="0"/>
              </a:rPr>
              <a:t>Commerciale</a:t>
            </a:r>
            <a:r>
              <a:rPr lang="fr-FR" sz="7200" dirty="0">
                <a:latin typeface="Cambria" panose="02040503050406030204" pitchFamily="18" charset="0"/>
                <a:ea typeface="Cambria" panose="02040503050406030204" pitchFamily="18" charset="0"/>
              </a:rPr>
              <a:t>;</a:t>
            </a:r>
            <a:endParaRPr lang="pt-PT" sz="7200" dirty="0">
              <a:latin typeface="Cambria" panose="02040503050406030204" pitchFamily="18" charset="0"/>
              <a:ea typeface="Cambria" panose="02040503050406030204" pitchFamily="18" charset="0"/>
            </a:endParaRPr>
          </a:p>
          <a:p>
            <a:pPr marL="0" indent="0" algn="just">
              <a:lnSpc>
                <a:spcPct val="120000"/>
              </a:lnSpc>
              <a:buNone/>
            </a:pPr>
            <a:r>
              <a:rPr lang="pt-PT" sz="7200" dirty="0" smtClean="0">
                <a:latin typeface="Cambria" panose="02040503050406030204" pitchFamily="18" charset="0"/>
                <a:ea typeface="Cambria" panose="02040503050406030204" pitchFamily="18" charset="0"/>
              </a:rPr>
              <a:t>- </a:t>
            </a:r>
            <a:r>
              <a:rPr lang="pt-PT" sz="7200" dirty="0">
                <a:latin typeface="Cambria" panose="02040503050406030204" pitchFamily="18" charset="0"/>
                <a:ea typeface="Cambria" panose="02040503050406030204" pitchFamily="18" charset="0"/>
              </a:rPr>
              <a:t>Código de Comércio Espanhol (de 1829): dividido em 5 livros intitulados </a:t>
            </a:r>
            <a:r>
              <a:rPr lang="pt-PT" sz="7200" i="1" dirty="0">
                <a:latin typeface="Cambria" panose="02040503050406030204" pitchFamily="18" charset="0"/>
                <a:ea typeface="Cambria" panose="02040503050406030204" pitchFamily="18" charset="0"/>
              </a:rPr>
              <a:t>De los Comerciantes y Agentes </a:t>
            </a:r>
            <a:r>
              <a:rPr lang="pt-PT" sz="7200" i="1" dirty="0" err="1">
                <a:latin typeface="Cambria" panose="02040503050406030204" pitchFamily="18" charset="0"/>
                <a:ea typeface="Cambria" panose="02040503050406030204" pitchFamily="18" charset="0"/>
              </a:rPr>
              <a:t>del</a:t>
            </a:r>
            <a:r>
              <a:rPr lang="pt-PT" sz="7200" i="1" dirty="0">
                <a:latin typeface="Cambria" panose="02040503050406030204" pitchFamily="18" charset="0"/>
                <a:ea typeface="Cambria" panose="02040503050406030204" pitchFamily="18" charset="0"/>
              </a:rPr>
              <a:t> Comercio,</a:t>
            </a:r>
            <a:r>
              <a:rPr lang="pt-PT" sz="7200" dirty="0">
                <a:latin typeface="Cambria" panose="02040503050406030204" pitchFamily="18" charset="0"/>
                <a:ea typeface="Cambria" panose="02040503050406030204" pitchFamily="18" charset="0"/>
              </a:rPr>
              <a:t> </a:t>
            </a:r>
            <a:r>
              <a:rPr lang="pt-PT" sz="7200" i="1" dirty="0">
                <a:latin typeface="Cambria" panose="02040503050406030204" pitchFamily="18" charset="0"/>
                <a:ea typeface="Cambria" panose="02040503050406030204" pitchFamily="18" charset="0"/>
              </a:rPr>
              <a:t>De los Contratos de Comercio </a:t>
            </a:r>
            <a:r>
              <a:rPr lang="pt-PT" sz="7200" i="1" dirty="0" err="1">
                <a:latin typeface="Cambria" panose="02040503050406030204" pitchFamily="18" charset="0"/>
                <a:ea typeface="Cambria" panose="02040503050406030204" pitchFamily="18" charset="0"/>
              </a:rPr>
              <a:t>en</a:t>
            </a:r>
            <a:r>
              <a:rPr lang="pt-PT" sz="7200" i="1" dirty="0">
                <a:latin typeface="Cambria" panose="02040503050406030204" pitchFamily="18" charset="0"/>
                <a:ea typeface="Cambria" panose="02040503050406030204" pitchFamily="18" charset="0"/>
              </a:rPr>
              <a:t> General, sus Formas y </a:t>
            </a:r>
            <a:r>
              <a:rPr lang="pt-PT" sz="7200" i="1" dirty="0" err="1">
                <a:latin typeface="Cambria" panose="02040503050406030204" pitchFamily="18" charset="0"/>
                <a:ea typeface="Cambria" panose="02040503050406030204" pitchFamily="18" charset="0"/>
              </a:rPr>
              <a:t>Efectos</a:t>
            </a:r>
            <a:r>
              <a:rPr lang="pt-PT" sz="7200" i="1" dirty="0">
                <a:latin typeface="Cambria" panose="02040503050406030204" pitchFamily="18" charset="0"/>
                <a:ea typeface="Cambria" panose="02040503050406030204" pitchFamily="18" charset="0"/>
              </a:rPr>
              <a:t>,</a:t>
            </a:r>
            <a:r>
              <a:rPr lang="pt-PT" sz="7200" dirty="0">
                <a:latin typeface="Cambria" panose="02040503050406030204" pitchFamily="18" charset="0"/>
                <a:ea typeface="Cambria" panose="02040503050406030204" pitchFamily="18" charset="0"/>
              </a:rPr>
              <a:t> </a:t>
            </a:r>
            <a:r>
              <a:rPr lang="pt-PT" sz="7200" i="1" dirty="0" err="1">
                <a:latin typeface="Cambria" panose="02040503050406030204" pitchFamily="18" charset="0"/>
                <a:ea typeface="Cambria" panose="02040503050406030204" pitchFamily="18" charset="0"/>
              </a:rPr>
              <a:t>Del</a:t>
            </a:r>
            <a:r>
              <a:rPr lang="pt-PT" sz="7200" i="1" dirty="0">
                <a:latin typeface="Cambria" panose="02040503050406030204" pitchFamily="18" charset="0"/>
                <a:ea typeface="Cambria" panose="02040503050406030204" pitchFamily="18" charset="0"/>
              </a:rPr>
              <a:t> Comercio Marítimo,</a:t>
            </a:r>
            <a:r>
              <a:rPr lang="pt-PT" sz="7200" dirty="0">
                <a:latin typeface="Cambria" panose="02040503050406030204" pitchFamily="18" charset="0"/>
                <a:ea typeface="Cambria" panose="02040503050406030204" pitchFamily="18" charset="0"/>
              </a:rPr>
              <a:t> </a:t>
            </a:r>
            <a:r>
              <a:rPr lang="pt-PT" sz="7200" i="1" dirty="0">
                <a:latin typeface="Cambria" panose="02040503050406030204" pitchFamily="18" charset="0"/>
                <a:ea typeface="Cambria" panose="02040503050406030204" pitchFamily="18" charset="0"/>
              </a:rPr>
              <a:t>De las </a:t>
            </a:r>
            <a:r>
              <a:rPr lang="pt-PT" sz="7200" i="1" dirty="0" err="1">
                <a:latin typeface="Cambria" panose="02040503050406030204" pitchFamily="18" charset="0"/>
                <a:ea typeface="Cambria" panose="02040503050406030204" pitchFamily="18" charset="0"/>
              </a:rPr>
              <a:t>Quiebras</a:t>
            </a:r>
            <a:r>
              <a:rPr lang="pt-PT" sz="7200" i="1" dirty="0">
                <a:latin typeface="Cambria" panose="02040503050406030204" pitchFamily="18" charset="0"/>
                <a:ea typeface="Cambria" panose="02040503050406030204" pitchFamily="18" charset="0"/>
              </a:rPr>
              <a:t> </a:t>
            </a:r>
            <a:r>
              <a:rPr lang="pt-PT" sz="7200" dirty="0">
                <a:latin typeface="Cambria" panose="02040503050406030204" pitchFamily="18" charset="0"/>
                <a:ea typeface="Cambria" panose="02040503050406030204" pitchFamily="18" charset="0"/>
              </a:rPr>
              <a:t>e </a:t>
            </a:r>
            <a:r>
              <a:rPr lang="pt-PT" sz="7200" i="1" dirty="0">
                <a:latin typeface="Cambria" panose="02040503050406030204" pitchFamily="18" charset="0"/>
                <a:ea typeface="Cambria" panose="02040503050406030204" pitchFamily="18" charset="0"/>
              </a:rPr>
              <a:t>De la </a:t>
            </a:r>
            <a:r>
              <a:rPr lang="pt-PT" sz="7200" i="1" dirty="0" err="1">
                <a:latin typeface="Cambria" panose="02040503050406030204" pitchFamily="18" charset="0"/>
                <a:ea typeface="Cambria" panose="02040503050406030204" pitchFamily="18" charset="0"/>
              </a:rPr>
              <a:t>Administracion</a:t>
            </a:r>
            <a:r>
              <a:rPr lang="pt-PT" sz="7200" i="1" dirty="0">
                <a:latin typeface="Cambria" panose="02040503050406030204" pitchFamily="18" charset="0"/>
                <a:ea typeface="Cambria" panose="02040503050406030204" pitchFamily="18" charset="0"/>
              </a:rPr>
              <a:t> de </a:t>
            </a:r>
            <a:r>
              <a:rPr lang="pt-PT" sz="7200" i="1" dirty="0" err="1">
                <a:latin typeface="Cambria" panose="02040503050406030204" pitchFamily="18" charset="0"/>
                <a:ea typeface="Cambria" panose="02040503050406030204" pitchFamily="18" charset="0"/>
              </a:rPr>
              <a:t>Justicia</a:t>
            </a:r>
            <a:r>
              <a:rPr lang="pt-PT" sz="7200" i="1" dirty="0">
                <a:latin typeface="Cambria" panose="02040503050406030204" pitchFamily="18" charset="0"/>
                <a:ea typeface="Cambria" panose="02040503050406030204" pitchFamily="18" charset="0"/>
              </a:rPr>
              <a:t> </a:t>
            </a:r>
            <a:r>
              <a:rPr lang="pt-PT" sz="7200" i="1" dirty="0" err="1">
                <a:latin typeface="Cambria" panose="02040503050406030204" pitchFamily="18" charset="0"/>
                <a:ea typeface="Cambria" panose="02040503050406030204" pitchFamily="18" charset="0"/>
              </a:rPr>
              <a:t>en</a:t>
            </a:r>
            <a:r>
              <a:rPr lang="pt-PT" sz="7200" i="1" dirty="0">
                <a:latin typeface="Cambria" panose="02040503050406030204" pitchFamily="18" charset="0"/>
                <a:ea typeface="Cambria" panose="02040503050406030204" pitchFamily="18" charset="0"/>
              </a:rPr>
              <a:t> los </a:t>
            </a:r>
            <a:r>
              <a:rPr lang="pt-PT" sz="7200" i="1" dirty="0" err="1">
                <a:latin typeface="Cambria" panose="02040503050406030204" pitchFamily="18" charset="0"/>
                <a:ea typeface="Cambria" panose="02040503050406030204" pitchFamily="18" charset="0"/>
              </a:rPr>
              <a:t>Negocios</a:t>
            </a:r>
            <a:r>
              <a:rPr lang="pt-PT" sz="7200" i="1" dirty="0">
                <a:latin typeface="Cambria" panose="02040503050406030204" pitchFamily="18" charset="0"/>
                <a:ea typeface="Cambria" panose="02040503050406030204" pitchFamily="18" charset="0"/>
              </a:rPr>
              <a:t> de Comercio</a:t>
            </a:r>
            <a:r>
              <a:rPr lang="pt-PT" sz="7200" dirty="0">
                <a:latin typeface="Cambria" panose="02040503050406030204" pitchFamily="18" charset="0"/>
                <a:ea typeface="Cambria" panose="02040503050406030204" pitchFamily="18" charset="0"/>
              </a:rPr>
              <a:t>. O primeiro desses 5 livros era uma autonomização de algumas matérias que o </a:t>
            </a:r>
            <a:r>
              <a:rPr lang="pt-PT" sz="7200" i="1" dirty="0" err="1">
                <a:latin typeface="Cambria" panose="02040503050406030204" pitchFamily="18" charset="0"/>
                <a:ea typeface="Cambria" panose="02040503050406030204" pitchFamily="18" charset="0"/>
              </a:rPr>
              <a:t>Code</a:t>
            </a:r>
            <a:r>
              <a:rPr lang="pt-PT" sz="7200" i="1" dirty="0">
                <a:latin typeface="Cambria" panose="02040503050406030204" pitchFamily="18" charset="0"/>
                <a:ea typeface="Cambria" panose="02040503050406030204" pitchFamily="18" charset="0"/>
              </a:rPr>
              <a:t> de Commerce</a:t>
            </a:r>
            <a:r>
              <a:rPr lang="pt-PT" sz="7200" dirty="0">
                <a:latin typeface="Cambria" panose="02040503050406030204" pitchFamily="18" charset="0"/>
                <a:ea typeface="Cambria" panose="02040503050406030204" pitchFamily="18" charset="0"/>
              </a:rPr>
              <a:t> incluía no seu primeiro </a:t>
            </a:r>
            <a:r>
              <a:rPr lang="pt-PT" sz="7200" dirty="0" smtClean="0">
                <a:latin typeface="Cambria" panose="02040503050406030204" pitchFamily="18" charset="0"/>
                <a:ea typeface="Cambria" panose="02040503050406030204" pitchFamily="18" charset="0"/>
              </a:rPr>
              <a:t>livro;</a:t>
            </a:r>
            <a:endParaRPr lang="pt-PT" sz="7200" dirty="0">
              <a:latin typeface="Cambria" panose="02040503050406030204" pitchFamily="18" charset="0"/>
              <a:ea typeface="Cambria" panose="02040503050406030204" pitchFamily="18" charset="0"/>
            </a:endParaRPr>
          </a:p>
          <a:p>
            <a:pPr marL="0" indent="0" algn="just">
              <a:lnSpc>
                <a:spcPct val="120000"/>
              </a:lnSpc>
              <a:buNone/>
            </a:pPr>
            <a:r>
              <a:rPr lang="pt-PT" sz="7200" dirty="0">
                <a:latin typeface="Cambria" panose="02040503050406030204" pitchFamily="18" charset="0"/>
                <a:ea typeface="Cambria" panose="02040503050406030204" pitchFamily="18" charset="0"/>
              </a:rPr>
              <a:t> </a:t>
            </a:r>
            <a:r>
              <a:rPr lang="pt-PT" sz="7200" dirty="0" smtClean="0">
                <a:latin typeface="Cambria" panose="02040503050406030204" pitchFamily="18" charset="0"/>
                <a:ea typeface="Cambria" panose="02040503050406030204" pitchFamily="18" charset="0"/>
              </a:rPr>
              <a:t>- </a:t>
            </a:r>
            <a:r>
              <a:rPr lang="pt-PT" sz="7200" dirty="0">
                <a:latin typeface="Cambria" panose="02040503050406030204" pitchFamily="18" charset="0"/>
                <a:ea typeface="Cambria" panose="02040503050406030204" pitchFamily="18" charset="0"/>
              </a:rPr>
              <a:t>Código de Ferreira Borges: dividido em duas Partes intituladas </a:t>
            </a:r>
            <a:r>
              <a:rPr lang="pt-PT" sz="7200" i="1" dirty="0">
                <a:latin typeface="Cambria" panose="02040503050406030204" pitchFamily="18" charset="0"/>
                <a:ea typeface="Cambria" panose="02040503050406030204" pitchFamily="18" charset="0"/>
              </a:rPr>
              <a:t>Do Comércio Terrestre</a:t>
            </a:r>
            <a:r>
              <a:rPr lang="pt-PT" sz="7200" dirty="0">
                <a:latin typeface="Cambria" panose="02040503050406030204" pitchFamily="18" charset="0"/>
                <a:ea typeface="Cambria" panose="02040503050406030204" pitchFamily="18" charset="0"/>
              </a:rPr>
              <a:t> e </a:t>
            </a:r>
            <a:r>
              <a:rPr lang="pt-PT" sz="7200" i="1" dirty="0">
                <a:latin typeface="Cambria" panose="02040503050406030204" pitchFamily="18" charset="0"/>
                <a:ea typeface="Cambria" panose="02040503050406030204" pitchFamily="18" charset="0"/>
              </a:rPr>
              <a:t>Do Comércio </a:t>
            </a:r>
            <a:r>
              <a:rPr lang="pt-PT" sz="7200" i="1" dirty="0" smtClean="0">
                <a:latin typeface="Cambria" panose="02040503050406030204" pitchFamily="18" charset="0"/>
                <a:ea typeface="Cambria" panose="02040503050406030204" pitchFamily="18" charset="0"/>
              </a:rPr>
              <a:t>Marítimo</a:t>
            </a:r>
            <a:r>
              <a:rPr lang="pt-PT" sz="7200" dirty="0">
                <a:latin typeface="Cambria" panose="02040503050406030204" pitchFamily="18" charset="0"/>
                <a:ea typeface="Cambria" panose="02040503050406030204" pitchFamily="18" charset="0"/>
              </a:rPr>
              <a:t>;</a:t>
            </a:r>
            <a:r>
              <a:rPr lang="pt-PT" sz="7200" i="1" dirty="0" smtClean="0">
                <a:latin typeface="Cambria" panose="02040503050406030204" pitchFamily="18" charset="0"/>
                <a:ea typeface="Cambria" panose="02040503050406030204" pitchFamily="18" charset="0"/>
              </a:rPr>
              <a:t> a</a:t>
            </a:r>
            <a:r>
              <a:rPr lang="pt-PT" sz="7200" dirty="0" smtClean="0">
                <a:latin typeface="Cambria" panose="02040503050406030204" pitchFamily="18" charset="0"/>
                <a:ea typeface="Cambria" panose="02040503050406030204" pitchFamily="18" charset="0"/>
              </a:rPr>
              <a:t> </a:t>
            </a:r>
            <a:r>
              <a:rPr lang="pt-PT" sz="7200" dirty="0">
                <a:latin typeface="Cambria" panose="02040503050406030204" pitchFamily="18" charset="0"/>
                <a:ea typeface="Cambria" panose="02040503050406030204" pitchFamily="18" charset="0"/>
              </a:rPr>
              <a:t>primeira era dividida em três livros denominados «</a:t>
            </a:r>
            <a:r>
              <a:rPr lang="pt-PT" sz="7200" i="1" dirty="0">
                <a:latin typeface="Cambria" panose="02040503050406030204" pitchFamily="18" charset="0"/>
                <a:ea typeface="Cambria" panose="02040503050406030204" pitchFamily="18" charset="0"/>
              </a:rPr>
              <a:t>Das Pessoas do Comércio</a:t>
            </a:r>
            <a:r>
              <a:rPr lang="pt-PT" sz="7200" dirty="0">
                <a:latin typeface="Cambria" panose="02040503050406030204" pitchFamily="18" charset="0"/>
                <a:ea typeface="Cambria" panose="02040503050406030204" pitchFamily="18" charset="0"/>
              </a:rPr>
              <a:t>»</a:t>
            </a:r>
            <a:r>
              <a:rPr lang="pt-PT" sz="7200" i="1" dirty="0">
                <a:latin typeface="Cambria" panose="02040503050406030204" pitchFamily="18" charset="0"/>
                <a:ea typeface="Cambria" panose="02040503050406030204" pitchFamily="18" charset="0"/>
              </a:rPr>
              <a:t>,</a:t>
            </a:r>
            <a:r>
              <a:rPr lang="pt-PT" sz="7200" dirty="0">
                <a:latin typeface="Cambria" panose="02040503050406030204" pitchFamily="18" charset="0"/>
                <a:ea typeface="Cambria" panose="02040503050406030204" pitchFamily="18" charset="0"/>
              </a:rPr>
              <a:t> «</a:t>
            </a:r>
            <a:r>
              <a:rPr lang="pt-PT" sz="7200" i="1" dirty="0">
                <a:latin typeface="Cambria" panose="02040503050406030204" pitchFamily="18" charset="0"/>
                <a:ea typeface="Cambria" panose="02040503050406030204" pitchFamily="18" charset="0"/>
              </a:rPr>
              <a:t>Das Obrigações Comerciais</a:t>
            </a:r>
            <a:r>
              <a:rPr lang="pt-PT" sz="7200" dirty="0">
                <a:latin typeface="Cambria" panose="02040503050406030204" pitchFamily="18" charset="0"/>
                <a:ea typeface="Cambria" panose="02040503050406030204" pitchFamily="18" charset="0"/>
              </a:rPr>
              <a:t>»</a:t>
            </a:r>
            <a:r>
              <a:rPr lang="pt-PT" sz="7200" i="1" dirty="0">
                <a:latin typeface="Cambria" panose="02040503050406030204" pitchFamily="18" charset="0"/>
                <a:ea typeface="Cambria" panose="02040503050406030204" pitchFamily="18" charset="0"/>
              </a:rPr>
              <a:t> e </a:t>
            </a:r>
            <a:r>
              <a:rPr lang="pt-PT" sz="7200" dirty="0">
                <a:latin typeface="Cambria" panose="02040503050406030204" pitchFamily="18" charset="0"/>
                <a:ea typeface="Cambria" panose="02040503050406030204" pitchFamily="18" charset="0"/>
              </a:rPr>
              <a:t>«</a:t>
            </a:r>
            <a:r>
              <a:rPr lang="pt-PT" sz="7200" i="1" dirty="0">
                <a:latin typeface="Cambria" panose="02040503050406030204" pitchFamily="18" charset="0"/>
                <a:ea typeface="Cambria" panose="02040503050406030204" pitchFamily="18" charset="0"/>
              </a:rPr>
              <a:t>Das Ações Comerciais</a:t>
            </a:r>
            <a:r>
              <a:rPr lang="pt-PT" sz="7200" dirty="0">
                <a:latin typeface="Cambria" panose="02040503050406030204" pitchFamily="18" charset="0"/>
                <a:ea typeface="Cambria" panose="02040503050406030204" pitchFamily="18" charset="0"/>
              </a:rPr>
              <a:t>»,</a:t>
            </a:r>
            <a:r>
              <a:rPr lang="pt-PT" sz="7200" i="1" dirty="0">
                <a:latin typeface="Cambria" panose="02040503050406030204" pitchFamily="18" charset="0"/>
                <a:ea typeface="Cambria" panose="02040503050406030204" pitchFamily="18" charset="0"/>
              </a:rPr>
              <a:t> Organização do Foro Mercantil, e das Quebras</a:t>
            </a:r>
            <a:r>
              <a:rPr lang="pt-PT" sz="7200" dirty="0">
                <a:latin typeface="Cambria" panose="02040503050406030204" pitchFamily="18" charset="0"/>
                <a:ea typeface="Cambria" panose="02040503050406030204" pitchFamily="18" charset="0"/>
              </a:rPr>
              <a:t>»; a segunda era composta por um livro </a:t>
            </a:r>
            <a:r>
              <a:rPr lang="pt-PT" sz="7200" dirty="0" smtClean="0">
                <a:latin typeface="Cambria" panose="02040503050406030204" pitchFamily="18" charset="0"/>
                <a:ea typeface="Cambria" panose="02040503050406030204" pitchFamily="18" charset="0"/>
              </a:rPr>
              <a:t>único.</a:t>
            </a:r>
            <a:endParaRPr lang="pt-PT" sz="7200" dirty="0">
              <a:latin typeface="Cambria" panose="02040503050406030204" pitchFamily="18" charset="0"/>
              <a:ea typeface="Cambria" panose="02040503050406030204" pitchFamily="18" charset="0"/>
            </a:endParaRPr>
          </a:p>
          <a:p>
            <a:pPr marL="0" indent="0">
              <a:buNone/>
            </a:pPr>
            <a:r>
              <a:rPr lang="pt-PT" sz="7200" dirty="0">
                <a:latin typeface="Cambria" panose="02040503050406030204" pitchFamily="18" charset="0"/>
                <a:ea typeface="Cambria" panose="02040503050406030204" pitchFamily="18" charset="0"/>
              </a:rPr>
              <a:t/>
            </a:r>
            <a:br>
              <a:rPr lang="pt-PT" sz="7200" dirty="0">
                <a:latin typeface="Cambria" panose="02040503050406030204" pitchFamily="18" charset="0"/>
                <a:ea typeface="Cambria" panose="02040503050406030204" pitchFamily="18" charset="0"/>
              </a:rPr>
            </a:br>
            <a:r>
              <a:rPr lang="pt-PT" dirty="0"/>
              <a:t> </a:t>
            </a:r>
          </a:p>
          <a:p>
            <a:pPr marL="0" indent="0">
              <a:buNone/>
            </a:pPr>
            <a:endParaRPr lang="pt-PT" dirty="0"/>
          </a:p>
        </p:txBody>
      </p:sp>
      <p:pic>
        <p:nvPicPr>
          <p:cNvPr id="4" name="Imagem 3"/>
          <p:cNvPicPr>
            <a:picLocks noChangeAspect="1"/>
          </p:cNvPicPr>
          <p:nvPr/>
        </p:nvPicPr>
        <p:blipFill>
          <a:blip r:embed="rId2"/>
          <a:stretch>
            <a:fillRect/>
          </a:stretch>
        </p:blipFill>
        <p:spPr>
          <a:xfrm>
            <a:off x="0" y="1368552"/>
            <a:ext cx="12192000" cy="463296"/>
          </a:xfrm>
          <a:prstGeom prst="rect">
            <a:avLst/>
          </a:prstGeom>
        </p:spPr>
      </p:pic>
    </p:spTree>
    <p:extLst>
      <p:ext uri="{BB962C8B-B14F-4D97-AF65-F5344CB8AC3E}">
        <p14:creationId xmlns:p14="http://schemas.microsoft.com/office/powerpoint/2010/main" val="3751697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11. </a:t>
            </a:r>
            <a:r>
              <a:rPr lang="pt-PT" sz="2400" b="1" dirty="0" smtClean="0">
                <a:latin typeface="Cambria" panose="02040503050406030204" pitchFamily="18" charset="0"/>
                <a:ea typeface="Cambria" panose="02040503050406030204" pitchFamily="18" charset="0"/>
              </a:rPr>
              <a:t>«Objetivação» </a:t>
            </a:r>
            <a:r>
              <a:rPr lang="pt-PT" sz="2400" b="1" dirty="0">
                <a:latin typeface="Cambria" panose="02040503050406030204" pitchFamily="18" charset="0"/>
                <a:ea typeface="Cambria" panose="02040503050406030204" pitchFamily="18" charset="0"/>
              </a:rPr>
              <a:t>do âmbito do direito comercial</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lnSpcReduction="10000"/>
          </a:bodyPr>
          <a:lstStyle/>
          <a:p>
            <a:pPr marL="0" indent="0" algn="just">
              <a:lnSpc>
                <a:spcPct val="150000"/>
              </a:lnSpc>
              <a:buNone/>
            </a:pPr>
            <a:r>
              <a:rPr lang="pt-PT" sz="1800" dirty="0">
                <a:latin typeface="Cambria" panose="02040503050406030204" pitchFamily="18" charset="0"/>
                <a:ea typeface="Cambria" panose="02040503050406030204" pitchFamily="18" charset="0"/>
              </a:rPr>
              <a:t>O Código de 1833 seguiu o movimento, que muitos autores consideram ter sido iniciado pelo </a:t>
            </a:r>
            <a:r>
              <a:rPr lang="pt-PT" sz="1800" i="1" dirty="0" err="1">
                <a:latin typeface="Cambria" panose="02040503050406030204" pitchFamily="18" charset="0"/>
                <a:ea typeface="Cambria" panose="02040503050406030204" pitchFamily="18" charset="0"/>
              </a:rPr>
              <a:t>Code</a:t>
            </a:r>
            <a:r>
              <a:rPr lang="pt-PT" sz="1800" i="1" dirty="0">
                <a:latin typeface="Cambria" panose="02040503050406030204" pitchFamily="18" charset="0"/>
                <a:ea typeface="Cambria" panose="02040503050406030204" pitchFamily="18" charset="0"/>
              </a:rPr>
              <a:t> de Commerce</a:t>
            </a:r>
            <a:r>
              <a:rPr lang="pt-PT" sz="1800" dirty="0">
                <a:latin typeface="Cambria" panose="02040503050406030204" pitchFamily="18" charset="0"/>
                <a:ea typeface="Cambria" panose="02040503050406030204" pitchFamily="18" charset="0"/>
              </a:rPr>
              <a:t>, no sentido de o âmbito do direito comercial e da competência dos tribunais comerciais passarem a determinar-se mais pela natureza dos atos jurídicos em causa do que pela qualidade de comerciantes dos intervenientes, como tinha acontecido nos seus primórdios. Entre outros preceitos, manifestou-se isso no título intitulado «Dos </a:t>
            </a:r>
            <a:r>
              <a:rPr lang="pt-PT" sz="1800" dirty="0" err="1">
                <a:latin typeface="Cambria" panose="02040503050406030204" pitchFamily="18" charset="0"/>
                <a:ea typeface="Cambria" panose="02040503050406030204" pitchFamily="18" charset="0"/>
              </a:rPr>
              <a:t>Actos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Commerciaes</a:t>
            </a:r>
            <a:r>
              <a:rPr lang="pt-PT" sz="1800" dirty="0">
                <a:latin typeface="Cambria" panose="02040503050406030204" pitchFamily="18" charset="0"/>
                <a:ea typeface="Cambria" panose="02040503050406030204" pitchFamily="18" charset="0"/>
              </a:rPr>
              <a:t>, e sua </a:t>
            </a:r>
            <a:r>
              <a:rPr lang="pt-PT" sz="1800" dirty="0" err="1">
                <a:latin typeface="Cambria" panose="02040503050406030204" pitchFamily="18" charset="0"/>
                <a:ea typeface="Cambria" panose="02040503050406030204" pitchFamily="18" charset="0"/>
              </a:rPr>
              <a:t>Competencia</a:t>
            </a:r>
            <a:r>
              <a:rPr lang="pt-PT" sz="1800" dirty="0">
                <a:latin typeface="Cambria" panose="02040503050406030204" pitchFamily="18" charset="0"/>
                <a:ea typeface="Cambria" panose="02040503050406030204" pitchFamily="18" charset="0"/>
              </a:rPr>
              <a:t>», o qual compreendia a já referida lista de atos comerciais contida nos </a:t>
            </a:r>
            <a:r>
              <a:rPr lang="pt-PT" sz="1800" dirty="0" err="1">
                <a:latin typeface="Cambria" panose="02040503050406030204" pitchFamily="18" charset="0"/>
                <a:ea typeface="Cambria" panose="02040503050406030204" pitchFamily="18" charset="0"/>
              </a:rPr>
              <a:t>arts</a:t>
            </a:r>
            <a:r>
              <a:rPr lang="pt-PT" sz="1800" dirty="0">
                <a:latin typeface="Cambria" panose="02040503050406030204" pitchFamily="18" charset="0"/>
                <a:ea typeface="Cambria" panose="02040503050406030204" pitchFamily="18" charset="0"/>
              </a:rPr>
              <a:t>. 204 e 205, bem como, no artigo seguinte a eles, a determinação: «São da exclusiva competência dos juízes e </a:t>
            </a:r>
            <a:r>
              <a:rPr lang="pt-PT" sz="1800" dirty="0" err="1">
                <a:latin typeface="Cambria" panose="02040503050406030204" pitchFamily="18" charset="0"/>
                <a:ea typeface="Cambria" panose="02040503050406030204" pitchFamily="18" charset="0"/>
              </a:rPr>
              <a:t>tribunaes</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todas as </a:t>
            </a:r>
            <a:r>
              <a:rPr lang="pt-PT" sz="1800" dirty="0" err="1">
                <a:latin typeface="Cambria" panose="02040503050406030204" pitchFamily="18" charset="0"/>
                <a:ea typeface="Cambria" panose="02040503050406030204" pitchFamily="18" charset="0"/>
              </a:rPr>
              <a:t>acçoens</a:t>
            </a:r>
            <a:r>
              <a:rPr lang="pt-PT" sz="1800" dirty="0">
                <a:latin typeface="Cambria" panose="02040503050406030204" pitchFamily="18" charset="0"/>
                <a:ea typeface="Cambria" panose="02040503050406030204" pitchFamily="18" charset="0"/>
              </a:rPr>
              <a:t> e </a:t>
            </a:r>
            <a:r>
              <a:rPr lang="pt-PT" sz="1800" dirty="0" err="1">
                <a:latin typeface="Cambria" panose="02040503050406030204" pitchFamily="18" charset="0"/>
                <a:ea typeface="Cambria" panose="02040503050406030204" pitchFamily="18" charset="0"/>
              </a:rPr>
              <a:t>questoens</a:t>
            </a:r>
            <a:r>
              <a:rPr lang="pt-PT" sz="1800" dirty="0">
                <a:latin typeface="Cambria" panose="02040503050406030204" pitchFamily="18" charset="0"/>
                <a:ea typeface="Cambria" panose="02040503050406030204" pitchFamily="18" charset="0"/>
              </a:rPr>
              <a:t> emergentes d’</a:t>
            </a:r>
            <a:r>
              <a:rPr lang="pt-PT" sz="1800" dirty="0" err="1">
                <a:latin typeface="Cambria" panose="02040503050406030204" pitchFamily="18" charset="0"/>
                <a:ea typeface="Cambria" panose="02040503050406030204" pitchFamily="18" charset="0"/>
              </a:rPr>
              <a:t>actos</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a:t>
            </a:r>
          </a:p>
          <a:p>
            <a:pPr marL="0" indent="0" algn="just">
              <a:lnSpc>
                <a:spcPct val="100000"/>
              </a:lnSpc>
              <a:buNone/>
            </a:pPr>
            <a:r>
              <a:rPr lang="pt-PT" b="1" dirty="0"/>
              <a:t/>
            </a:r>
            <a:br>
              <a:rPr lang="pt-PT" b="1" dirty="0"/>
            </a:br>
            <a:r>
              <a:rPr lang="pt-PT" b="1" dirty="0"/>
              <a:t> </a:t>
            </a:r>
            <a:endParaRPr lang="pt-PT" dirty="0"/>
          </a:p>
          <a:p>
            <a:pPr marL="0" indent="0">
              <a:buNone/>
            </a:pPr>
            <a:endParaRPr lang="pt-PT" dirty="0"/>
          </a:p>
        </p:txBody>
      </p:sp>
      <p:pic>
        <p:nvPicPr>
          <p:cNvPr id="4" name="Imagem 3"/>
          <p:cNvPicPr>
            <a:picLocks noChangeAspect="1"/>
          </p:cNvPicPr>
          <p:nvPr/>
        </p:nvPicPr>
        <p:blipFill>
          <a:blip r:embed="rId2"/>
          <a:stretch>
            <a:fillRect/>
          </a:stretch>
        </p:blipFill>
        <p:spPr>
          <a:xfrm>
            <a:off x="0" y="1362329"/>
            <a:ext cx="12192000" cy="463296"/>
          </a:xfrm>
          <a:prstGeom prst="rect">
            <a:avLst/>
          </a:prstGeom>
        </p:spPr>
      </p:pic>
    </p:spTree>
    <p:extLst>
      <p:ext uri="{BB962C8B-B14F-4D97-AF65-F5344CB8AC3E}">
        <p14:creationId xmlns:p14="http://schemas.microsoft.com/office/powerpoint/2010/main" val="1774017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12. </a:t>
            </a:r>
            <a:r>
              <a:rPr lang="pt-PT" sz="2400" b="1" dirty="0">
                <a:latin typeface="Cambria" panose="02040503050406030204" pitchFamily="18" charset="0"/>
                <a:ea typeface="Cambria" panose="02040503050406030204" pitchFamily="18" charset="0"/>
              </a:rPr>
              <a:t>Os «operadores económicos» tidos em vista</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As pessoas singulares (os comerciantes em nome individual) eram o centro da atenção, sendo as sociedades relegadas para lugar secundário;</a:t>
            </a:r>
          </a:p>
          <a:p>
            <a:pPr marL="0" indent="0" algn="just">
              <a:lnSpc>
                <a:spcPct val="100000"/>
              </a:lnSpc>
              <a:buNone/>
            </a:pPr>
            <a:r>
              <a:rPr lang="pt-PT" sz="1800" dirty="0">
                <a:latin typeface="Cambria" panose="02040503050406030204" pitchFamily="18" charset="0"/>
                <a:ea typeface="Cambria" panose="02040503050406030204" pitchFamily="18" charset="0"/>
              </a:rPr>
              <a:t>- A sociedade em nome coletivo era vista como a «sociedade ordinária», ou seja, constituía o tipo societário vulgar, mais frequente;</a:t>
            </a:r>
          </a:p>
          <a:p>
            <a:pPr marL="0" indent="0" algn="just">
              <a:lnSpc>
                <a:spcPct val="100000"/>
              </a:lnSpc>
              <a:buNone/>
            </a:pPr>
            <a:r>
              <a:rPr lang="pt-PT" sz="1800" dirty="0">
                <a:latin typeface="Cambria" panose="02040503050406030204" pitchFamily="18" charset="0"/>
                <a:ea typeface="Cambria" panose="02040503050406030204" pitchFamily="18" charset="0"/>
              </a:rPr>
              <a:t>- O único tipo de «sociedade de responsabilidade limitada» era o das «companhias», cujo estabelecimento dependia de autorização casuística do governo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546).</a:t>
            </a:r>
          </a:p>
          <a:p>
            <a:pPr marL="0" indent="0">
              <a:buNone/>
            </a:pPr>
            <a:r>
              <a:rPr lang="pt-PT" dirty="0"/>
              <a:t/>
            </a:r>
            <a:br>
              <a:rPr lang="pt-PT" dirty="0"/>
            </a:br>
            <a:r>
              <a:rPr lang="pt-PT" dirty="0"/>
              <a:t> </a:t>
            </a:r>
          </a:p>
          <a:p>
            <a:pPr marL="0" indent="0">
              <a:buNone/>
            </a:pPr>
            <a:endParaRPr lang="pt-PT" dirty="0"/>
          </a:p>
        </p:txBody>
      </p:sp>
      <p:pic>
        <p:nvPicPr>
          <p:cNvPr id="4" name="Imagem 3"/>
          <p:cNvPicPr>
            <a:picLocks noChangeAspect="1"/>
          </p:cNvPicPr>
          <p:nvPr/>
        </p:nvPicPr>
        <p:blipFill>
          <a:blip r:embed="rId2"/>
          <a:stretch>
            <a:fillRect/>
          </a:stretch>
        </p:blipFill>
        <p:spPr>
          <a:xfrm>
            <a:off x="0" y="1362329"/>
            <a:ext cx="12192000" cy="463296"/>
          </a:xfrm>
          <a:prstGeom prst="rect">
            <a:avLst/>
          </a:prstGeom>
        </p:spPr>
      </p:pic>
    </p:spTree>
    <p:extLst>
      <p:ext uri="{BB962C8B-B14F-4D97-AF65-F5344CB8AC3E}">
        <p14:creationId xmlns:p14="http://schemas.microsoft.com/office/powerpoint/2010/main" val="283541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200" b="1" dirty="0" smtClean="0">
                <a:latin typeface="Cambria" panose="02040503050406030204" pitchFamily="18" charset="0"/>
                <a:ea typeface="Cambria" panose="02040503050406030204" pitchFamily="18" charset="0"/>
              </a:rPr>
              <a:t>13. </a:t>
            </a:r>
            <a:r>
              <a:rPr lang="pt-PT" sz="2400" b="1" dirty="0" smtClean="0">
                <a:latin typeface="Cambria" panose="02040503050406030204" pitchFamily="18" charset="0"/>
                <a:ea typeface="Cambria" panose="02040503050406030204" pitchFamily="18" charset="0"/>
              </a:rPr>
              <a:t>A </a:t>
            </a:r>
            <a:r>
              <a:rPr lang="pt-PT" sz="2400" b="1" dirty="0">
                <a:latin typeface="Cambria" panose="02040503050406030204" pitchFamily="18" charset="0"/>
                <a:ea typeface="Cambria" panose="02040503050406030204" pitchFamily="18" charset="0"/>
              </a:rPr>
              <a:t>regulação das sociedades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1/3)</a:t>
            </a:r>
            <a:endParaRPr lang="pt-PT" sz="2200" dirty="0">
              <a:solidFill>
                <a:srgbClr val="FF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758157"/>
            <a:ext cx="10515600" cy="4351338"/>
          </a:xfrm>
        </p:spPr>
        <p:txBody>
          <a:bodyPr>
            <a:normAutofit/>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«Companhias, sociedades e parcerias mercantis são </a:t>
            </a:r>
            <a:r>
              <a:rPr lang="pt-PT" sz="1800" dirty="0" err="1">
                <a:latin typeface="Cambria" panose="02040503050406030204" pitchFamily="18" charset="0"/>
                <a:ea typeface="Cambria" panose="02040503050406030204" pitchFamily="18" charset="0"/>
              </a:rPr>
              <a:t>associaçoens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commerciaes</a:t>
            </a:r>
            <a:r>
              <a:rPr lang="pt-PT" sz="1800" dirty="0">
                <a:latin typeface="Cambria" panose="02040503050406030204" pitchFamily="18" charset="0"/>
                <a:ea typeface="Cambria" panose="02040503050406030204" pitchFamily="18" charset="0"/>
              </a:rPr>
              <a:t> inteiramente </a:t>
            </a:r>
            <a:r>
              <a:rPr lang="pt-PT" sz="1800" dirty="0" err="1">
                <a:latin typeface="Cambria" panose="02040503050406030204" pitchFamily="18" charset="0"/>
                <a:ea typeface="Cambria" panose="02040503050406030204" pitchFamily="18" charset="0"/>
              </a:rPr>
              <a:t>distinctas</a:t>
            </a:r>
            <a:r>
              <a:rPr lang="pt-PT" sz="1800" dirty="0">
                <a:latin typeface="Cambria" panose="02040503050406030204" pitchFamily="18" charset="0"/>
                <a:ea typeface="Cambria" panose="02040503050406030204" pitchFamily="18" charset="0"/>
              </a:rPr>
              <a:t> entre si em direitos e </a:t>
            </a:r>
            <a:r>
              <a:rPr lang="pt-PT" sz="1800" dirty="0" err="1">
                <a:latin typeface="Cambria" panose="02040503050406030204" pitchFamily="18" charset="0"/>
                <a:ea typeface="Cambria" panose="02040503050406030204" pitchFamily="18" charset="0"/>
              </a:rPr>
              <a:t>obrigaçoens</a:t>
            </a:r>
            <a:r>
              <a:rPr lang="pt-PT" sz="1800" dirty="0">
                <a:latin typeface="Cambria" panose="02040503050406030204" pitchFamily="18" charset="0"/>
                <a:ea typeface="Cambria" panose="02040503050406030204" pitchFamily="18" charset="0"/>
              </a:rPr>
              <a:t> quer </a:t>
            </a:r>
            <a:r>
              <a:rPr lang="pt-PT" sz="1800" dirty="0" err="1">
                <a:latin typeface="Cambria" panose="02040503050406030204" pitchFamily="18" charset="0"/>
                <a:ea typeface="Cambria" panose="02040503050406030204" pitchFamily="18" charset="0"/>
              </a:rPr>
              <a:t>reciprocos</a:t>
            </a:r>
            <a:r>
              <a:rPr lang="pt-PT" sz="1800" dirty="0">
                <a:latin typeface="Cambria" panose="02040503050406030204" pitchFamily="18" charset="0"/>
                <a:ea typeface="Cambria" panose="02040503050406030204" pitchFamily="18" charset="0"/>
              </a:rPr>
              <a:t> dos associados, quer entre estes e terceiros </a:t>
            </a:r>
            <a:r>
              <a:rPr lang="pt-PT" sz="1800" dirty="0" err="1">
                <a:latin typeface="Cambria" panose="02040503050406030204" pitchFamily="18" charset="0"/>
                <a:ea typeface="Cambria" panose="02040503050406030204" pitchFamily="18" charset="0"/>
              </a:rPr>
              <a:t>respectivamente</a:t>
            </a:r>
            <a:r>
              <a:rPr lang="pt-PT" sz="1800" dirty="0">
                <a:latin typeface="Cambria" panose="02040503050406030204" pitchFamily="18" charset="0"/>
                <a:ea typeface="Cambria" panose="02040503050406030204" pitchFamily="18" charset="0"/>
              </a:rPr>
              <a:t> (...)»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526);</a:t>
            </a:r>
          </a:p>
          <a:p>
            <a:pPr marL="0" indent="0" algn="just">
              <a:lnSpc>
                <a:spcPct val="100000"/>
              </a:lnSpc>
              <a:buNone/>
            </a:pPr>
            <a:r>
              <a:rPr lang="pt-PT" sz="1800" dirty="0">
                <a:latin typeface="Cambria" panose="02040503050406030204" pitchFamily="18" charset="0"/>
                <a:ea typeface="Cambria" panose="02040503050406030204" pitchFamily="18" charset="0"/>
              </a:rPr>
              <a:t>- «Companhia é uma associação d’</a:t>
            </a:r>
            <a:r>
              <a:rPr lang="pt-PT" sz="1800" dirty="0" err="1">
                <a:latin typeface="Cambria" panose="02040503050406030204" pitchFamily="18" charset="0"/>
                <a:ea typeface="Cambria" panose="02040503050406030204" pitchFamily="18" charset="0"/>
              </a:rPr>
              <a:t>accionistas</a:t>
            </a:r>
            <a:r>
              <a:rPr lang="pt-PT" sz="1800" dirty="0">
                <a:latin typeface="Cambria" panose="02040503050406030204" pitchFamily="18" charset="0"/>
                <a:ea typeface="Cambria" panose="02040503050406030204" pitchFamily="18" charset="0"/>
              </a:rPr>
              <a:t> sem firma social, qualificada pela designação do </a:t>
            </a:r>
            <a:r>
              <a:rPr lang="pt-PT" sz="1800" dirty="0" err="1">
                <a:latin typeface="Cambria" panose="02040503050406030204" pitchFamily="18" charset="0"/>
                <a:ea typeface="Cambria" panose="02040503050406030204" pitchFamily="18" charset="0"/>
              </a:rPr>
              <a:t>objecto</a:t>
            </a:r>
            <a:r>
              <a:rPr lang="pt-PT" sz="1800" dirty="0">
                <a:latin typeface="Cambria" panose="02040503050406030204" pitchFamily="18" charset="0"/>
                <a:ea typeface="Cambria" panose="02040503050406030204" pitchFamily="18" charset="0"/>
              </a:rPr>
              <a:t> da sua </a:t>
            </a:r>
            <a:r>
              <a:rPr lang="pt-PT" sz="1800" dirty="0" err="1">
                <a:latin typeface="Cambria" panose="02040503050406030204" pitchFamily="18" charset="0"/>
                <a:ea typeface="Cambria" panose="02040503050406030204" pitchFamily="18" charset="0"/>
              </a:rPr>
              <a:t>empreza</a:t>
            </a:r>
            <a:r>
              <a:rPr lang="pt-PT" sz="1800" dirty="0">
                <a:latin typeface="Cambria" panose="02040503050406030204" pitchFamily="18" charset="0"/>
                <a:ea typeface="Cambria" panose="02040503050406030204" pitchFamily="18" charset="0"/>
              </a:rPr>
              <a:t>, e administrada por </a:t>
            </a:r>
            <a:r>
              <a:rPr lang="pt-PT" sz="1800" dirty="0" err="1">
                <a:latin typeface="Cambria" panose="02040503050406030204" pitchFamily="18" charset="0"/>
                <a:ea typeface="Cambria" panose="02040503050406030204" pitchFamily="18" charset="0"/>
              </a:rPr>
              <a:t>mandatarios</a:t>
            </a:r>
            <a:r>
              <a:rPr lang="pt-PT" sz="1800" dirty="0">
                <a:latin typeface="Cambria" panose="02040503050406030204" pitchFamily="18" charset="0"/>
                <a:ea typeface="Cambria" panose="02040503050406030204" pitchFamily="18" charset="0"/>
              </a:rPr>
              <a:t> temporários, </a:t>
            </a:r>
            <a:r>
              <a:rPr lang="pt-PT" sz="1800" dirty="0" err="1">
                <a:latin typeface="Cambria" panose="02040503050406030204" pitchFamily="18" charset="0"/>
                <a:ea typeface="Cambria" panose="02040503050406030204" pitchFamily="18" charset="0"/>
              </a:rPr>
              <a:t>revogaveis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accionistas</a:t>
            </a:r>
            <a:r>
              <a:rPr lang="pt-PT" sz="1800" dirty="0">
                <a:latin typeface="Cambria" panose="02040503050406030204" pitchFamily="18" charset="0"/>
                <a:ea typeface="Cambria" panose="02040503050406030204" pitchFamily="18" charset="0"/>
              </a:rPr>
              <a:t> ou não </a:t>
            </a:r>
            <a:r>
              <a:rPr lang="pt-PT" sz="1800" dirty="0" err="1">
                <a:latin typeface="Cambria" panose="02040503050406030204" pitchFamily="18" charset="0"/>
                <a:ea typeface="Cambria" panose="02040503050406030204" pitchFamily="18" charset="0"/>
              </a:rPr>
              <a:t>accionistas</a:t>
            </a:r>
            <a:r>
              <a:rPr lang="pt-PT" sz="1800" dirty="0">
                <a:latin typeface="Cambria" panose="02040503050406030204" pitchFamily="18" charset="0"/>
                <a:ea typeface="Cambria" panose="02040503050406030204" pitchFamily="18" charset="0"/>
              </a:rPr>
              <a:t>, assalariados ou gratuitos»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538);</a:t>
            </a:r>
          </a:p>
          <a:p>
            <a:pPr marL="0" indent="0" algn="just">
              <a:lnSpc>
                <a:spcPct val="100000"/>
              </a:lnSpc>
              <a:buNone/>
            </a:pPr>
            <a:r>
              <a:rPr lang="pt-PT" sz="1800" dirty="0">
                <a:latin typeface="Cambria" panose="02040503050406030204" pitchFamily="18" charset="0"/>
                <a:ea typeface="Cambria" panose="02040503050406030204" pitchFamily="18" charset="0"/>
              </a:rPr>
              <a:t>- «A sociedade em geral é um contracto pelo qual duas ou mais pessoas se unem pondo em </a:t>
            </a:r>
            <a:r>
              <a:rPr lang="pt-PT" sz="1800" dirty="0" err="1">
                <a:latin typeface="Cambria" panose="02040503050406030204" pitchFamily="18" charset="0"/>
                <a:ea typeface="Cambria" panose="02040503050406030204" pitchFamily="18" charset="0"/>
              </a:rPr>
              <a:t>commum</a:t>
            </a:r>
            <a:r>
              <a:rPr lang="pt-PT" sz="1800" dirty="0">
                <a:latin typeface="Cambria" panose="02040503050406030204" pitchFamily="18" charset="0"/>
                <a:ea typeface="Cambria" panose="02040503050406030204" pitchFamily="18" charset="0"/>
              </a:rPr>
              <a:t> bens ou industria com o fim de lucrar em todas, ou em algumas das espécies das </a:t>
            </a:r>
            <a:r>
              <a:rPr lang="pt-PT" sz="1800" dirty="0" err="1">
                <a:latin typeface="Cambria" panose="02040503050406030204" pitchFamily="18" charset="0"/>
                <a:ea typeface="Cambria" panose="02040503050406030204" pitchFamily="18" charset="0"/>
              </a:rPr>
              <a:t>operaçoens</a:t>
            </a:r>
            <a:r>
              <a:rPr lang="pt-PT" sz="1800" dirty="0">
                <a:latin typeface="Cambria" panose="02040503050406030204" pitchFamily="18" charset="0"/>
                <a:ea typeface="Cambria" panose="02040503050406030204" pitchFamily="18" charset="0"/>
              </a:rPr>
              <a:t> mercantis, e com animo positivo de se obrigar pessoalmente como </a:t>
            </a:r>
            <a:r>
              <a:rPr lang="pt-PT" sz="1800" dirty="0" err="1">
                <a:latin typeface="Cambria" panose="02040503050406030204" pitchFamily="18" charset="0"/>
                <a:ea typeface="Cambria" panose="02040503050406030204" pitchFamily="18" charset="0"/>
              </a:rPr>
              <a:t>socios</a:t>
            </a:r>
            <a:r>
              <a:rPr lang="pt-PT" sz="1800" dirty="0">
                <a:latin typeface="Cambria" panose="02040503050406030204" pitchFamily="18" charset="0"/>
                <a:ea typeface="Cambria" panose="02040503050406030204" pitchFamily="18" charset="0"/>
              </a:rPr>
              <a:t>, e voluntariamente»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547);</a:t>
            </a:r>
          </a:p>
          <a:p>
            <a:pPr marL="0" indent="0" algn="just">
              <a:lnSpc>
                <a:spcPct val="100000"/>
              </a:lnSpc>
              <a:buNone/>
            </a:pPr>
            <a:endParaRPr lang="pt-PT" sz="22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362960"/>
            <a:ext cx="12192000" cy="463296"/>
          </a:xfrm>
          <a:prstGeom prst="rect">
            <a:avLst/>
          </a:prstGeom>
        </p:spPr>
      </p:pic>
    </p:spTree>
    <p:extLst>
      <p:ext uri="{BB962C8B-B14F-4D97-AF65-F5344CB8AC3E}">
        <p14:creationId xmlns:p14="http://schemas.microsoft.com/office/powerpoint/2010/main" val="3297445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1. A </a:t>
            </a:r>
            <a:r>
              <a:rPr lang="pt-PT" sz="2400" b="1" dirty="0">
                <a:latin typeface="Cambria" panose="02040503050406030204" pitchFamily="18" charset="0"/>
                <a:ea typeface="Cambria" panose="02040503050406030204" pitchFamily="18" charset="0"/>
              </a:rPr>
              <a:t>Era dos </a:t>
            </a:r>
            <a:r>
              <a:rPr lang="pt-PT" sz="2400" b="1" dirty="0" smtClean="0">
                <a:latin typeface="Cambria" panose="02040503050406030204" pitchFamily="18" charset="0"/>
                <a:ea typeface="Cambria" panose="02040503050406030204" pitchFamily="18" charset="0"/>
              </a:rPr>
              <a:t>códigos</a:t>
            </a: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sz="2400" dirty="0" smtClean="0">
                <a:latin typeface="Cambria" panose="02040503050406030204" pitchFamily="18" charset="0"/>
                <a:ea typeface="Cambria" panose="02040503050406030204" pitchFamily="18" charset="0"/>
              </a:rPr>
              <a:t/>
            </a:r>
            <a:br>
              <a:rPr lang="pt-PT" sz="2400" dirty="0" smtClean="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buNone/>
            </a:pPr>
            <a:r>
              <a:rPr lang="pt-PT" sz="1800" dirty="0" smtClean="0">
                <a:latin typeface="Cambria" panose="02040503050406030204" pitchFamily="18" charset="0"/>
                <a:ea typeface="Cambria" panose="02040503050406030204" pitchFamily="18" charset="0"/>
              </a:rPr>
              <a:t>- Códigos franceses: civil (1804), processo civil </a:t>
            </a:r>
            <a:r>
              <a:rPr lang="pt-PT" sz="1800" dirty="0">
                <a:latin typeface="Cambria" panose="02040503050406030204" pitchFamily="18" charset="0"/>
                <a:ea typeface="Cambria" panose="02040503050406030204" pitchFamily="18" charset="0"/>
              </a:rPr>
              <a:t>(1806</a:t>
            </a:r>
            <a:r>
              <a:rPr lang="pt-PT" sz="1800" dirty="0" smtClean="0">
                <a:latin typeface="Cambria" panose="02040503050406030204" pitchFamily="18" charset="0"/>
                <a:ea typeface="Cambria" panose="02040503050406030204" pitchFamily="18" charset="0"/>
              </a:rPr>
              <a:t>), comercial </a:t>
            </a:r>
            <a:r>
              <a:rPr lang="pt-PT" sz="1800" dirty="0">
                <a:latin typeface="Cambria" panose="02040503050406030204" pitchFamily="18" charset="0"/>
                <a:ea typeface="Cambria" panose="02040503050406030204" pitchFamily="18" charset="0"/>
              </a:rPr>
              <a:t>(</a:t>
            </a:r>
            <a:r>
              <a:rPr lang="pt-PT" sz="1800" dirty="0" smtClean="0">
                <a:latin typeface="Cambria" panose="02040503050406030204" pitchFamily="18" charset="0"/>
                <a:ea typeface="Cambria" panose="02040503050406030204" pitchFamily="18" charset="0"/>
              </a:rPr>
              <a:t>1807), processo </a:t>
            </a:r>
            <a:r>
              <a:rPr lang="pt-PT" sz="1800" dirty="0">
                <a:latin typeface="Cambria" panose="02040503050406030204" pitchFamily="18" charset="0"/>
                <a:ea typeface="Cambria" panose="02040503050406030204" pitchFamily="18" charset="0"/>
              </a:rPr>
              <a:t>de </a:t>
            </a:r>
            <a:r>
              <a:rPr lang="pt-PT" sz="1800" dirty="0" smtClean="0">
                <a:latin typeface="Cambria" panose="02040503050406030204" pitchFamily="18" charset="0"/>
                <a:ea typeface="Cambria" panose="02040503050406030204" pitchFamily="18" charset="0"/>
              </a:rPr>
              <a:t>instrução criminal </a:t>
            </a:r>
            <a:r>
              <a:rPr lang="pt-PT" sz="1800" dirty="0">
                <a:latin typeface="Cambria" panose="02040503050406030204" pitchFamily="18" charset="0"/>
                <a:ea typeface="Cambria" panose="02040503050406030204" pitchFamily="18" charset="0"/>
              </a:rPr>
              <a:t>(1808) </a:t>
            </a:r>
            <a:r>
              <a:rPr lang="pt-PT" sz="1800" dirty="0" smtClean="0">
                <a:latin typeface="Cambria" panose="02040503050406030204" pitchFamily="18" charset="0"/>
                <a:ea typeface="Cambria" panose="02040503050406030204" pitchFamily="18" charset="0"/>
              </a:rPr>
              <a:t>e penal </a:t>
            </a:r>
            <a:r>
              <a:rPr lang="pt-PT" sz="1800" dirty="0">
                <a:latin typeface="Cambria" panose="02040503050406030204" pitchFamily="18" charset="0"/>
                <a:ea typeface="Cambria" panose="02040503050406030204" pitchFamily="18" charset="0"/>
              </a:rPr>
              <a:t>(1810</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gn="just">
              <a:buNone/>
            </a:pPr>
            <a:r>
              <a:rPr lang="pt-PT" sz="1800" dirty="0">
                <a:latin typeface="Cambria" panose="02040503050406030204" pitchFamily="18" charset="0"/>
                <a:ea typeface="Cambria" panose="02040503050406030204" pitchFamily="18" charset="0"/>
              </a:rPr>
              <a:t>- Código de comércio espanhol (1829</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gn="just">
              <a:buNone/>
            </a:pPr>
            <a:r>
              <a:rPr lang="pt-PT" sz="1800"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Codice</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di</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commercio</a:t>
            </a:r>
            <a:r>
              <a:rPr lang="pt-PT" sz="1800" i="1" dirty="0">
                <a:latin typeface="Cambria" panose="02040503050406030204" pitchFamily="18" charset="0"/>
                <a:ea typeface="Cambria" panose="02040503050406030204" pitchFamily="18" charset="0"/>
              </a:rPr>
              <a:t> per </a:t>
            </a:r>
            <a:r>
              <a:rPr lang="pt-PT" sz="1800" i="1" dirty="0" err="1">
                <a:latin typeface="Cambria" panose="02040503050406030204" pitchFamily="18" charset="0"/>
                <a:ea typeface="Cambria" panose="02040503050406030204" pitchFamily="18" charset="0"/>
              </a:rPr>
              <a:t>gli</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stati</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di</a:t>
            </a:r>
            <a:r>
              <a:rPr lang="pt-PT" sz="1800" i="1" dirty="0">
                <a:latin typeface="Cambria" panose="02040503050406030204" pitchFamily="18" charset="0"/>
                <a:ea typeface="Cambria" panose="02040503050406030204" pitchFamily="18" charset="0"/>
              </a:rPr>
              <a:t> S. M. </a:t>
            </a:r>
            <a:r>
              <a:rPr lang="pt-PT" sz="1800" i="1" dirty="0" err="1">
                <a:latin typeface="Cambria" panose="02040503050406030204" pitchFamily="18" charset="0"/>
                <a:ea typeface="Cambria" panose="02040503050406030204" pitchFamily="18" charset="0"/>
              </a:rPr>
              <a:t>il</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re</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di</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Sardegna</a:t>
            </a:r>
            <a:r>
              <a:rPr lang="pt-PT" sz="1800" dirty="0">
                <a:latin typeface="Cambria" panose="02040503050406030204" pitchFamily="18" charset="0"/>
                <a:ea typeface="Cambria" panose="02040503050406030204" pitchFamily="18" charset="0"/>
              </a:rPr>
              <a:t> (1842, alargado ao reino unificado em 1865</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gn="just">
              <a:buNone/>
            </a:pPr>
            <a:r>
              <a:rPr lang="pt-PT" sz="1800" dirty="0">
                <a:latin typeface="Cambria" panose="02040503050406030204" pitchFamily="18" charset="0"/>
                <a:ea typeface="Cambria" panose="02040503050406030204" pitchFamily="18" charset="0"/>
              </a:rPr>
              <a:t>- Código </a:t>
            </a:r>
            <a:r>
              <a:rPr lang="pt-PT" sz="1800" dirty="0" smtClean="0">
                <a:latin typeface="Cambria" panose="02040503050406030204" pitchFamily="18" charset="0"/>
                <a:ea typeface="Cambria" panose="02040503050406030204" pitchFamily="18" charset="0"/>
              </a:rPr>
              <a:t>penal </a:t>
            </a:r>
            <a:r>
              <a:rPr lang="pt-PT" sz="1800" dirty="0">
                <a:latin typeface="Cambria" panose="02040503050406030204" pitchFamily="18" charset="0"/>
                <a:ea typeface="Cambria" panose="02040503050406030204" pitchFamily="18" charset="0"/>
              </a:rPr>
              <a:t>português (1852) </a:t>
            </a:r>
            <a:r>
              <a:rPr lang="pt-PT" sz="1800" dirty="0" smtClean="0">
                <a:latin typeface="Cambria" panose="02040503050406030204" pitchFamily="18" charset="0"/>
                <a:ea typeface="Cambria" panose="02040503050406030204" pitchFamily="18" charset="0"/>
              </a:rPr>
              <a:t>e código civil </a:t>
            </a:r>
            <a:r>
              <a:rPr lang="pt-PT" sz="1800" dirty="0">
                <a:latin typeface="Cambria" panose="02040503050406030204" pitchFamily="18" charset="0"/>
                <a:ea typeface="Cambria" panose="02040503050406030204" pitchFamily="18" charset="0"/>
              </a:rPr>
              <a:t>português (1867</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gn="just">
              <a:buNone/>
            </a:pPr>
            <a:r>
              <a:rPr lang="pt-PT" sz="1800" dirty="0" smtClean="0">
                <a:latin typeface="Cambria" panose="02040503050406030204" pitchFamily="18" charset="0"/>
                <a:ea typeface="Cambria" panose="02040503050406030204" pitchFamily="18" charset="0"/>
              </a:rPr>
              <a:t>- Código de comércio alemão (1861 – anterior à unificação política do país);  </a:t>
            </a:r>
          </a:p>
          <a:p>
            <a:pPr marL="0" indent="0" algn="just">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Código </a:t>
            </a:r>
            <a:r>
              <a:rPr lang="pt-PT" sz="1800" dirty="0" smtClean="0">
                <a:latin typeface="Cambria" panose="02040503050406030204" pitchFamily="18" charset="0"/>
                <a:ea typeface="Cambria" panose="02040503050406030204" pitchFamily="18" charset="0"/>
              </a:rPr>
              <a:t>civil </a:t>
            </a:r>
            <a:r>
              <a:rPr lang="pt-PT" sz="1800" dirty="0">
                <a:latin typeface="Cambria" panose="02040503050406030204" pitchFamily="18" charset="0"/>
                <a:ea typeface="Cambria" panose="02040503050406030204" pitchFamily="18" charset="0"/>
              </a:rPr>
              <a:t>espanhol (1889</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p:txBody>
      </p:sp>
      <p:sp>
        <p:nvSpPr>
          <p:cNvPr id="4" name="Rectangle 3"/>
          <p:cNvSpPr/>
          <p:nvPr/>
        </p:nvSpPr>
        <p:spPr>
          <a:xfrm>
            <a:off x="0" y="969672"/>
            <a:ext cx="12192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4114109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13</a:t>
            </a:r>
            <a:r>
              <a:rPr lang="pt-PT" sz="2400" b="1" dirty="0">
                <a:latin typeface="Cambria" panose="02040503050406030204" pitchFamily="18" charset="0"/>
                <a:ea typeface="Cambria" panose="02040503050406030204" pitchFamily="18" charset="0"/>
              </a:rPr>
              <a:t>. A regulação das sociedades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2/3)</a:t>
            </a:r>
            <a:r>
              <a:rPr lang="pt-PT" sz="2700" b="1" dirty="0">
                <a:latin typeface="Cambria" panose="02040503050406030204" pitchFamily="18" charset="0"/>
                <a:ea typeface="Cambria" panose="02040503050406030204" pitchFamily="18" charset="0"/>
              </a:rPr>
              <a:t/>
            </a:r>
            <a:br>
              <a:rPr lang="pt-PT" sz="2700" b="1" dirty="0">
                <a:latin typeface="Cambria" panose="02040503050406030204" pitchFamily="18" charset="0"/>
                <a:ea typeface="Cambria" panose="02040503050406030204" pitchFamily="18" charset="0"/>
              </a:rPr>
            </a:br>
            <a:endParaRPr lang="pt-PT" sz="27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«Quando os sócios </a:t>
            </a:r>
            <a:r>
              <a:rPr lang="pt-PT" sz="1800" dirty="0" err="1">
                <a:latin typeface="Cambria" panose="02040503050406030204" pitchFamily="18" charset="0"/>
                <a:ea typeface="Cambria" panose="02040503050406030204" pitchFamily="18" charset="0"/>
              </a:rPr>
              <a:t>convencionão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commerciar</a:t>
            </a:r>
            <a:r>
              <a:rPr lang="pt-PT" sz="1800" dirty="0">
                <a:latin typeface="Cambria" panose="02040503050406030204" pitchFamily="18" charset="0"/>
                <a:ea typeface="Cambria" panose="02040503050406030204" pitchFamily="18" charset="0"/>
              </a:rPr>
              <a:t> debaixo d’uma firma, que abrace a </a:t>
            </a:r>
            <a:r>
              <a:rPr lang="pt-PT" sz="1800" dirty="0" err="1">
                <a:latin typeface="Cambria" panose="02040503050406030204" pitchFamily="18" charset="0"/>
                <a:ea typeface="Cambria" panose="02040503050406030204" pitchFamily="18" charset="0"/>
              </a:rPr>
              <a:t>collecção</a:t>
            </a:r>
            <a:r>
              <a:rPr lang="pt-PT" sz="1800" dirty="0">
                <a:latin typeface="Cambria" panose="02040503050406030204" pitchFamily="18" charset="0"/>
                <a:ea typeface="Cambria" panose="02040503050406030204" pitchFamily="18" charset="0"/>
              </a:rPr>
              <a:t> de seus </a:t>
            </a:r>
            <a:r>
              <a:rPr lang="pt-PT" sz="1800" dirty="0" err="1">
                <a:latin typeface="Cambria" panose="02040503050406030204" pitchFamily="18" charset="0"/>
                <a:ea typeface="Cambria" panose="02040503050406030204" pitchFamily="18" charset="0"/>
              </a:rPr>
              <a:t>respectivos</a:t>
            </a:r>
            <a:r>
              <a:rPr lang="pt-PT" sz="1800" dirty="0">
                <a:latin typeface="Cambria" panose="02040503050406030204" pitchFamily="18" charset="0"/>
                <a:ea typeface="Cambria" panose="02040503050406030204" pitchFamily="18" charset="0"/>
              </a:rPr>
              <a:t> nomes, esta sociedade chama-se sociedade </a:t>
            </a:r>
            <a:r>
              <a:rPr lang="pt-PT" sz="1800" dirty="0" err="1">
                <a:latin typeface="Cambria" panose="02040503050406030204" pitchFamily="18" charset="0"/>
                <a:ea typeface="Cambria" panose="02040503050406030204" pitchFamily="18" charset="0"/>
              </a:rPr>
              <a:t>ordinaria</a:t>
            </a:r>
            <a:r>
              <a:rPr lang="pt-PT" sz="1800" dirty="0">
                <a:latin typeface="Cambria" panose="02040503050406030204" pitchFamily="18" charset="0"/>
                <a:ea typeface="Cambria" panose="02040503050406030204" pitchFamily="18" charset="0"/>
              </a:rPr>
              <a:t>, ou em nome </a:t>
            </a:r>
            <a:r>
              <a:rPr lang="pt-PT" sz="1800" dirty="0" err="1">
                <a:latin typeface="Cambria" panose="02040503050406030204" pitchFamily="18" charset="0"/>
                <a:ea typeface="Cambria" panose="02040503050406030204" pitchFamily="18" charset="0"/>
              </a:rPr>
              <a:t>colectivo</a:t>
            </a:r>
            <a:r>
              <a:rPr lang="pt-PT" sz="1800" dirty="0">
                <a:latin typeface="Cambria" panose="02040503050406030204" pitchFamily="18" charset="0"/>
                <a:ea typeface="Cambria" panose="02040503050406030204" pitchFamily="18" charset="0"/>
              </a:rPr>
              <a:t> ou com firma. Mas desta só podem fazer parte os nomes dos </a:t>
            </a:r>
            <a:r>
              <a:rPr lang="pt-PT" sz="1800" dirty="0" err="1">
                <a:latin typeface="Cambria" panose="02040503050406030204" pitchFamily="18" charset="0"/>
                <a:ea typeface="Cambria" panose="02040503050406030204" pitchFamily="18" charset="0"/>
              </a:rPr>
              <a:t>socios</a:t>
            </a:r>
            <a:r>
              <a:rPr lang="pt-PT" sz="1800" dirty="0">
                <a:latin typeface="Cambria" panose="02040503050406030204" pitchFamily="18" charset="0"/>
                <a:ea typeface="Cambria" panose="02040503050406030204" pitchFamily="18" charset="0"/>
              </a:rPr>
              <a:t>, ou alguns, ou um só deles, contanto que a firma contenha a fórmula – </a:t>
            </a:r>
            <a:r>
              <a:rPr lang="pt-PT" sz="1800" i="1" dirty="0">
                <a:latin typeface="Cambria" panose="02040503050406030204" pitchFamily="18" charset="0"/>
                <a:ea typeface="Cambria" panose="02040503050406030204" pitchFamily="18" charset="0"/>
              </a:rPr>
              <a:t>e companhia</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548);</a:t>
            </a:r>
          </a:p>
          <a:p>
            <a:pPr marL="0" indent="0" algn="just">
              <a:lnSpc>
                <a:spcPct val="100000"/>
              </a:lnSpc>
              <a:buNone/>
            </a:pPr>
            <a:r>
              <a:rPr lang="pt-PT" sz="1800" dirty="0">
                <a:latin typeface="Cambria" panose="02040503050406030204" pitchFamily="18" charset="0"/>
                <a:ea typeface="Cambria" panose="02040503050406030204" pitchFamily="18" charset="0"/>
              </a:rPr>
              <a:t>- «Diz-se sociedade de capital e industria </a:t>
            </a:r>
            <a:r>
              <a:rPr lang="pt-PT" sz="1800" dirty="0" err="1">
                <a:latin typeface="Cambria" panose="02040503050406030204" pitchFamily="18" charset="0"/>
                <a:ea typeface="Cambria" panose="02040503050406030204" pitchFamily="18" charset="0"/>
              </a:rPr>
              <a:t>aquella</a:t>
            </a:r>
            <a:r>
              <a:rPr lang="pt-PT" sz="1800" dirty="0">
                <a:latin typeface="Cambria" panose="02040503050406030204" pitchFamily="18" charset="0"/>
                <a:ea typeface="Cambria" panose="02040503050406030204" pitchFamily="18" charset="0"/>
              </a:rPr>
              <a:t>, que se </a:t>
            </a:r>
            <a:r>
              <a:rPr lang="pt-PT" sz="1800" dirty="0" err="1">
                <a:latin typeface="Cambria" panose="02040503050406030204" pitchFamily="18" charset="0"/>
                <a:ea typeface="Cambria" panose="02040503050406030204" pitchFamily="18" charset="0"/>
              </a:rPr>
              <a:t>contrahe</a:t>
            </a:r>
            <a:r>
              <a:rPr lang="pt-PT" sz="1800" dirty="0">
                <a:latin typeface="Cambria" panose="02040503050406030204" pitchFamily="18" charset="0"/>
                <a:ea typeface="Cambria" panose="02040503050406030204" pitchFamily="18" charset="0"/>
              </a:rPr>
              <a:t> por uma parte entre uma ou mais pessoas, que fornecem fundos para uma negociação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em geral, ou para alguma operação mercantil em particular: - e por outra parte por um ou mais </a:t>
            </a:r>
            <a:r>
              <a:rPr lang="pt-PT" sz="1800" dirty="0" err="1">
                <a:latin typeface="Cambria" panose="02040503050406030204" pitchFamily="18" charset="0"/>
                <a:ea typeface="Cambria" panose="02040503050406030204" pitchFamily="18" charset="0"/>
              </a:rPr>
              <a:t>individuos</a:t>
            </a:r>
            <a:r>
              <a:rPr lang="pt-PT" sz="1800" dirty="0">
                <a:latin typeface="Cambria" panose="02040503050406030204" pitchFamily="18" charset="0"/>
                <a:ea typeface="Cambria" panose="02040503050406030204" pitchFamily="18" charset="0"/>
              </a:rPr>
              <a:t>, que entram na associação com a sua industria somente»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557);</a:t>
            </a:r>
          </a:p>
          <a:p>
            <a:pPr marL="0" indent="0" algn="just">
              <a:lnSpc>
                <a:spcPct val="100000"/>
              </a:lnSpc>
              <a:buNone/>
            </a:pPr>
            <a:r>
              <a:rPr lang="pt-PT" sz="1800" dirty="0">
                <a:latin typeface="Cambria" panose="02040503050406030204" pitchFamily="18" charset="0"/>
                <a:ea typeface="Cambria" panose="02040503050406030204" pitchFamily="18" charset="0"/>
              </a:rPr>
              <a:t>- «Diz-se sociedade tacita </a:t>
            </a:r>
            <a:r>
              <a:rPr lang="pt-PT" sz="1800" dirty="0" err="1">
                <a:latin typeface="Cambria" panose="02040503050406030204" pitchFamily="18" charset="0"/>
                <a:ea typeface="Cambria" panose="02040503050406030204" pitchFamily="18" charset="0"/>
              </a:rPr>
              <a:t>aquella</a:t>
            </a:r>
            <a:r>
              <a:rPr lang="pt-PT" sz="1800" dirty="0">
                <a:latin typeface="Cambria" panose="02040503050406030204" pitchFamily="18" charset="0"/>
                <a:ea typeface="Cambria" panose="02040503050406030204" pitchFamily="18" charset="0"/>
              </a:rPr>
              <a:t>, cuja </a:t>
            </a:r>
            <a:r>
              <a:rPr lang="pt-PT" sz="1800" dirty="0" err="1">
                <a:latin typeface="Cambria" panose="02040503050406030204" pitchFamily="18" charset="0"/>
                <a:ea typeface="Cambria" panose="02040503050406030204" pitchFamily="18" charset="0"/>
              </a:rPr>
              <a:t>existencia</a:t>
            </a:r>
            <a:r>
              <a:rPr lang="pt-PT" sz="1800" dirty="0">
                <a:latin typeface="Cambria" panose="02040503050406030204" pitchFamily="18" charset="0"/>
                <a:ea typeface="Cambria" panose="02040503050406030204" pitchFamily="18" charset="0"/>
              </a:rPr>
              <a:t> se induz de </a:t>
            </a:r>
            <a:r>
              <a:rPr lang="pt-PT" sz="1800" dirty="0" err="1">
                <a:latin typeface="Cambria" panose="02040503050406030204" pitchFamily="18" charset="0"/>
                <a:ea typeface="Cambria" panose="02040503050406030204" pitchFamily="18" charset="0"/>
              </a:rPr>
              <a:t>actos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proprios</a:t>
            </a:r>
            <a:r>
              <a:rPr lang="pt-PT" sz="1800" dirty="0">
                <a:latin typeface="Cambria" panose="02040503050406030204" pitchFamily="18" charset="0"/>
                <a:ea typeface="Cambria" panose="02040503050406030204" pitchFamily="18" charset="0"/>
              </a:rPr>
              <a:t> de sociedade, e que regularmente se não </a:t>
            </a:r>
            <a:r>
              <a:rPr lang="pt-PT" sz="1800" dirty="0" err="1">
                <a:latin typeface="Cambria" panose="02040503050406030204" pitchFamily="18" charset="0"/>
                <a:ea typeface="Cambria" panose="02040503050406030204" pitchFamily="18" charset="0"/>
              </a:rPr>
              <a:t>costumão</a:t>
            </a:r>
            <a:r>
              <a:rPr lang="pt-PT" sz="1800" dirty="0">
                <a:latin typeface="Cambria" panose="02040503050406030204" pitchFamily="18" charset="0"/>
                <a:ea typeface="Cambria" panose="02040503050406030204" pitchFamily="18" charset="0"/>
              </a:rPr>
              <a:t> fazer sem qualidade social»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565);</a:t>
            </a:r>
          </a:p>
          <a:p>
            <a:pPr marL="0" indent="0">
              <a:lnSpc>
                <a:spcPct val="100000"/>
              </a:lnSpc>
              <a:buNone/>
            </a:pPr>
            <a:endParaRPr lang="pt-PT" sz="1800" dirty="0"/>
          </a:p>
        </p:txBody>
      </p:sp>
      <p:pic>
        <p:nvPicPr>
          <p:cNvPr id="4" name="Imagem 3"/>
          <p:cNvPicPr>
            <a:picLocks noChangeAspect="1"/>
          </p:cNvPicPr>
          <p:nvPr/>
        </p:nvPicPr>
        <p:blipFill>
          <a:blip r:embed="rId2"/>
          <a:stretch>
            <a:fillRect/>
          </a:stretch>
        </p:blipFill>
        <p:spPr>
          <a:xfrm>
            <a:off x="0" y="1362329"/>
            <a:ext cx="12192000" cy="463296"/>
          </a:xfrm>
          <a:prstGeom prst="rect">
            <a:avLst/>
          </a:prstGeom>
        </p:spPr>
      </p:pic>
    </p:spTree>
    <p:extLst>
      <p:ext uri="{BB962C8B-B14F-4D97-AF65-F5344CB8AC3E}">
        <p14:creationId xmlns:p14="http://schemas.microsoft.com/office/powerpoint/2010/main" val="1284636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13</a:t>
            </a:r>
            <a:r>
              <a:rPr lang="pt-PT" sz="2400" b="1" dirty="0">
                <a:latin typeface="Cambria" panose="02040503050406030204" pitchFamily="18" charset="0"/>
                <a:ea typeface="Cambria" panose="02040503050406030204" pitchFamily="18" charset="0"/>
              </a:rPr>
              <a:t>. A regulação das sociedades </a:t>
            </a:r>
            <a:r>
              <a:rPr lang="pt-PT" sz="2400" b="1" dirty="0" smtClean="0">
                <a:solidFill>
                  <a:srgbClr val="FF0000"/>
                </a:solidFill>
                <a:latin typeface="Cambria" panose="02040503050406030204" pitchFamily="18" charset="0"/>
                <a:ea typeface="Cambria" panose="02040503050406030204" pitchFamily="18" charset="0"/>
              </a:rPr>
              <a:t>(3/3</a:t>
            </a:r>
            <a:r>
              <a:rPr lang="pt-PT" sz="2400" b="1" dirty="0">
                <a:solidFill>
                  <a:srgbClr val="FF0000"/>
                </a:solidFill>
                <a:latin typeface="Cambria" panose="02040503050406030204" pitchFamily="18" charset="0"/>
                <a:ea typeface="Cambria" panose="02040503050406030204" pitchFamily="18" charset="0"/>
              </a:rPr>
              <a:t>)</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«As </a:t>
            </a:r>
            <a:r>
              <a:rPr lang="pt-PT" sz="1800" dirty="0" err="1">
                <a:latin typeface="Cambria" panose="02040503050406030204" pitchFamily="18" charset="0"/>
                <a:ea typeface="Cambria" panose="02040503050406030204" pitchFamily="18" charset="0"/>
              </a:rPr>
              <a:t>associaçoens</a:t>
            </a:r>
            <a:r>
              <a:rPr lang="pt-PT" sz="1800" dirty="0">
                <a:latin typeface="Cambria" panose="02040503050406030204" pitchFamily="18" charset="0"/>
                <a:ea typeface="Cambria" panose="02040503050406030204" pitchFamily="18" charset="0"/>
              </a:rPr>
              <a:t> em conta de participação são verdadeiras sociedades mercantis; e podem definir-se as </a:t>
            </a:r>
            <a:r>
              <a:rPr lang="pt-PT" sz="1800" dirty="0" err="1">
                <a:latin typeface="Cambria" panose="02040503050406030204" pitchFamily="18" charset="0"/>
                <a:ea typeface="Cambria" panose="02040503050406030204" pitchFamily="18" charset="0"/>
              </a:rPr>
              <a:t>reunioens</a:t>
            </a:r>
            <a:r>
              <a:rPr lang="pt-PT" sz="1800" dirty="0">
                <a:latin typeface="Cambria" panose="02040503050406030204" pitchFamily="18" charset="0"/>
                <a:ea typeface="Cambria" panose="02040503050406030204" pitchFamily="18" charset="0"/>
              </a:rPr>
              <a:t>, que formão dous ou mais </a:t>
            </a:r>
            <a:r>
              <a:rPr lang="pt-PT" sz="1800" dirty="0" err="1">
                <a:latin typeface="Cambria" panose="02040503050406030204" pitchFamily="18" charset="0"/>
                <a:ea typeface="Cambria" panose="02040503050406030204" pitchFamily="18" charset="0"/>
              </a:rPr>
              <a:t>commerciantes</a:t>
            </a:r>
            <a:r>
              <a:rPr lang="pt-PT" sz="1800" dirty="0">
                <a:latin typeface="Cambria" panose="02040503050406030204" pitchFamily="18" charset="0"/>
                <a:ea typeface="Cambria" panose="02040503050406030204" pitchFamily="18" charset="0"/>
              </a:rPr>
              <a:t>, sem firma, para lucro comum e social, trabalhando um, alguns ou todos em seu nome individual somente. Esta sociedade também se denomina </a:t>
            </a:r>
            <a:r>
              <a:rPr lang="pt-PT" sz="1800" dirty="0" err="1">
                <a:latin typeface="Cambria" panose="02040503050406030204" pitchFamily="18" charset="0"/>
                <a:ea typeface="Cambria" panose="02040503050406030204" pitchFamily="18" charset="0"/>
              </a:rPr>
              <a:t>momentanea</a:t>
            </a:r>
            <a:r>
              <a:rPr lang="pt-PT" sz="1800" dirty="0">
                <a:latin typeface="Cambria" panose="02040503050406030204" pitchFamily="18" charset="0"/>
                <a:ea typeface="Cambria" panose="02040503050406030204" pitchFamily="18" charset="0"/>
              </a:rPr>
              <a:t>, e </a:t>
            </a:r>
            <a:r>
              <a:rPr lang="pt-PT" sz="1800" dirty="0" err="1">
                <a:latin typeface="Cambria" panose="02040503050406030204" pitchFamily="18" charset="0"/>
                <a:ea typeface="Cambria" panose="02040503050406030204" pitchFamily="18" charset="0"/>
              </a:rPr>
              <a:t>anonyma</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571);</a:t>
            </a:r>
          </a:p>
          <a:p>
            <a:pPr marL="0" indent="0" algn="just">
              <a:lnSpc>
                <a:spcPct val="100000"/>
              </a:lnSpc>
              <a:buNone/>
            </a:pPr>
            <a:r>
              <a:rPr lang="pt-PT" sz="1800" dirty="0">
                <a:latin typeface="Cambria" panose="02040503050406030204" pitchFamily="18" charset="0"/>
                <a:ea typeface="Cambria" panose="02040503050406030204" pitchFamily="18" charset="0"/>
              </a:rPr>
              <a:t>- «Parceria mercantil é em geral toda a associação </a:t>
            </a:r>
            <a:r>
              <a:rPr lang="pt-PT" sz="1800" dirty="0" err="1">
                <a:latin typeface="Cambria" panose="02040503050406030204" pitchFamily="18" charset="0"/>
                <a:ea typeface="Cambria" panose="02040503050406030204" pitchFamily="18" charset="0"/>
              </a:rPr>
              <a:t>conjuncta</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commerciantes</a:t>
            </a:r>
            <a:r>
              <a:rPr lang="pt-PT" sz="1800" dirty="0">
                <a:latin typeface="Cambria" panose="02040503050406030204" pitchFamily="18" charset="0"/>
                <a:ea typeface="Cambria" panose="02040503050406030204" pitchFamily="18" charset="0"/>
              </a:rPr>
              <a:t> em </a:t>
            </a:r>
            <a:r>
              <a:rPr lang="pt-PT" sz="1800" dirty="0" err="1">
                <a:latin typeface="Cambria" panose="02040503050406030204" pitchFamily="18" charset="0"/>
                <a:ea typeface="Cambria" panose="02040503050406030204" pitchFamily="18" charset="0"/>
              </a:rPr>
              <a:t>communhão</a:t>
            </a:r>
            <a:r>
              <a:rPr lang="pt-PT" sz="1800" dirty="0">
                <a:latin typeface="Cambria" panose="02040503050406030204" pitchFamily="18" charset="0"/>
                <a:ea typeface="Cambria" panose="02040503050406030204" pitchFamily="18" charset="0"/>
              </a:rPr>
              <a:t> sem animo de sociedade» (</a:t>
            </a:r>
            <a:r>
              <a:rPr lang="pt-PT" sz="1800" dirty="0" err="1">
                <a:latin typeface="Cambria" panose="02040503050406030204" pitchFamily="18" charset="0"/>
                <a:ea typeface="Cambria" panose="02040503050406030204" pitchFamily="18" charset="0"/>
              </a:rPr>
              <a:t>art</a:t>
            </a:r>
            <a:r>
              <a:rPr lang="pt-PT" sz="1800" dirty="0">
                <a:latin typeface="Cambria" panose="02040503050406030204" pitchFamily="18" charset="0"/>
                <a:ea typeface="Cambria" panose="02040503050406030204" pitchFamily="18" charset="0"/>
              </a:rPr>
              <a:t>. 577).</a:t>
            </a:r>
          </a:p>
          <a:p>
            <a:pPr marL="0" indent="0" algn="just">
              <a:lnSpc>
                <a:spcPct val="10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Tree>
    <p:extLst>
      <p:ext uri="{BB962C8B-B14F-4D97-AF65-F5344CB8AC3E}">
        <p14:creationId xmlns:p14="http://schemas.microsoft.com/office/powerpoint/2010/main" val="2314165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a:t/>
            </a:r>
            <a:br>
              <a:rPr lang="pt-PT" dirty="0"/>
            </a:br>
            <a:r>
              <a:rPr lang="pt-PT" sz="2700" b="1" dirty="0" smtClean="0">
                <a:latin typeface="Cambria" panose="02040503050406030204" pitchFamily="18" charset="0"/>
                <a:ea typeface="Cambria" panose="02040503050406030204" pitchFamily="18" charset="0"/>
              </a:rPr>
              <a:t>14. O </a:t>
            </a:r>
            <a:r>
              <a:rPr lang="pt-PT" sz="2700" b="1" dirty="0">
                <a:latin typeface="Cambria" panose="02040503050406030204" pitchFamily="18" charset="0"/>
                <a:ea typeface="Cambria" panose="02040503050406030204" pitchFamily="18" charset="0"/>
              </a:rPr>
              <a:t>papel dado aos usos </a:t>
            </a:r>
            <a:r>
              <a:rPr lang="pt-PT" sz="2700" b="1" dirty="0">
                <a:solidFill>
                  <a:srgbClr val="FF0000"/>
                </a:solidFill>
                <a:latin typeface="Cambria" panose="02040503050406030204" pitchFamily="18" charset="0"/>
                <a:ea typeface="Cambria" panose="02040503050406030204" pitchFamily="18" charset="0"/>
              </a:rPr>
              <a:t>(</a:t>
            </a:r>
            <a:r>
              <a:rPr lang="pt-PT" sz="2700" b="1" dirty="0" smtClean="0">
                <a:solidFill>
                  <a:srgbClr val="FF0000"/>
                </a:solidFill>
                <a:latin typeface="Cambria" panose="02040503050406030204" pitchFamily="18" charset="0"/>
                <a:ea typeface="Cambria" panose="02040503050406030204" pitchFamily="18" charset="0"/>
              </a:rPr>
              <a:t>1/2)</a:t>
            </a:r>
            <a:r>
              <a:rPr lang="pt-PT" sz="2700" b="1" dirty="0" smtClean="0">
                <a:latin typeface="Cambria" panose="02040503050406030204" pitchFamily="18" charset="0"/>
                <a:ea typeface="Cambria" panose="02040503050406030204" pitchFamily="18" charset="0"/>
              </a:rPr>
              <a:t> </a:t>
            </a:r>
            <a:r>
              <a:rPr lang="pt-PT" sz="2700" b="1" dirty="0">
                <a:latin typeface="Cambria" panose="02040503050406030204" pitchFamily="18" charset="0"/>
                <a:ea typeface="Cambria" panose="02040503050406030204" pitchFamily="18" charset="0"/>
              </a:rPr>
              <a:t/>
            </a:r>
            <a:br>
              <a:rPr lang="pt-PT" sz="2700" b="1" dirty="0">
                <a:latin typeface="Cambria" panose="02040503050406030204" pitchFamily="18" charset="0"/>
                <a:ea typeface="Cambria" panose="02040503050406030204" pitchFamily="18" charset="0"/>
              </a:rPr>
            </a:br>
            <a:endParaRPr lang="pt-PT" sz="27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00000"/>
              </a:lnSpc>
              <a:buNone/>
            </a:pPr>
            <a:endParaRPr lang="pt-PT" sz="2200" dirty="0" smtClean="0">
              <a:latin typeface="Cambria" panose="02040503050406030204" pitchFamily="18" charset="0"/>
              <a:ea typeface="Cambria" panose="02040503050406030204" pitchFamily="18" charset="0"/>
            </a:endParaRPr>
          </a:p>
          <a:p>
            <a:pPr marL="0" indent="0" algn="just">
              <a:lnSpc>
                <a:spcPct val="100000"/>
              </a:lnSpc>
              <a:buNone/>
            </a:pPr>
            <a:r>
              <a:rPr lang="pt-PT" sz="2200" dirty="0" smtClean="0">
                <a:latin typeface="Cambria" panose="02040503050406030204" pitchFamily="18" charset="0"/>
                <a:ea typeface="Cambria" panose="02040503050406030204" pitchFamily="18" charset="0"/>
              </a:rPr>
              <a:t>- </a:t>
            </a:r>
            <a:r>
              <a:rPr lang="pt-PT" sz="2200" dirty="0" err="1">
                <a:latin typeface="Cambria" panose="02040503050406030204" pitchFamily="18" charset="0"/>
                <a:ea typeface="Cambria" panose="02040503050406030204" pitchFamily="18" charset="0"/>
              </a:rPr>
              <a:t>Arts</a:t>
            </a:r>
            <a:r>
              <a:rPr lang="pt-PT" sz="2200" dirty="0">
                <a:latin typeface="Cambria" panose="02040503050406030204" pitchFamily="18" charset="0"/>
                <a:ea typeface="Cambria" panose="02040503050406030204" pitchFamily="18" charset="0"/>
              </a:rPr>
              <a:t>. 372 e 373: ao regular o vencimento das letras, previam que o mesmo pudesse ser a um ou mais usos da vista, esclarecendo-se que tal uso era de 30 dias, a contar da vista ou da data, consoante o saque;</a:t>
            </a:r>
          </a:p>
          <a:p>
            <a:pPr marL="0" indent="0" algn="just">
              <a:lnSpc>
                <a:spcPct val="100000"/>
              </a:lnSpc>
              <a:buNone/>
            </a:pPr>
            <a:r>
              <a:rPr lang="pt-PT" sz="2200" dirty="0">
                <a:latin typeface="Cambria" panose="02040503050406030204" pitchFamily="18" charset="0"/>
                <a:ea typeface="Cambria" panose="02040503050406030204" pitchFamily="18" charset="0"/>
              </a:rPr>
              <a:t>- </a:t>
            </a:r>
            <a:r>
              <a:rPr lang="pt-PT" sz="2200" dirty="0" err="1">
                <a:latin typeface="Cambria" panose="02040503050406030204" pitchFamily="18" charset="0"/>
                <a:ea typeface="Cambria" panose="02040503050406030204" pitchFamily="18" charset="0"/>
              </a:rPr>
              <a:t>Art</a:t>
            </a:r>
            <a:r>
              <a:rPr lang="pt-PT" sz="2200" dirty="0">
                <a:latin typeface="Cambria" panose="02040503050406030204" pitchFamily="18" charset="0"/>
                <a:ea typeface="Cambria" panose="02040503050406030204" pitchFamily="18" charset="0"/>
              </a:rPr>
              <a:t>. 642: estabelecia que, em caso de omissão quer dos estatutos de uma sociedade, quer de preceito legal, o comportamento dos sócios se devia regular «pelos usos e costumes </a:t>
            </a:r>
            <a:r>
              <a:rPr lang="pt-PT" sz="2200" dirty="0" err="1">
                <a:latin typeface="Cambria" panose="02040503050406030204" pitchFamily="18" charset="0"/>
                <a:ea typeface="Cambria" panose="02040503050406030204" pitchFamily="18" charset="0"/>
              </a:rPr>
              <a:t>commerciaes</a:t>
            </a:r>
            <a:r>
              <a:rPr lang="pt-PT" sz="2200" dirty="0">
                <a:latin typeface="Cambria" panose="02040503050406030204" pitchFamily="18" charset="0"/>
                <a:ea typeface="Cambria" panose="02040503050406030204" pitchFamily="18" charset="0"/>
              </a:rPr>
              <a:t> e </a:t>
            </a:r>
            <a:r>
              <a:rPr lang="pt-PT" sz="2200" dirty="0" err="1">
                <a:latin typeface="Cambria" panose="02040503050406030204" pitchFamily="18" charset="0"/>
                <a:ea typeface="Cambria" panose="02040503050406030204" pitchFamily="18" charset="0"/>
              </a:rPr>
              <a:t>principios</a:t>
            </a:r>
            <a:r>
              <a:rPr lang="pt-PT" sz="2200" dirty="0">
                <a:latin typeface="Cambria" panose="02040503050406030204" pitchFamily="18" charset="0"/>
                <a:ea typeface="Cambria" panose="02040503050406030204" pitchFamily="18" charset="0"/>
              </a:rPr>
              <a:t> de direito </a:t>
            </a:r>
            <a:r>
              <a:rPr lang="pt-PT" sz="2200" dirty="0" err="1">
                <a:latin typeface="Cambria" panose="02040503050406030204" pitchFamily="18" charset="0"/>
                <a:ea typeface="Cambria" panose="02040503050406030204" pitchFamily="18" charset="0"/>
              </a:rPr>
              <a:t>commum</a:t>
            </a:r>
            <a:r>
              <a:rPr lang="pt-PT" sz="2200" dirty="0">
                <a:latin typeface="Cambria" panose="02040503050406030204" pitchFamily="18" charset="0"/>
                <a:ea typeface="Cambria" panose="02040503050406030204" pitchFamily="18" charset="0"/>
              </a:rPr>
              <a:t> fundados na justiça natural»; </a:t>
            </a:r>
          </a:p>
          <a:p>
            <a:pPr marL="0" indent="0" algn="just">
              <a:lnSpc>
                <a:spcPct val="100000"/>
              </a:lnSpc>
              <a:buNone/>
            </a:pPr>
            <a:r>
              <a:rPr lang="pt-PT" sz="2200" dirty="0">
                <a:latin typeface="Cambria" panose="02040503050406030204" pitchFamily="18" charset="0"/>
                <a:ea typeface="Cambria" panose="02040503050406030204" pitchFamily="18" charset="0"/>
              </a:rPr>
              <a:t>- </a:t>
            </a:r>
            <a:r>
              <a:rPr lang="pt-PT" sz="2200" dirty="0" err="1">
                <a:latin typeface="Cambria" panose="02040503050406030204" pitchFamily="18" charset="0"/>
                <a:ea typeface="Cambria" panose="02040503050406030204" pitchFamily="18" charset="0"/>
              </a:rPr>
              <a:t>Art</a:t>
            </a:r>
            <a:r>
              <a:rPr lang="pt-PT" sz="2200" dirty="0">
                <a:latin typeface="Cambria" panose="02040503050406030204" pitchFamily="18" charset="0"/>
                <a:ea typeface="Cambria" panose="02040503050406030204" pitchFamily="18" charset="0"/>
              </a:rPr>
              <a:t>. 789: estabelecia que, na falta de estipulação, a remuneração do comissário seria regulada pelo uso e costume da praça onde fosse exercido o mandato;</a:t>
            </a:r>
          </a:p>
          <a:p>
            <a:pPr marL="0" indent="0">
              <a:buNone/>
            </a:pPr>
            <a:endParaRPr lang="pt-PT" dirty="0"/>
          </a:p>
        </p:txBody>
      </p:sp>
      <p:pic>
        <p:nvPicPr>
          <p:cNvPr id="4" name="Imagem 3"/>
          <p:cNvPicPr>
            <a:picLocks noChangeAspect="1"/>
          </p:cNvPicPr>
          <p:nvPr/>
        </p:nvPicPr>
        <p:blipFill>
          <a:blip r:embed="rId2"/>
          <a:stretch>
            <a:fillRect/>
          </a:stretch>
        </p:blipFill>
        <p:spPr>
          <a:xfrm>
            <a:off x="0" y="1633599"/>
            <a:ext cx="12192000" cy="463296"/>
          </a:xfrm>
          <a:prstGeom prst="rect">
            <a:avLst/>
          </a:prstGeom>
        </p:spPr>
      </p:pic>
    </p:spTree>
    <p:extLst>
      <p:ext uri="{BB962C8B-B14F-4D97-AF65-F5344CB8AC3E}">
        <p14:creationId xmlns:p14="http://schemas.microsoft.com/office/powerpoint/2010/main" val="3850323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a:t/>
            </a:r>
            <a:br>
              <a:rPr lang="pt-PT" dirty="0"/>
            </a:br>
            <a:r>
              <a:rPr lang="pt-PT" sz="2400" b="1" dirty="0" smtClean="0">
                <a:latin typeface="Cambria" panose="02040503050406030204" pitchFamily="18" charset="0"/>
                <a:ea typeface="Cambria" panose="02040503050406030204" pitchFamily="18" charset="0"/>
              </a:rPr>
              <a:t>14</a:t>
            </a:r>
            <a:r>
              <a:rPr lang="pt-PT" sz="2400" b="1" dirty="0">
                <a:latin typeface="Cambria" panose="02040503050406030204" pitchFamily="18" charset="0"/>
                <a:ea typeface="Cambria" panose="02040503050406030204" pitchFamily="18" charset="0"/>
              </a:rPr>
              <a:t>. O papel dado aos usos </a:t>
            </a:r>
            <a:r>
              <a:rPr lang="pt-PT" sz="2400" b="1" dirty="0" smtClean="0">
                <a:solidFill>
                  <a:srgbClr val="FF0000"/>
                </a:solidFill>
                <a:latin typeface="Cambria" panose="02040503050406030204" pitchFamily="18" charset="0"/>
                <a:ea typeface="Cambria" panose="02040503050406030204" pitchFamily="18" charset="0"/>
              </a:rPr>
              <a:t>(2/2</a:t>
            </a:r>
            <a:r>
              <a:rPr lang="pt-PT" sz="2400" b="1" dirty="0">
                <a:solidFill>
                  <a:srgbClr val="FF0000"/>
                </a:solidFill>
                <a:latin typeface="Cambria" panose="02040503050406030204" pitchFamily="18" charset="0"/>
                <a:ea typeface="Cambria" panose="02040503050406030204" pitchFamily="18" charset="0"/>
              </a:rPr>
              <a:t>)</a:t>
            </a:r>
            <a:r>
              <a:rPr lang="pt-PT" dirty="0"/>
              <a:t/>
            </a:r>
            <a:br>
              <a:rPr lang="pt-PT" dirty="0"/>
            </a:br>
            <a:endParaRPr lang="pt-PT" dirty="0"/>
          </a:p>
        </p:txBody>
      </p:sp>
      <p:sp>
        <p:nvSpPr>
          <p:cNvPr id="3" name="Marcador de Posição de Conteúdo 2"/>
          <p:cNvSpPr>
            <a:spLocks noGrp="1"/>
          </p:cNvSpPr>
          <p:nvPr>
            <p:ph idx="1"/>
          </p:nvPr>
        </p:nvSpPr>
        <p:spPr>
          <a:xfrm>
            <a:off x="838200" y="1412111"/>
            <a:ext cx="10515600" cy="4872942"/>
          </a:xfrm>
        </p:spPr>
        <p:txBody>
          <a:bodyPr>
            <a:normAutofit fontScale="25000" lnSpcReduction="20000"/>
          </a:bodyPr>
          <a:lstStyle/>
          <a:p>
            <a:pPr marL="0" indent="0" algn="just">
              <a:lnSpc>
                <a:spcPct val="160000"/>
              </a:lnSpc>
              <a:buNone/>
            </a:pPr>
            <a:endParaRPr lang="pt-PT" sz="8000" dirty="0" smtClean="0">
              <a:latin typeface="Cambria" panose="02040503050406030204" pitchFamily="18" charset="0"/>
              <a:ea typeface="Cambria" panose="02040503050406030204" pitchFamily="18" charset="0"/>
            </a:endParaRPr>
          </a:p>
          <a:p>
            <a:pPr marL="0" indent="0" algn="just">
              <a:lnSpc>
                <a:spcPct val="160000"/>
              </a:lnSpc>
              <a:buNone/>
            </a:pPr>
            <a:r>
              <a:rPr lang="pt-PT" sz="8000" dirty="0" smtClean="0">
                <a:latin typeface="Cambria" panose="02040503050406030204" pitchFamily="18" charset="0"/>
                <a:ea typeface="Cambria" panose="02040503050406030204" pitchFamily="18" charset="0"/>
              </a:rPr>
              <a:t>- </a:t>
            </a:r>
            <a:r>
              <a:rPr lang="pt-PT" sz="7600" dirty="0" err="1">
                <a:latin typeface="Cambria" panose="02040503050406030204" pitchFamily="18" charset="0"/>
                <a:ea typeface="Cambria" panose="02040503050406030204" pitchFamily="18" charset="0"/>
              </a:rPr>
              <a:t>Art</a:t>
            </a:r>
            <a:r>
              <a:rPr lang="pt-PT" sz="7600" dirty="0">
                <a:latin typeface="Cambria" panose="02040503050406030204" pitchFamily="18" charset="0"/>
                <a:ea typeface="Cambria" panose="02040503050406030204" pitchFamily="18" charset="0"/>
              </a:rPr>
              <a:t>. 1698: ao regular a ratificação de seguro feito por terceiro, estabelecia que se, a respeito da mesma, houvesse costume particular da praça da qual as fazendas se expedissem, seria esse costume guardado;</a:t>
            </a:r>
          </a:p>
          <a:p>
            <a:pPr marL="0" indent="0" algn="just">
              <a:lnSpc>
                <a:spcPct val="160000"/>
              </a:lnSpc>
              <a:buNone/>
            </a:pPr>
            <a:r>
              <a:rPr lang="pt-PT" sz="7600" dirty="0">
                <a:latin typeface="Cambria" panose="02040503050406030204" pitchFamily="18" charset="0"/>
                <a:ea typeface="Cambria" panose="02040503050406030204" pitchFamily="18" charset="0"/>
              </a:rPr>
              <a:t>- </a:t>
            </a:r>
            <a:r>
              <a:rPr lang="pt-PT" sz="7600" dirty="0" err="1">
                <a:latin typeface="Cambria" panose="02040503050406030204" pitchFamily="18" charset="0"/>
                <a:ea typeface="Cambria" panose="02040503050406030204" pitchFamily="18" charset="0"/>
              </a:rPr>
              <a:t>Art</a:t>
            </a:r>
            <a:r>
              <a:rPr lang="pt-PT" sz="7600" dirty="0">
                <a:latin typeface="Cambria" panose="02040503050406030204" pitchFamily="18" charset="0"/>
                <a:ea typeface="Cambria" panose="02040503050406030204" pitchFamily="18" charset="0"/>
              </a:rPr>
              <a:t>. 1011: ao regular as competências do supremo magistrado do comércio, incluía entre elas «conhecer de </a:t>
            </a:r>
            <a:r>
              <a:rPr lang="pt-PT" sz="7600" dirty="0" err="1">
                <a:latin typeface="Cambria" panose="02040503050406030204" pitchFamily="18" charset="0"/>
                <a:ea typeface="Cambria" panose="02040503050406030204" pitchFamily="18" charset="0"/>
              </a:rPr>
              <a:t>quaesquer</a:t>
            </a:r>
            <a:r>
              <a:rPr lang="pt-PT" sz="7600" dirty="0">
                <a:latin typeface="Cambria" panose="02040503050406030204" pitchFamily="18" charset="0"/>
                <a:ea typeface="Cambria" panose="02040503050406030204" pitchFamily="18" charset="0"/>
              </a:rPr>
              <a:t> usos e abusos </a:t>
            </a:r>
            <a:r>
              <a:rPr lang="pt-PT" sz="7600" dirty="0" err="1">
                <a:latin typeface="Cambria" panose="02040503050406030204" pitchFamily="18" charset="0"/>
                <a:ea typeface="Cambria" panose="02040503050406030204" pitchFamily="18" charset="0"/>
              </a:rPr>
              <a:t>commerciaes</a:t>
            </a:r>
            <a:r>
              <a:rPr lang="pt-PT" sz="7600" dirty="0">
                <a:latin typeface="Cambria" panose="02040503050406030204" pitchFamily="18" charset="0"/>
                <a:ea typeface="Cambria" panose="02040503050406030204" pitchFamily="18" charset="0"/>
              </a:rPr>
              <a:t>, e ouvindo sobre </a:t>
            </a:r>
            <a:r>
              <a:rPr lang="pt-PT" sz="7600" dirty="0" err="1">
                <a:latin typeface="Cambria" panose="02040503050406030204" pitchFamily="18" charset="0"/>
                <a:ea typeface="Cambria" panose="02040503050406030204" pitchFamily="18" charset="0"/>
              </a:rPr>
              <a:t>elles</a:t>
            </a:r>
            <a:r>
              <a:rPr lang="pt-PT" sz="7600" dirty="0">
                <a:latin typeface="Cambria" panose="02040503050406030204" pitchFamily="18" charset="0"/>
                <a:ea typeface="Cambria" panose="02040503050406030204" pitchFamily="18" charset="0"/>
              </a:rPr>
              <a:t> todos os </a:t>
            </a:r>
            <a:r>
              <a:rPr lang="pt-PT" sz="7600" dirty="0" err="1">
                <a:latin typeface="Cambria" panose="02040503050406030204" pitchFamily="18" charset="0"/>
                <a:ea typeface="Cambria" panose="02040503050406030204" pitchFamily="18" charset="0"/>
              </a:rPr>
              <a:t>tribunaes</a:t>
            </a:r>
            <a:r>
              <a:rPr lang="pt-PT" sz="7600" dirty="0">
                <a:latin typeface="Cambria" panose="02040503050406030204" pitchFamily="18" charset="0"/>
                <a:ea typeface="Cambria" panose="02040503050406030204" pitchFamily="18" charset="0"/>
              </a:rPr>
              <a:t> </a:t>
            </a:r>
            <a:r>
              <a:rPr lang="pt-PT" sz="7600" dirty="0" err="1">
                <a:latin typeface="Cambria" panose="02040503050406030204" pitchFamily="18" charset="0"/>
                <a:ea typeface="Cambria" panose="02040503050406030204" pitchFamily="18" charset="0"/>
              </a:rPr>
              <a:t>commerciaes</a:t>
            </a:r>
            <a:r>
              <a:rPr lang="pt-PT" sz="7600" dirty="0">
                <a:latin typeface="Cambria" panose="02040503050406030204" pitchFamily="18" charset="0"/>
                <a:ea typeface="Cambria" panose="02040503050406030204" pitchFamily="18" charset="0"/>
              </a:rPr>
              <a:t> </a:t>
            </a:r>
            <a:r>
              <a:rPr lang="pt-PT" sz="7600" dirty="0" err="1">
                <a:latin typeface="Cambria" panose="02040503050406030204" pitchFamily="18" charset="0"/>
                <a:ea typeface="Cambria" panose="02040503050406030204" pitchFamily="18" charset="0"/>
              </a:rPr>
              <a:t>ordinarios</a:t>
            </a:r>
            <a:r>
              <a:rPr lang="pt-PT" sz="7600" dirty="0">
                <a:latin typeface="Cambria" panose="02040503050406030204" pitchFamily="18" charset="0"/>
                <a:ea typeface="Cambria" panose="02040503050406030204" pitchFamily="18" charset="0"/>
              </a:rPr>
              <a:t> firmar por assento no tribunal de </a:t>
            </a:r>
            <a:r>
              <a:rPr lang="pt-PT" sz="7600" dirty="0" err="1">
                <a:latin typeface="Cambria" panose="02040503050406030204" pitchFamily="18" charset="0"/>
                <a:ea typeface="Cambria" panose="02040503050406030204" pitchFamily="18" charset="0"/>
              </a:rPr>
              <a:t>commercio</a:t>
            </a:r>
            <a:r>
              <a:rPr lang="pt-PT" sz="7600" dirty="0">
                <a:latin typeface="Cambria" panose="02040503050406030204" pitchFamily="18" charset="0"/>
                <a:ea typeface="Cambria" panose="02040503050406030204" pitchFamily="18" charset="0"/>
              </a:rPr>
              <a:t> da segunda instancia a certeza do uso, ou a abolição do abuso, e </a:t>
            </a:r>
            <a:r>
              <a:rPr lang="pt-PT" sz="7600" dirty="0" err="1">
                <a:latin typeface="Cambria" panose="02040503050406030204" pitchFamily="18" charset="0"/>
                <a:ea typeface="Cambria" panose="02040503050406030204" pitchFamily="18" charset="0"/>
              </a:rPr>
              <a:t>communicando</a:t>
            </a:r>
            <a:r>
              <a:rPr lang="pt-PT" sz="7600" dirty="0">
                <a:latin typeface="Cambria" panose="02040503050406030204" pitchFamily="18" charset="0"/>
                <a:ea typeface="Cambria" panose="02040503050406030204" pitchFamily="18" charset="0"/>
              </a:rPr>
              <a:t> o assento tomado a todos os </a:t>
            </a:r>
            <a:r>
              <a:rPr lang="pt-PT" sz="7600" dirty="0" err="1">
                <a:latin typeface="Cambria" panose="02040503050406030204" pitchFamily="18" charset="0"/>
                <a:ea typeface="Cambria" panose="02040503050406030204" pitchFamily="18" charset="0"/>
              </a:rPr>
              <a:t>tribunaes</a:t>
            </a:r>
            <a:r>
              <a:rPr lang="pt-PT" sz="7600" dirty="0">
                <a:latin typeface="Cambria" panose="02040503050406030204" pitchFamily="18" charset="0"/>
                <a:ea typeface="Cambria" panose="02040503050406030204" pitchFamily="18" charset="0"/>
              </a:rPr>
              <a:t> de </a:t>
            </a:r>
            <a:r>
              <a:rPr lang="pt-PT" sz="7600" dirty="0" err="1">
                <a:latin typeface="Cambria" panose="02040503050406030204" pitchFamily="18" charset="0"/>
                <a:ea typeface="Cambria" panose="02040503050406030204" pitchFamily="18" charset="0"/>
              </a:rPr>
              <a:t>commercio</a:t>
            </a:r>
            <a:r>
              <a:rPr lang="pt-PT" sz="7600" dirty="0">
                <a:latin typeface="Cambria" panose="02040503050406030204" pitchFamily="18" charset="0"/>
                <a:ea typeface="Cambria" panose="02040503050406030204" pitchFamily="18" charset="0"/>
              </a:rPr>
              <a:t> da primeira instancia para </a:t>
            </a:r>
            <a:r>
              <a:rPr lang="pt-PT" sz="7600" dirty="0" err="1">
                <a:latin typeface="Cambria" panose="02040503050406030204" pitchFamily="18" charset="0"/>
                <a:ea typeface="Cambria" panose="02040503050406030204" pitchFamily="18" charset="0"/>
              </a:rPr>
              <a:t>respectivamente</a:t>
            </a:r>
            <a:r>
              <a:rPr lang="pt-PT" sz="7600" dirty="0">
                <a:latin typeface="Cambria" panose="02040503050406030204" pitchFamily="18" charset="0"/>
                <a:ea typeface="Cambria" panose="02040503050406030204" pitchFamily="18" charset="0"/>
              </a:rPr>
              <a:t> o fazerem </a:t>
            </a:r>
            <a:r>
              <a:rPr lang="pt-PT" sz="7600" dirty="0" err="1">
                <a:latin typeface="Cambria" panose="02040503050406030204" pitchFamily="18" charset="0"/>
                <a:ea typeface="Cambria" panose="02040503050406030204" pitchFamily="18" charset="0"/>
              </a:rPr>
              <a:t>notorio</a:t>
            </a:r>
            <a:r>
              <a:rPr lang="pt-PT" sz="7600" dirty="0">
                <a:latin typeface="Cambria" panose="02040503050406030204" pitchFamily="18" charset="0"/>
                <a:ea typeface="Cambria" panose="02040503050406030204" pitchFamily="18" charset="0"/>
              </a:rPr>
              <a:t>. Sendo porem o uso contra lei expressa, e assentando-se ser </a:t>
            </a:r>
            <a:r>
              <a:rPr lang="pt-PT" sz="7600" dirty="0" err="1">
                <a:latin typeface="Cambria" panose="02040503050406030204" pitchFamily="18" charset="0"/>
                <a:ea typeface="Cambria" panose="02040503050406030204" pitchFamily="18" charset="0"/>
              </a:rPr>
              <a:t>preferivel</a:t>
            </a:r>
            <a:r>
              <a:rPr lang="pt-PT" sz="7600" dirty="0">
                <a:latin typeface="Cambria" panose="02040503050406030204" pitchFamily="18" charset="0"/>
                <a:ea typeface="Cambria" panose="02040503050406030204" pitchFamily="18" charset="0"/>
              </a:rPr>
              <a:t> á lei, deverá levar todas as </a:t>
            </a:r>
            <a:r>
              <a:rPr lang="pt-PT" sz="7600" dirty="0" err="1">
                <a:latin typeface="Cambria" panose="02040503050406030204" pitchFamily="18" charset="0"/>
                <a:ea typeface="Cambria" panose="02040503050406030204" pitchFamily="18" charset="0"/>
              </a:rPr>
              <a:t>informaçoens</a:t>
            </a:r>
            <a:r>
              <a:rPr lang="pt-PT" sz="7600" dirty="0">
                <a:latin typeface="Cambria" panose="02040503050406030204" pitchFamily="18" charset="0"/>
                <a:ea typeface="Cambria" panose="02040503050406030204" pitchFamily="18" charset="0"/>
              </a:rPr>
              <a:t> e assento tomado ao conhecimento do governo para que a legislatura decida o que melhor convenha».</a:t>
            </a:r>
          </a:p>
          <a:p>
            <a:pPr marL="0" indent="0">
              <a:buNone/>
            </a:pPr>
            <a:r>
              <a:rPr lang="pt-PT" sz="7600" dirty="0">
                <a:latin typeface="Cambria" panose="02040503050406030204" pitchFamily="18" charset="0"/>
                <a:ea typeface="Cambria" panose="02040503050406030204" pitchFamily="18" charset="0"/>
              </a:rPr>
              <a:t/>
            </a:r>
            <a:br>
              <a:rPr lang="pt-PT" sz="7600" dirty="0">
                <a:latin typeface="Cambria" panose="02040503050406030204" pitchFamily="18" charset="0"/>
                <a:ea typeface="Cambria" panose="02040503050406030204" pitchFamily="18" charset="0"/>
              </a:rPr>
            </a:br>
            <a:r>
              <a:rPr lang="pt-PT" sz="7600" dirty="0">
                <a:latin typeface="Cambria" panose="02040503050406030204" pitchFamily="18" charset="0"/>
                <a:ea typeface="Cambria" panose="02040503050406030204" pitchFamily="18" charset="0"/>
              </a:rPr>
              <a:t> </a:t>
            </a:r>
          </a:p>
          <a:p>
            <a:pPr marL="0" indent="0">
              <a:buNone/>
            </a:pPr>
            <a:endParaRPr lang="pt-PT" sz="76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Tree>
    <p:extLst>
      <p:ext uri="{BB962C8B-B14F-4D97-AF65-F5344CB8AC3E}">
        <p14:creationId xmlns:p14="http://schemas.microsoft.com/office/powerpoint/2010/main" val="41265830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15. Relevância</a:t>
            </a:r>
            <a:r>
              <a:rPr lang="pt-PT" sz="2400" b="1" dirty="0">
                <a:latin typeface="Cambria" panose="02040503050406030204" pitchFamily="18" charset="0"/>
                <a:ea typeface="Cambria" panose="02040503050406030204" pitchFamily="18" charset="0"/>
              </a:rPr>
              <a:t>, méritos e debilidades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1/8)</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lstStyle/>
          <a:p>
            <a:pPr marL="0" indent="0" algn="just">
              <a:lnSpc>
                <a:spcPct val="100000"/>
              </a:lnSpc>
              <a:buNone/>
            </a:pPr>
            <a:endParaRPr lang="pt-PT" sz="2000" dirty="0" smtClean="0">
              <a:latin typeface="Cambria" panose="02040503050406030204" pitchFamily="18" charset="0"/>
              <a:ea typeface="Cambria" panose="02040503050406030204" pitchFamily="18" charset="0"/>
            </a:endParaRPr>
          </a:p>
          <a:p>
            <a:pPr marL="0" indent="0" algn="just">
              <a:lnSpc>
                <a:spcPct val="100000"/>
              </a:lnSpc>
              <a:buNone/>
            </a:pPr>
            <a:r>
              <a:rPr lang="pt-PT" sz="2000" dirty="0" smtClean="0">
                <a:latin typeface="Cambria" panose="02040503050406030204" pitchFamily="18" charset="0"/>
                <a:ea typeface="Cambria" panose="02040503050406030204" pitchFamily="18" charset="0"/>
              </a:rPr>
              <a:t>- Foi o primeiro </a:t>
            </a:r>
            <a:r>
              <a:rPr lang="pt-PT" sz="2000" dirty="0">
                <a:latin typeface="Cambria" panose="02040503050406030204" pitchFamily="18" charset="0"/>
                <a:ea typeface="Cambria" panose="02040503050406030204" pitchFamily="18" charset="0"/>
              </a:rPr>
              <a:t>código português de cunho moderno (ou seja, de obediência às caraterísticas dos códigos napoleónicos). Não apenas concentrou como renovou as normas do ramo de direito seu objeto, sob influência das leis e das literaturas de países mais desenvolvidos. Nalguns casos, </a:t>
            </a:r>
            <a:r>
              <a:rPr lang="pt-PT" sz="2000" dirty="0" smtClean="0">
                <a:latin typeface="Cambria" panose="02040503050406030204" pitchFamily="18" charset="0"/>
                <a:ea typeface="Cambria" panose="02040503050406030204" pitchFamily="18" charset="0"/>
              </a:rPr>
              <a:t>foi mesmo precursor a nível europeu na </a:t>
            </a:r>
            <a:r>
              <a:rPr lang="pt-PT" sz="2000" dirty="0">
                <a:latin typeface="Cambria" panose="02040503050406030204" pitchFamily="18" charset="0"/>
                <a:ea typeface="Cambria" panose="02040503050406030204" pitchFamily="18" charset="0"/>
              </a:rPr>
              <a:t>consagração legislativa de figuras até então só reguladas pelos usos (caso do cheque</a:t>
            </a:r>
            <a:r>
              <a:rPr lang="pt-PT" sz="2000" dirty="0" smtClean="0">
                <a:latin typeface="Cambria" panose="02040503050406030204" pitchFamily="18" charset="0"/>
                <a:ea typeface="Cambria" panose="02040503050406030204" pitchFamily="18" charset="0"/>
              </a:rPr>
              <a:t>);  </a:t>
            </a:r>
            <a:endParaRPr lang="pt-PT" sz="2000" dirty="0">
              <a:latin typeface="Cambria" panose="02040503050406030204" pitchFamily="18" charset="0"/>
              <a:ea typeface="Cambria" panose="02040503050406030204" pitchFamily="18" charset="0"/>
            </a:endParaRPr>
          </a:p>
          <a:p>
            <a:pPr marL="0" indent="0">
              <a:buNone/>
            </a:pPr>
            <a:endParaRPr lang="pt-PT" dirty="0"/>
          </a:p>
        </p:txBody>
      </p:sp>
      <p:pic>
        <p:nvPicPr>
          <p:cNvPr id="4" name="Imagem 3"/>
          <p:cNvPicPr>
            <a:picLocks noChangeAspect="1"/>
          </p:cNvPicPr>
          <p:nvPr/>
        </p:nvPicPr>
        <p:blipFill>
          <a:blip r:embed="rId2"/>
          <a:stretch>
            <a:fillRect/>
          </a:stretch>
        </p:blipFill>
        <p:spPr>
          <a:xfrm>
            <a:off x="0" y="1294861"/>
            <a:ext cx="12192000" cy="463296"/>
          </a:xfrm>
          <a:prstGeom prst="rect">
            <a:avLst/>
          </a:prstGeom>
        </p:spPr>
      </p:pic>
    </p:spTree>
    <p:extLst>
      <p:ext uri="{BB962C8B-B14F-4D97-AF65-F5344CB8AC3E}">
        <p14:creationId xmlns:p14="http://schemas.microsoft.com/office/powerpoint/2010/main" val="27709523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
            </a:r>
            <a:br>
              <a:rPr lang="pt-PT" dirty="0" smtClean="0"/>
            </a:br>
            <a:r>
              <a:rPr lang="pt-PT" sz="2400" b="1" dirty="0" smtClean="0">
                <a:latin typeface="Cambria" panose="02040503050406030204" pitchFamily="18" charset="0"/>
                <a:ea typeface="Cambria" panose="02040503050406030204" pitchFamily="18" charset="0"/>
              </a:rPr>
              <a:t>15.</a:t>
            </a:r>
            <a:r>
              <a:rPr lang="pt-PT" sz="2400" b="1" dirty="0">
                <a:latin typeface="Cambria" panose="02040503050406030204" pitchFamily="18" charset="0"/>
                <a:ea typeface="Cambria" panose="02040503050406030204" pitchFamily="18" charset="0"/>
              </a:rPr>
              <a:t> Relevância, méritos e debilidades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2/8)</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endParaRPr lang="pt-PT" sz="1800" dirty="0">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Críticas desde o primeiro dia. O próprio Ferreira Borges deixou memória de algumas no seu livro </a:t>
            </a:r>
            <a:r>
              <a:rPr lang="pt-PT" sz="1800" i="1" dirty="0">
                <a:latin typeface="Cambria" panose="02040503050406030204" pitchFamily="18" charset="0"/>
                <a:ea typeface="Cambria" panose="02040503050406030204" pitchFamily="18" charset="0"/>
              </a:rPr>
              <a:t>Das Fontes, Especialidade, e </a:t>
            </a:r>
            <a:r>
              <a:rPr lang="pt-PT" sz="1800" i="1" dirty="0" err="1">
                <a:latin typeface="Cambria" panose="02040503050406030204" pitchFamily="18" charset="0"/>
                <a:ea typeface="Cambria" panose="02040503050406030204" pitchFamily="18" charset="0"/>
              </a:rPr>
              <a:t>Excellencia</a:t>
            </a:r>
            <a:r>
              <a:rPr lang="pt-PT" sz="1800" i="1" dirty="0">
                <a:latin typeface="Cambria" panose="02040503050406030204" pitchFamily="18" charset="0"/>
                <a:ea typeface="Cambria" panose="02040503050406030204" pitchFamily="18" charset="0"/>
              </a:rPr>
              <a:t>…</a:t>
            </a:r>
            <a:r>
              <a:rPr lang="pt-PT" sz="1800" dirty="0">
                <a:latin typeface="Cambria" panose="02040503050406030204" pitchFamily="18" charset="0"/>
                <a:ea typeface="Cambria" panose="02040503050406030204" pitchFamily="18" charset="0"/>
              </a:rPr>
              <a:t>.</a:t>
            </a:r>
            <a:r>
              <a:rPr lang="pt-PT" sz="1800" i="1" dirty="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As censuras iniciais versaram aspetos que, à distância, não parecem ter interesse significativo para um juízo atual sobre o </a:t>
            </a:r>
            <a:r>
              <a:rPr lang="pt-PT" sz="1800" dirty="0" smtClean="0">
                <a:latin typeface="Cambria" panose="02040503050406030204" pitchFamily="18" charset="0"/>
                <a:ea typeface="Cambria" panose="02040503050406030204" pitchFamily="18" charset="0"/>
              </a:rPr>
              <a:t>diploma;</a:t>
            </a:r>
            <a:endParaRPr lang="pt-PT" sz="1800" dirty="0">
              <a:latin typeface="Cambria" panose="02040503050406030204" pitchFamily="18" charset="0"/>
              <a:ea typeface="Cambria" panose="02040503050406030204" pitchFamily="18" charset="0"/>
            </a:endParaRPr>
          </a:p>
          <a:p>
            <a:pPr marL="0" indent="0">
              <a:buNone/>
            </a:pPr>
            <a:endParaRPr lang="pt-PT" dirty="0"/>
          </a:p>
        </p:txBody>
      </p:sp>
      <p:pic>
        <p:nvPicPr>
          <p:cNvPr id="4" name="Imagem 3"/>
          <p:cNvPicPr>
            <a:picLocks noChangeAspect="1"/>
          </p:cNvPicPr>
          <p:nvPr/>
        </p:nvPicPr>
        <p:blipFill>
          <a:blip r:embed="rId2"/>
          <a:stretch>
            <a:fillRect/>
          </a:stretch>
        </p:blipFill>
        <p:spPr>
          <a:xfrm>
            <a:off x="0" y="1459040"/>
            <a:ext cx="12192000" cy="463296"/>
          </a:xfrm>
          <a:prstGeom prst="rect">
            <a:avLst/>
          </a:prstGeom>
        </p:spPr>
      </p:pic>
    </p:spTree>
    <p:extLst>
      <p:ext uri="{BB962C8B-B14F-4D97-AF65-F5344CB8AC3E}">
        <p14:creationId xmlns:p14="http://schemas.microsoft.com/office/powerpoint/2010/main" val="32452375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57129"/>
          </a:xfrm>
        </p:spPr>
        <p:txBody>
          <a:bodyPr>
            <a:normAutofit fontScale="90000"/>
          </a:bodyPr>
          <a:lstStyle/>
          <a:p>
            <a:r>
              <a:rPr lang="pt-PT" dirty="0" smtClean="0"/>
              <a:t/>
            </a:r>
            <a:br>
              <a:rPr lang="pt-PT" dirty="0" smtClean="0"/>
            </a:br>
            <a:r>
              <a:rPr lang="pt-PT" sz="2400" b="1" dirty="0" smtClean="0">
                <a:latin typeface="Cambria" panose="02040503050406030204" pitchFamily="18" charset="0"/>
                <a:ea typeface="Cambria" panose="02040503050406030204" pitchFamily="18" charset="0"/>
              </a:rPr>
              <a:t>15.</a:t>
            </a:r>
            <a:r>
              <a:rPr lang="pt-PT" sz="2400" b="1" dirty="0">
                <a:latin typeface="Cambria" panose="02040503050406030204" pitchFamily="18" charset="0"/>
                <a:ea typeface="Cambria" panose="02040503050406030204" pitchFamily="18" charset="0"/>
              </a:rPr>
              <a:t> Relevância, méritos e debilidades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3/8)</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690688"/>
            <a:ext cx="10515600" cy="4640664"/>
          </a:xfrm>
        </p:spPr>
        <p:txBody>
          <a:bodyPr>
            <a:noAutofit/>
          </a:bodyPr>
          <a:lstStyle/>
          <a:p>
            <a:pPr marL="0" indent="0" algn="just">
              <a:lnSpc>
                <a:spcPct val="120000"/>
              </a:lnSpc>
              <a:buNone/>
            </a:pPr>
            <a:endParaRPr lang="pt-PT" sz="1800" dirty="0" smtClean="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Opinião de </a:t>
            </a:r>
            <a:r>
              <a:rPr lang="pt-PT" sz="1800" b="1" dirty="0">
                <a:latin typeface="Cambria" panose="02040503050406030204" pitchFamily="18" charset="0"/>
                <a:ea typeface="Cambria" panose="02040503050406030204" pitchFamily="18" charset="0"/>
              </a:rPr>
              <a:t>M. A. Coelho da Rocha</a:t>
            </a:r>
            <a:r>
              <a:rPr lang="pt-PT" sz="1800" dirty="0">
                <a:latin typeface="Cambria" panose="02040503050406030204" pitchFamily="18" charset="0"/>
                <a:ea typeface="Cambria" panose="02040503050406030204" pitchFamily="18" charset="0"/>
              </a:rPr>
              <a:t>:</a:t>
            </a: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326. Por este tempo, por Decreto de 18 de Setembro de 1833, foi publicado e mandado observar o </a:t>
            </a:r>
            <a:r>
              <a:rPr lang="pt-PT" sz="1800" i="1" dirty="0" err="1">
                <a:latin typeface="Cambria" panose="02040503050406030204" pitchFamily="18" charset="0"/>
                <a:ea typeface="Cambria" panose="02040503050406030204" pitchFamily="18" charset="0"/>
              </a:rPr>
              <a:t>Codigo</a:t>
            </a:r>
            <a:r>
              <a:rPr lang="pt-PT" sz="1800" i="1" dirty="0">
                <a:latin typeface="Cambria" panose="02040503050406030204" pitchFamily="18" charset="0"/>
                <a:ea typeface="Cambria" panose="02040503050406030204" pitchFamily="18" charset="0"/>
              </a:rPr>
              <a:t> </a:t>
            </a:r>
            <a:r>
              <a:rPr lang="pt-PT" sz="1800" i="1"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obra do conselheiro José Ferreira Borges, no qual se acha regulado tudo o que diz respeito ás pessoas, obrigações, </a:t>
            </a:r>
            <a:r>
              <a:rPr lang="pt-PT" sz="1800" dirty="0" err="1">
                <a:latin typeface="Cambria" panose="02040503050406030204" pitchFamily="18" charset="0"/>
                <a:ea typeface="Cambria" panose="02040503050406030204" pitchFamily="18" charset="0"/>
              </a:rPr>
              <a:t>organisação</a:t>
            </a:r>
            <a:r>
              <a:rPr lang="pt-PT" sz="1800" dirty="0">
                <a:latin typeface="Cambria" panose="02040503050406030204" pitchFamily="18" charset="0"/>
                <a:ea typeface="Cambria" panose="02040503050406030204" pitchFamily="18" charset="0"/>
              </a:rPr>
              <a:t> do foro, e </a:t>
            </a:r>
            <a:r>
              <a:rPr lang="pt-PT" sz="1800" dirty="0" err="1">
                <a:latin typeface="Cambria" panose="02040503050406030204" pitchFamily="18" charset="0"/>
                <a:ea typeface="Cambria" panose="02040503050406030204" pitchFamily="18" charset="0"/>
              </a:rPr>
              <a:t>fórma</a:t>
            </a:r>
            <a:r>
              <a:rPr lang="pt-PT" sz="1800" dirty="0">
                <a:latin typeface="Cambria" panose="02040503050406030204" pitchFamily="18" charset="0"/>
                <a:ea typeface="Cambria" panose="02040503050406030204" pitchFamily="18" charset="0"/>
              </a:rPr>
              <a:t> do processo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com uma segunda parte </a:t>
            </a:r>
            <a:r>
              <a:rPr lang="pt-PT" sz="1800" dirty="0" err="1">
                <a:latin typeface="Cambria" panose="02040503050406030204" pitchFamily="18" charset="0"/>
                <a:ea typeface="Cambria" panose="02040503050406030204" pitchFamily="18" charset="0"/>
              </a:rPr>
              <a:t>sôbre</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maritimo</a:t>
            </a:r>
            <a:r>
              <a:rPr lang="pt-PT" sz="1800" dirty="0">
                <a:latin typeface="Cambria" panose="02040503050406030204" pitchFamily="18" charset="0"/>
                <a:ea typeface="Cambria" panose="02040503050406030204" pitchFamily="18" charset="0"/>
              </a:rPr>
              <a:t>. O seu </a:t>
            </a:r>
            <a:r>
              <a:rPr lang="pt-PT" sz="1800" dirty="0" err="1">
                <a:latin typeface="Cambria" panose="02040503050406030204" pitchFamily="18" charset="0"/>
                <a:ea typeface="Cambria" panose="02040503050406030204" pitchFamily="18" charset="0"/>
              </a:rPr>
              <a:t>auctor</a:t>
            </a:r>
            <a:r>
              <a:rPr lang="pt-PT" sz="1800" dirty="0">
                <a:latin typeface="Cambria" panose="02040503050406030204" pitchFamily="18" charset="0"/>
                <a:ea typeface="Cambria" panose="02040503050406030204" pitchFamily="18" charset="0"/>
              </a:rPr>
              <a:t> compilou as mais providentes disposições dos </a:t>
            </a:r>
            <a:r>
              <a:rPr lang="pt-PT" sz="1800" dirty="0" err="1">
                <a:latin typeface="Cambria" panose="02040503050406030204" pitchFamily="18" charset="0"/>
                <a:ea typeface="Cambria" panose="02040503050406030204" pitchFamily="18" charset="0"/>
              </a:rPr>
              <a:t>Codigos</a:t>
            </a:r>
            <a:r>
              <a:rPr lang="pt-PT" sz="1800" dirty="0">
                <a:latin typeface="Cambria" panose="02040503050406030204" pitchFamily="18" charset="0"/>
                <a:ea typeface="Cambria" panose="02040503050406030204" pitchFamily="18" charset="0"/>
              </a:rPr>
              <a:t> das nações cultas da Europa, os </a:t>
            </a:r>
            <a:r>
              <a:rPr lang="pt-PT" sz="1800" dirty="0" err="1">
                <a:latin typeface="Cambria" panose="02040503050406030204" pitchFamily="18" charset="0"/>
                <a:ea typeface="Cambria" panose="02040503050406030204" pitchFamily="18" charset="0"/>
              </a:rPr>
              <a:t>quaes</a:t>
            </a:r>
            <a:r>
              <a:rPr lang="pt-PT" sz="1800" dirty="0">
                <a:latin typeface="Cambria" panose="02040503050406030204" pitchFamily="18" charset="0"/>
                <a:ea typeface="Cambria" panose="02040503050406030204" pitchFamily="18" charset="0"/>
              </a:rPr>
              <a:t> já pela Lei de 18 de Agosto de 1769 tinham sido declarados </a:t>
            </a:r>
            <a:r>
              <a:rPr lang="pt-PT" sz="1800" dirty="0" err="1">
                <a:latin typeface="Cambria" panose="02040503050406030204" pitchFamily="18" charset="0"/>
                <a:ea typeface="Cambria" panose="02040503050406030204" pitchFamily="18" charset="0"/>
              </a:rPr>
              <a:t>subsidiarios</a:t>
            </a:r>
            <a:r>
              <a:rPr lang="pt-PT" sz="1800" dirty="0">
                <a:latin typeface="Cambria" panose="02040503050406030204" pitchFamily="18" charset="0"/>
                <a:ea typeface="Cambria" panose="02040503050406030204" pitchFamily="18" charset="0"/>
              </a:rPr>
              <a:t> para </a:t>
            </a:r>
            <a:r>
              <a:rPr lang="pt-PT" sz="1800" dirty="0" err="1">
                <a:latin typeface="Cambria" panose="02040503050406030204" pitchFamily="18" charset="0"/>
                <a:ea typeface="Cambria" panose="02040503050406030204" pitchFamily="18" charset="0"/>
              </a:rPr>
              <a:t>supprir</a:t>
            </a:r>
            <a:r>
              <a:rPr lang="pt-PT" sz="1800" dirty="0">
                <a:latin typeface="Cambria" panose="02040503050406030204" pitchFamily="18" charset="0"/>
                <a:ea typeface="Cambria" panose="02040503050406030204" pitchFamily="18" charset="0"/>
              </a:rPr>
              <a:t> a falta de legislação </a:t>
            </a:r>
            <a:r>
              <a:rPr lang="pt-PT" sz="1800" dirty="0" err="1">
                <a:latin typeface="Cambria" panose="02040503050406030204" pitchFamily="18" charset="0"/>
                <a:ea typeface="Cambria" panose="02040503050406030204" pitchFamily="18" charset="0"/>
              </a:rPr>
              <a:t>patria</a:t>
            </a:r>
            <a:r>
              <a:rPr lang="pt-PT" sz="1800" dirty="0">
                <a:latin typeface="Cambria" panose="02040503050406030204" pitchFamily="18" charset="0"/>
                <a:ea typeface="Cambria" panose="02040503050406030204" pitchFamily="18" charset="0"/>
              </a:rPr>
              <a:t> n’este </a:t>
            </a:r>
            <a:r>
              <a:rPr lang="pt-PT" sz="1800" dirty="0" err="1">
                <a:latin typeface="Cambria" panose="02040503050406030204" pitchFamily="18" charset="0"/>
                <a:ea typeface="Cambria" panose="02040503050406030204" pitchFamily="18" charset="0"/>
              </a:rPr>
              <a:t>objecto</a:t>
            </a:r>
            <a:r>
              <a:rPr lang="pt-PT" sz="1800" dirty="0">
                <a:latin typeface="Cambria" panose="02040503050406030204" pitchFamily="18" charset="0"/>
                <a:ea typeface="Cambria" panose="02040503050406030204" pitchFamily="18" charset="0"/>
              </a:rPr>
              <a:t>. Porém </a:t>
            </a:r>
            <a:r>
              <a:rPr lang="pt-PT" sz="1800" dirty="0" err="1">
                <a:latin typeface="Cambria" panose="02040503050406030204" pitchFamily="18" charset="0"/>
                <a:ea typeface="Cambria" panose="02040503050406030204" pitchFamily="18" charset="0"/>
              </a:rPr>
              <a:t>accumulou</a:t>
            </a:r>
            <a:r>
              <a:rPr lang="pt-PT" sz="1800" dirty="0">
                <a:latin typeface="Cambria" panose="02040503050406030204" pitchFamily="18" charset="0"/>
                <a:ea typeface="Cambria" panose="02040503050406030204" pitchFamily="18" charset="0"/>
              </a:rPr>
              <a:t> n’</a:t>
            </a:r>
            <a:r>
              <a:rPr lang="pt-PT" sz="1800" dirty="0" err="1">
                <a:latin typeface="Cambria" panose="02040503050406030204" pitchFamily="18" charset="0"/>
                <a:ea typeface="Cambria" panose="02040503050406030204" pitchFamily="18" charset="0"/>
              </a:rPr>
              <a:t>ella</a:t>
            </a:r>
            <a:r>
              <a:rPr lang="pt-PT" sz="1800" dirty="0">
                <a:latin typeface="Cambria" panose="02040503050406030204" pitchFamily="18" charset="0"/>
                <a:ea typeface="Cambria" panose="02040503050406030204" pitchFamily="18" charset="0"/>
              </a:rPr>
              <a:t> definições e </a:t>
            </a:r>
            <a:r>
              <a:rPr lang="pt-PT" sz="1800" dirty="0" err="1">
                <a:latin typeface="Cambria" panose="02040503050406030204" pitchFamily="18" charset="0"/>
                <a:ea typeface="Cambria" panose="02040503050406030204" pitchFamily="18" charset="0"/>
              </a:rPr>
              <a:t>principios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geraes</a:t>
            </a:r>
            <a:r>
              <a:rPr lang="pt-PT" sz="1800" dirty="0">
                <a:latin typeface="Cambria" panose="02040503050406030204" pitchFamily="18" charset="0"/>
                <a:ea typeface="Cambria" panose="02040503050406030204" pitchFamily="18" charset="0"/>
              </a:rPr>
              <a:t>, que em obra d’esta natureza muito bem se poderiam dispensar. E por isso que foi </a:t>
            </a:r>
            <a:r>
              <a:rPr lang="pt-PT" sz="1800" dirty="0" err="1">
                <a:latin typeface="Cambria" panose="02040503050406030204" pitchFamily="18" charset="0"/>
                <a:ea typeface="Cambria" panose="02040503050406030204" pitchFamily="18" charset="0"/>
              </a:rPr>
              <a:t>extrahido</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differentes</a:t>
            </a:r>
            <a:r>
              <a:rPr lang="pt-PT" sz="1800" dirty="0">
                <a:latin typeface="Cambria" panose="02040503050406030204" pitchFamily="18" charset="0"/>
                <a:ea typeface="Cambria" panose="02040503050406030204" pitchFamily="18" charset="0"/>
              </a:rPr>
              <a:t> leis, que o compilador confessa ter </a:t>
            </a:r>
            <a:r>
              <a:rPr lang="pt-PT" sz="1800" i="1" dirty="0">
                <a:latin typeface="Cambria" panose="02040503050406030204" pitchFamily="18" charset="0"/>
                <a:ea typeface="Cambria" panose="02040503050406030204" pitchFamily="18" charset="0"/>
              </a:rPr>
              <a:t>copiado com religião</a:t>
            </a:r>
            <a:r>
              <a:rPr lang="pt-PT" sz="1800" dirty="0">
                <a:latin typeface="Cambria" panose="02040503050406030204" pitchFamily="18" charset="0"/>
                <a:ea typeface="Cambria" panose="02040503050406030204" pitchFamily="18" charset="0"/>
              </a:rPr>
              <a:t>, nota-se em muitos </a:t>
            </a:r>
            <a:r>
              <a:rPr lang="pt-PT" sz="1800" dirty="0" err="1">
                <a:latin typeface="Cambria" panose="02040503050406030204" pitchFamily="18" charset="0"/>
                <a:ea typeface="Cambria" panose="02040503050406030204" pitchFamily="18" charset="0"/>
              </a:rPr>
              <a:t>logares</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d’este</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confusão nas </a:t>
            </a:r>
            <a:r>
              <a:rPr lang="pt-PT" sz="1800" dirty="0" err="1">
                <a:latin typeface="Cambria" panose="02040503050406030204" pitchFamily="18" charset="0"/>
                <a:ea typeface="Cambria" panose="02040503050406030204" pitchFamily="18" charset="0"/>
              </a:rPr>
              <a:t>materias</a:t>
            </a:r>
            <a:r>
              <a:rPr lang="pt-PT" sz="1800" dirty="0">
                <a:latin typeface="Cambria" panose="02040503050406030204" pitchFamily="18" charset="0"/>
                <a:ea typeface="Cambria" panose="02040503050406030204" pitchFamily="18" charset="0"/>
              </a:rPr>
              <a:t>, e irregularidade na </a:t>
            </a:r>
            <a:r>
              <a:rPr lang="pt-PT" sz="1800" dirty="0" err="1">
                <a:latin typeface="Cambria" panose="02040503050406030204" pitchFamily="18" charset="0"/>
                <a:ea typeface="Cambria" panose="02040503050406030204" pitchFamily="18" charset="0"/>
              </a:rPr>
              <a:t>redacção</a:t>
            </a:r>
            <a:r>
              <a:rPr lang="pt-PT" sz="1800" dirty="0">
                <a:latin typeface="Cambria" panose="02040503050406030204" pitchFamily="18" charset="0"/>
                <a:ea typeface="Cambria" panose="02040503050406030204" pitchFamily="18" charset="0"/>
              </a:rPr>
              <a:t>: em outros a inserção de </a:t>
            </a:r>
            <a:r>
              <a:rPr lang="pt-PT" sz="1800" dirty="0" err="1">
                <a:latin typeface="Cambria" panose="02040503050406030204" pitchFamily="18" charset="0"/>
                <a:ea typeface="Cambria" panose="02040503050406030204" pitchFamily="18" charset="0"/>
              </a:rPr>
              <a:t>principios</a:t>
            </a:r>
            <a:r>
              <a:rPr lang="pt-PT" sz="1800" dirty="0">
                <a:latin typeface="Cambria" panose="02040503050406030204" pitchFamily="18" charset="0"/>
                <a:ea typeface="Cambria" panose="02040503050406030204" pitchFamily="18" charset="0"/>
              </a:rPr>
              <a:t> deslocados, e sem uso. Este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proveitoso poderia </a:t>
            </a:r>
            <a:r>
              <a:rPr lang="pt-PT" sz="1800" dirty="0" err="1">
                <a:latin typeface="Cambria" panose="02040503050406030204" pitchFamily="18" charset="0"/>
                <a:ea typeface="Cambria" panose="02040503050406030204" pitchFamily="18" charset="0"/>
              </a:rPr>
              <a:t>concurrer</a:t>
            </a:r>
            <a:r>
              <a:rPr lang="pt-PT" sz="1800" dirty="0">
                <a:latin typeface="Cambria" panose="02040503050406030204" pitchFamily="18" charset="0"/>
                <a:ea typeface="Cambria" panose="02040503050406030204" pitchFamily="18" charset="0"/>
              </a:rPr>
              <a:t> para o melhoramento do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se a </a:t>
            </a:r>
            <a:r>
              <a:rPr lang="pt-PT" sz="1800" dirty="0" err="1">
                <a:latin typeface="Cambria" panose="02040503050406030204" pitchFamily="18" charset="0"/>
                <a:ea typeface="Cambria" panose="02040503050406030204" pitchFamily="18" charset="0"/>
              </a:rPr>
              <a:t>decadencia</a:t>
            </a:r>
            <a:r>
              <a:rPr lang="pt-PT" sz="1800" dirty="0">
                <a:latin typeface="Cambria" panose="02040503050406030204" pitchFamily="18" charset="0"/>
                <a:ea typeface="Cambria" panose="02040503050406030204" pitchFamily="18" charset="0"/>
              </a:rPr>
              <a:t> geral da nação, e outras causas, o não empecessem</a:t>
            </a:r>
            <a:r>
              <a:rPr lang="pt-PT" sz="1800" dirty="0" smtClean="0">
                <a:latin typeface="Cambria" panose="02040503050406030204" pitchFamily="18" charset="0"/>
                <a:ea typeface="Cambria" panose="02040503050406030204" pitchFamily="18" charset="0"/>
              </a:rPr>
              <a:t>.»;</a:t>
            </a:r>
          </a:p>
          <a:p>
            <a:pPr marL="0" indent="0" algn="just">
              <a:lnSpc>
                <a:spcPct val="120000"/>
              </a:lnSpc>
              <a:buNone/>
            </a:pPr>
            <a:r>
              <a:rPr lang="pt-PT" sz="1800" dirty="0">
                <a:latin typeface="Cambria" panose="02040503050406030204" pitchFamily="18" charset="0"/>
                <a:ea typeface="Cambria" panose="02040503050406030204" pitchFamily="18" charset="0"/>
              </a:rPr>
              <a:t/>
            </a:r>
            <a:br>
              <a:rPr lang="pt-PT" sz="1800" dirty="0">
                <a:latin typeface="Cambria" panose="02040503050406030204" pitchFamily="18" charset="0"/>
                <a:ea typeface="Cambria" panose="02040503050406030204" pitchFamily="18" charset="0"/>
              </a:rPr>
            </a:br>
            <a:r>
              <a:rPr lang="pt-PT" sz="1800" dirty="0"/>
              <a:t> </a:t>
            </a:r>
          </a:p>
          <a:p>
            <a:pPr marL="0" indent="0">
              <a:buNone/>
            </a:pPr>
            <a:endParaRPr lang="pt-PT" sz="1800" dirty="0"/>
          </a:p>
        </p:txBody>
      </p:sp>
      <p:pic>
        <p:nvPicPr>
          <p:cNvPr id="4" name="Imagem 3"/>
          <p:cNvPicPr>
            <a:picLocks noChangeAspect="1"/>
          </p:cNvPicPr>
          <p:nvPr/>
        </p:nvPicPr>
        <p:blipFill>
          <a:blip r:embed="rId2"/>
          <a:stretch>
            <a:fillRect/>
          </a:stretch>
        </p:blipFill>
        <p:spPr>
          <a:xfrm>
            <a:off x="0" y="1322254"/>
            <a:ext cx="12192000" cy="463296"/>
          </a:xfrm>
          <a:prstGeom prst="rect">
            <a:avLst/>
          </a:prstGeom>
        </p:spPr>
      </p:pic>
    </p:spTree>
    <p:extLst>
      <p:ext uri="{BB962C8B-B14F-4D97-AF65-F5344CB8AC3E}">
        <p14:creationId xmlns:p14="http://schemas.microsoft.com/office/powerpoint/2010/main" val="757224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92343"/>
          </a:xfrm>
        </p:spPr>
        <p:txBody>
          <a:bodyPr>
            <a:normAutofit fontScale="90000"/>
          </a:bodyPr>
          <a:lstStyle/>
          <a:p>
            <a:r>
              <a:rPr lang="pt-PT" sz="2400" b="1" dirty="0" smtClean="0">
                <a:latin typeface="Cambria" panose="02040503050406030204" pitchFamily="18" charset="0"/>
                <a:ea typeface="Cambria" panose="02040503050406030204" pitchFamily="18" charset="0"/>
              </a:rPr>
              <a:t/>
            </a:r>
            <a:br>
              <a:rPr lang="pt-PT" sz="2400" b="1" dirty="0" smtClean="0">
                <a:latin typeface="Cambria" panose="02040503050406030204" pitchFamily="18" charset="0"/>
                <a:ea typeface="Cambria" panose="02040503050406030204" pitchFamily="18" charset="0"/>
              </a:rPr>
            </a:br>
            <a:r>
              <a:rPr lang="pt-PT" sz="2400" b="1" dirty="0" smtClean="0">
                <a:latin typeface="Cambria" panose="02040503050406030204" pitchFamily="18" charset="0"/>
                <a:ea typeface="Cambria" panose="02040503050406030204" pitchFamily="18" charset="0"/>
              </a:rPr>
              <a:t>15. Relevância</a:t>
            </a:r>
            <a:r>
              <a:rPr lang="pt-PT" sz="2400" b="1" dirty="0">
                <a:latin typeface="Cambria" panose="02040503050406030204" pitchFamily="18" charset="0"/>
                <a:ea typeface="Cambria" panose="02040503050406030204" pitchFamily="18" charset="0"/>
              </a:rPr>
              <a:t>, méritos e debilidades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4/8)</a:t>
            </a:r>
            <a:r>
              <a:rPr lang="pt-PT" dirty="0"/>
              <a:t/>
            </a:r>
            <a:br>
              <a:rPr lang="pt-PT" dirty="0"/>
            </a:br>
            <a:endParaRPr lang="pt-PT" dirty="0"/>
          </a:p>
        </p:txBody>
      </p:sp>
      <p:sp>
        <p:nvSpPr>
          <p:cNvPr id="3" name="Marcador de Posição de Conteúdo 2"/>
          <p:cNvSpPr>
            <a:spLocks noGrp="1"/>
          </p:cNvSpPr>
          <p:nvPr>
            <p:ph idx="1"/>
          </p:nvPr>
        </p:nvSpPr>
        <p:spPr>
          <a:xfrm>
            <a:off x="838200" y="1455234"/>
            <a:ext cx="10515600" cy="4633050"/>
          </a:xfrm>
        </p:spPr>
        <p:txBody>
          <a:bodyPr>
            <a:noAutofit/>
          </a:bodyPr>
          <a:lstStyle/>
          <a:p>
            <a:pPr marL="0" indent="0" algn="just">
              <a:buNone/>
            </a:pPr>
            <a:r>
              <a:rPr lang="pt-PT" sz="1800" dirty="0">
                <a:latin typeface="Cambria" panose="02040503050406030204" pitchFamily="18" charset="0"/>
                <a:ea typeface="Cambria" panose="02040503050406030204" pitchFamily="18" charset="0"/>
              </a:rPr>
              <a:t>- Opinião de </a:t>
            </a:r>
            <a:r>
              <a:rPr lang="pt-PT" sz="1800" b="1" dirty="0">
                <a:latin typeface="Cambria" panose="02040503050406030204" pitchFamily="18" charset="0"/>
                <a:ea typeface="Cambria" panose="02040503050406030204" pitchFamily="18" charset="0"/>
              </a:rPr>
              <a:t>Diogo Forjaz de Sampaio</a:t>
            </a:r>
            <a:r>
              <a:rPr lang="pt-PT" sz="1800" dirty="0">
                <a:latin typeface="Cambria" panose="02040503050406030204" pitchFamily="18" charset="0"/>
                <a:ea typeface="Cambria" panose="02040503050406030204" pitchFamily="18" charset="0"/>
              </a:rPr>
              <a:t>: </a:t>
            </a:r>
          </a:p>
          <a:p>
            <a:pPr marL="0" indent="0" algn="just">
              <a:buNone/>
            </a:pPr>
            <a:r>
              <a:rPr lang="pt-PT" sz="1600" dirty="0">
                <a:latin typeface="Cambria" panose="02040503050406030204" pitchFamily="18" charset="0"/>
                <a:ea typeface="Cambria" panose="02040503050406030204" pitchFamily="18" charset="0"/>
              </a:rPr>
              <a:t>«Todavia este alguns defeitos tem. Já não queremos </a:t>
            </a:r>
            <a:r>
              <a:rPr lang="pt-PT" sz="1600" dirty="0" err="1">
                <a:latin typeface="Cambria" panose="02040503050406030204" pitchFamily="18" charset="0"/>
                <a:ea typeface="Cambria" panose="02040503050406030204" pitchFamily="18" charset="0"/>
              </a:rPr>
              <a:t>arguil-o</a:t>
            </a:r>
            <a:r>
              <a:rPr lang="pt-PT" sz="1600" dirty="0">
                <a:latin typeface="Cambria" panose="02040503050406030204" pitchFamily="18" charset="0"/>
                <a:ea typeface="Cambria" panose="02040503050406030204" pitchFamily="18" charset="0"/>
              </a:rPr>
              <a:t> do </a:t>
            </a:r>
            <a:r>
              <a:rPr lang="pt-PT" sz="1600" dirty="0" err="1">
                <a:latin typeface="Cambria" panose="02040503050406030204" pitchFamily="18" charset="0"/>
                <a:ea typeface="Cambria" panose="02040503050406030204" pitchFamily="18" charset="0"/>
              </a:rPr>
              <a:t>methodo</a:t>
            </a:r>
            <a:r>
              <a:rPr lang="pt-PT" sz="1600" dirty="0">
                <a:latin typeface="Cambria" panose="02040503050406030204" pitchFamily="18" charset="0"/>
                <a:ea typeface="Cambria" panose="02040503050406030204" pitchFamily="18" charset="0"/>
              </a:rPr>
              <a:t> </a:t>
            </a:r>
            <a:r>
              <a:rPr lang="pt-PT" sz="1600" dirty="0" err="1">
                <a:latin typeface="Cambria" panose="02040503050406030204" pitchFamily="18" charset="0"/>
                <a:ea typeface="Cambria" panose="02040503050406030204" pitchFamily="18" charset="0"/>
              </a:rPr>
              <a:t>casuistico</a:t>
            </a:r>
            <a:r>
              <a:rPr lang="pt-PT" sz="1600" dirty="0">
                <a:latin typeface="Cambria" panose="02040503050406030204" pitchFamily="18" charset="0"/>
                <a:ea typeface="Cambria" panose="02040503050406030204" pitchFamily="18" charset="0"/>
              </a:rPr>
              <a:t>: o </a:t>
            </a:r>
            <a:r>
              <a:rPr lang="pt-PT" sz="1600" dirty="0" err="1">
                <a:latin typeface="Cambria" panose="02040503050406030204" pitchFamily="18" charset="0"/>
                <a:ea typeface="Cambria" panose="02040503050406030204" pitchFamily="18" charset="0"/>
              </a:rPr>
              <a:t>systema</a:t>
            </a:r>
            <a:r>
              <a:rPr lang="pt-PT" sz="1600" dirty="0">
                <a:latin typeface="Cambria" panose="02040503050406030204" pitchFamily="18" charset="0"/>
                <a:ea typeface="Cambria" panose="02040503050406030204" pitchFamily="18" charset="0"/>
              </a:rPr>
              <a:t> contrario seria mais logico, e, ainda que o não pareça, presta-se a menos arbitrariedade. </a:t>
            </a:r>
            <a:r>
              <a:rPr lang="pt-PT" sz="1600" dirty="0" err="1">
                <a:latin typeface="Cambria" panose="02040503050406030204" pitchFamily="18" charset="0"/>
                <a:ea typeface="Cambria" panose="02040503050406030204" pitchFamily="18" charset="0"/>
              </a:rPr>
              <a:t>Comtudo</a:t>
            </a:r>
            <a:r>
              <a:rPr lang="pt-PT" sz="1600" dirty="0">
                <a:latin typeface="Cambria" panose="02040503050406030204" pitchFamily="18" charset="0"/>
                <a:ea typeface="Cambria" panose="02040503050406030204" pitchFamily="18" charset="0"/>
              </a:rPr>
              <a:t> o </a:t>
            </a:r>
            <a:r>
              <a:rPr lang="pt-PT" sz="1600" dirty="0" err="1">
                <a:latin typeface="Cambria" panose="02040503050406030204" pitchFamily="18" charset="0"/>
                <a:ea typeface="Cambria" panose="02040503050406030204" pitchFamily="18" charset="0"/>
              </a:rPr>
              <a:t>auctor</a:t>
            </a:r>
            <a:r>
              <a:rPr lang="pt-PT" sz="1600" dirty="0">
                <a:latin typeface="Cambria" panose="02040503050406030204" pitchFamily="18" charset="0"/>
                <a:ea typeface="Cambria" panose="02040503050406030204" pitchFamily="18" charset="0"/>
              </a:rPr>
              <a:t> seguiu o que mais geralmente está </a:t>
            </a:r>
            <a:r>
              <a:rPr lang="pt-PT" sz="1600" dirty="0" err="1">
                <a:latin typeface="Cambria" panose="02040503050406030204" pitchFamily="18" charset="0"/>
                <a:ea typeface="Cambria" panose="02040503050406030204" pitchFamily="18" charset="0"/>
              </a:rPr>
              <a:t>adoptado</a:t>
            </a:r>
            <a:r>
              <a:rPr lang="pt-PT" sz="1600" dirty="0">
                <a:latin typeface="Cambria" panose="02040503050406030204" pitchFamily="18" charset="0"/>
                <a:ea typeface="Cambria" panose="02040503050406030204" pitchFamily="18" charset="0"/>
              </a:rPr>
              <a:t>. Mas em vez de preceitos </a:t>
            </a:r>
            <a:r>
              <a:rPr lang="pt-PT" sz="1600" dirty="0" err="1">
                <a:latin typeface="Cambria" panose="02040503050406030204" pitchFamily="18" charset="0"/>
                <a:ea typeface="Cambria" panose="02040503050406030204" pitchFamily="18" charset="0"/>
              </a:rPr>
              <a:t>succintos</a:t>
            </a:r>
            <a:r>
              <a:rPr lang="pt-PT" sz="1600" dirty="0">
                <a:latin typeface="Cambria" panose="02040503050406030204" pitchFamily="18" charset="0"/>
                <a:ea typeface="Cambria" panose="02040503050406030204" pitchFamily="18" charset="0"/>
              </a:rPr>
              <a:t> e precisos o </a:t>
            </a:r>
            <a:r>
              <a:rPr lang="pt-PT" sz="1600" dirty="0" err="1">
                <a:latin typeface="Cambria" panose="02040503050406030204" pitchFamily="18" charset="0"/>
                <a:ea typeface="Cambria" panose="02040503050406030204" pitchFamily="18" charset="0"/>
              </a:rPr>
              <a:t>codigo</a:t>
            </a:r>
            <a:r>
              <a:rPr lang="pt-PT" sz="1600" dirty="0">
                <a:latin typeface="Cambria" panose="02040503050406030204" pitchFamily="18" charset="0"/>
                <a:ea typeface="Cambria" panose="02040503050406030204" pitchFamily="18" charset="0"/>
              </a:rPr>
              <a:t> está recheado de definições e explicações, que tinham melhor cabimento em um compendio. </a:t>
            </a:r>
            <a:r>
              <a:rPr lang="pt-PT" sz="1600" dirty="0" err="1">
                <a:latin typeface="Cambria" panose="02040503050406030204" pitchFamily="18" charset="0"/>
                <a:ea typeface="Cambria" panose="02040503050406030204" pitchFamily="18" charset="0"/>
              </a:rPr>
              <a:t>Materias</a:t>
            </a:r>
            <a:r>
              <a:rPr lang="pt-PT" sz="1600" dirty="0">
                <a:latin typeface="Cambria" panose="02040503050406030204" pitchFamily="18" charset="0"/>
                <a:ea typeface="Cambria" panose="02040503050406030204" pitchFamily="18" charset="0"/>
              </a:rPr>
              <a:t> de direito civil encontram-se por </a:t>
            </a:r>
            <a:r>
              <a:rPr lang="pt-PT" sz="1600" dirty="0" err="1">
                <a:latin typeface="Cambria" panose="02040503050406030204" pitchFamily="18" charset="0"/>
                <a:ea typeface="Cambria" panose="02040503050406030204" pitchFamily="18" charset="0"/>
              </a:rPr>
              <a:t>alli</a:t>
            </a:r>
            <a:r>
              <a:rPr lang="pt-PT" sz="1600" dirty="0">
                <a:latin typeface="Cambria" panose="02040503050406030204" pitchFamily="18" charset="0"/>
                <a:ea typeface="Cambria" panose="02040503050406030204" pitchFamily="18" charset="0"/>
              </a:rPr>
              <a:t> espalhadas, especialmente no que respeita á </a:t>
            </a:r>
            <a:r>
              <a:rPr lang="pt-PT" sz="1600" dirty="0" err="1">
                <a:latin typeface="Cambria" panose="02040503050406030204" pitchFamily="18" charset="0"/>
                <a:ea typeface="Cambria" panose="02040503050406030204" pitchFamily="18" charset="0"/>
              </a:rPr>
              <a:t>theoria</a:t>
            </a:r>
            <a:r>
              <a:rPr lang="pt-PT" sz="1600" dirty="0">
                <a:latin typeface="Cambria" panose="02040503050406030204" pitchFamily="18" charset="0"/>
                <a:ea typeface="Cambria" panose="02040503050406030204" pitchFamily="18" charset="0"/>
              </a:rPr>
              <a:t> das obrigações. A sua dicção e </a:t>
            </a:r>
            <a:r>
              <a:rPr lang="pt-PT" sz="1600" dirty="0" err="1">
                <a:latin typeface="Cambria" panose="02040503050406030204" pitchFamily="18" charset="0"/>
                <a:ea typeface="Cambria" panose="02040503050406030204" pitchFamily="18" charset="0"/>
              </a:rPr>
              <a:t>redacção</a:t>
            </a:r>
            <a:r>
              <a:rPr lang="pt-PT" sz="1600" dirty="0">
                <a:latin typeface="Cambria" panose="02040503050406030204" pitchFamily="18" charset="0"/>
                <a:ea typeface="Cambria" panose="02040503050406030204" pitchFamily="18" charset="0"/>
              </a:rPr>
              <a:t> nem sempre </a:t>
            </a:r>
            <a:r>
              <a:rPr lang="pt-PT" sz="1600" dirty="0" err="1">
                <a:latin typeface="Cambria" panose="02040503050406030204" pitchFamily="18" charset="0"/>
                <a:ea typeface="Cambria" panose="02040503050406030204" pitchFamily="18" charset="0"/>
              </a:rPr>
              <a:t>offerecem</a:t>
            </a:r>
            <a:r>
              <a:rPr lang="pt-PT" sz="1600" dirty="0">
                <a:latin typeface="Cambria" panose="02040503050406030204" pitchFamily="18" charset="0"/>
                <a:ea typeface="Cambria" panose="02040503050406030204" pitchFamily="18" charset="0"/>
              </a:rPr>
              <a:t> a </a:t>
            </a:r>
            <a:r>
              <a:rPr lang="pt-PT" sz="1600" dirty="0" err="1">
                <a:latin typeface="Cambria" panose="02040503050406030204" pitchFamily="18" charset="0"/>
                <a:ea typeface="Cambria" panose="02040503050406030204" pitchFamily="18" charset="0"/>
              </a:rPr>
              <a:t>necessaria</a:t>
            </a:r>
            <a:r>
              <a:rPr lang="pt-PT" sz="1600" dirty="0">
                <a:latin typeface="Cambria" panose="02040503050406030204" pitchFamily="18" charset="0"/>
                <a:ea typeface="Cambria" panose="02040503050406030204" pitchFamily="18" charset="0"/>
              </a:rPr>
              <a:t> clareza; por isso não são raras, entre </a:t>
            </a:r>
            <a:r>
              <a:rPr lang="pt-PT" sz="1600" dirty="0" smtClean="0">
                <a:latin typeface="Cambria" panose="02040503050406030204" pitchFamily="18" charset="0"/>
                <a:ea typeface="Cambria" panose="02040503050406030204" pitchFamily="18" charset="0"/>
              </a:rPr>
              <a:t>contradicçõ87es </a:t>
            </a:r>
            <a:r>
              <a:rPr lang="pt-PT" sz="1600" dirty="0" err="1">
                <a:latin typeface="Cambria" panose="02040503050406030204" pitchFamily="18" charset="0"/>
                <a:ea typeface="Cambria" panose="02040503050406030204" pitchFamily="18" charset="0"/>
              </a:rPr>
              <a:t>apparentes</a:t>
            </a:r>
            <a:r>
              <a:rPr lang="pt-PT" sz="1600" dirty="0">
                <a:latin typeface="Cambria" panose="02040503050406030204" pitchFamily="18" charset="0"/>
                <a:ea typeface="Cambria" panose="02040503050406030204" pitchFamily="18" charset="0"/>
              </a:rPr>
              <a:t>, outras </a:t>
            </a:r>
            <a:r>
              <a:rPr lang="pt-PT" sz="1600" dirty="0" err="1">
                <a:latin typeface="Cambria" panose="02040503050406030204" pitchFamily="18" charset="0"/>
                <a:ea typeface="Cambria" panose="02040503050406030204" pitchFamily="18" charset="0"/>
              </a:rPr>
              <a:t>reaes</a:t>
            </a:r>
            <a:r>
              <a:rPr lang="pt-PT" sz="1600" dirty="0">
                <a:latin typeface="Cambria" panose="02040503050406030204" pitchFamily="18" charset="0"/>
                <a:ea typeface="Cambria" panose="02040503050406030204" pitchFamily="18" charset="0"/>
              </a:rPr>
              <a:t>, ou faltas de </a:t>
            </a:r>
            <a:r>
              <a:rPr lang="pt-PT" sz="1600" dirty="0" err="1">
                <a:latin typeface="Cambria" panose="02040503050406030204" pitchFamily="18" charset="0"/>
                <a:ea typeface="Cambria" panose="02040503050406030204" pitchFamily="18" charset="0"/>
              </a:rPr>
              <a:t>coherencia</a:t>
            </a:r>
            <a:r>
              <a:rPr lang="pt-PT" sz="1600" dirty="0">
                <a:latin typeface="Cambria" panose="02040503050406030204" pitchFamily="18" charset="0"/>
                <a:ea typeface="Cambria" panose="02040503050406030204" pitchFamily="18" charset="0"/>
              </a:rPr>
              <a:t> de artigos. A digestão, distribuição, ligação e </a:t>
            </a:r>
            <a:r>
              <a:rPr lang="pt-PT" sz="1600" dirty="0" err="1">
                <a:latin typeface="Cambria" panose="02040503050406030204" pitchFamily="18" charset="0"/>
                <a:ea typeface="Cambria" panose="02040503050406030204" pitchFamily="18" charset="0"/>
              </a:rPr>
              <a:t>collocação</a:t>
            </a:r>
            <a:r>
              <a:rPr lang="pt-PT" sz="1600" dirty="0">
                <a:latin typeface="Cambria" panose="02040503050406030204" pitchFamily="18" charset="0"/>
                <a:ea typeface="Cambria" panose="02040503050406030204" pitchFamily="18" charset="0"/>
              </a:rPr>
              <a:t> das </a:t>
            </a:r>
            <a:r>
              <a:rPr lang="pt-PT" sz="1600" dirty="0" err="1">
                <a:latin typeface="Cambria" panose="02040503050406030204" pitchFamily="18" charset="0"/>
                <a:ea typeface="Cambria" panose="02040503050406030204" pitchFamily="18" charset="0"/>
              </a:rPr>
              <a:t>materias</a:t>
            </a:r>
            <a:r>
              <a:rPr lang="pt-PT" sz="1600" dirty="0">
                <a:latin typeface="Cambria" panose="02040503050406030204" pitchFamily="18" charset="0"/>
                <a:ea typeface="Cambria" panose="02040503050406030204" pitchFamily="18" charset="0"/>
              </a:rPr>
              <a:t> não são em regra boas; frequentes vezes se repetem em artigos e </a:t>
            </a:r>
            <a:r>
              <a:rPr lang="pt-PT" sz="1600" dirty="0" err="1">
                <a:latin typeface="Cambria" panose="02040503050406030204" pitchFamily="18" charset="0"/>
                <a:ea typeface="Cambria" panose="02040503050406030204" pitchFamily="18" charset="0"/>
              </a:rPr>
              <a:t>logares</a:t>
            </a:r>
            <a:r>
              <a:rPr lang="pt-PT" sz="1600" dirty="0">
                <a:latin typeface="Cambria" panose="02040503050406030204" pitchFamily="18" charset="0"/>
                <a:ea typeface="Cambria" panose="02040503050406030204" pitchFamily="18" charset="0"/>
              </a:rPr>
              <a:t> </a:t>
            </a:r>
            <a:r>
              <a:rPr lang="pt-PT" sz="1600" dirty="0" err="1">
                <a:latin typeface="Cambria" panose="02040503050406030204" pitchFamily="18" charset="0"/>
                <a:ea typeface="Cambria" panose="02040503050406030204" pitchFamily="18" charset="0"/>
              </a:rPr>
              <a:t>differentes</a:t>
            </a:r>
            <a:r>
              <a:rPr lang="pt-PT" sz="1600" dirty="0">
                <a:latin typeface="Cambria" panose="02040503050406030204" pitchFamily="18" charset="0"/>
                <a:ea typeface="Cambria" panose="02040503050406030204" pitchFamily="18" charset="0"/>
              </a:rPr>
              <a:t> os mesmos </a:t>
            </a:r>
            <a:r>
              <a:rPr lang="pt-PT" sz="1600" dirty="0" err="1">
                <a:latin typeface="Cambria" panose="02040503050406030204" pitchFamily="18" charset="0"/>
                <a:ea typeface="Cambria" panose="02040503050406030204" pitchFamily="18" charset="0"/>
              </a:rPr>
              <a:t>principios</a:t>
            </a:r>
            <a:r>
              <a:rPr lang="pt-PT" sz="1600" dirty="0">
                <a:latin typeface="Cambria" panose="02040503050406030204" pitchFamily="18" charset="0"/>
                <a:ea typeface="Cambria" panose="02040503050406030204" pitchFamily="18" charset="0"/>
              </a:rPr>
              <a:t> e disposições, e </a:t>
            </a:r>
            <a:r>
              <a:rPr lang="pt-PT" sz="1600" dirty="0" err="1">
                <a:latin typeface="Cambria" panose="02040503050406030204" pitchFamily="18" charset="0"/>
                <a:ea typeface="Cambria" panose="02040503050406030204" pitchFamily="18" charset="0"/>
              </a:rPr>
              <a:t>tractam-se</a:t>
            </a:r>
            <a:r>
              <a:rPr lang="pt-PT" sz="1600" dirty="0">
                <a:latin typeface="Cambria" panose="02040503050406030204" pitchFamily="18" charset="0"/>
                <a:ea typeface="Cambria" panose="02040503050406030204" pitchFamily="18" charset="0"/>
              </a:rPr>
              <a:t> em </a:t>
            </a:r>
            <a:r>
              <a:rPr lang="pt-PT" sz="1600" dirty="0" err="1">
                <a:latin typeface="Cambria" panose="02040503050406030204" pitchFamily="18" charset="0"/>
                <a:ea typeface="Cambria" panose="02040503050406030204" pitchFamily="18" charset="0"/>
              </a:rPr>
              <a:t>sitios</a:t>
            </a:r>
            <a:r>
              <a:rPr lang="pt-PT" sz="1600" dirty="0">
                <a:latin typeface="Cambria" panose="02040503050406030204" pitchFamily="18" charset="0"/>
                <a:ea typeface="Cambria" panose="02040503050406030204" pitchFamily="18" charset="0"/>
              </a:rPr>
              <a:t> separados doutrinas, que deviam ser desenvolvidas </a:t>
            </a:r>
            <a:r>
              <a:rPr lang="pt-PT" sz="1600" dirty="0" err="1">
                <a:latin typeface="Cambria" panose="02040503050406030204" pitchFamily="18" charset="0"/>
                <a:ea typeface="Cambria" panose="02040503050406030204" pitchFamily="18" charset="0"/>
              </a:rPr>
              <a:t>junctamente</a:t>
            </a:r>
            <a:r>
              <a:rPr lang="pt-PT" sz="1600" dirty="0">
                <a:latin typeface="Cambria" panose="02040503050406030204" pitchFamily="18" charset="0"/>
                <a:ea typeface="Cambria" panose="02040503050406030204" pitchFamily="18" charset="0"/>
              </a:rPr>
              <a:t>. Falta-lhe </a:t>
            </a:r>
            <a:r>
              <a:rPr lang="pt-PT" sz="1600" dirty="0" err="1">
                <a:latin typeface="Cambria" panose="02040503050406030204" pitchFamily="18" charset="0"/>
                <a:ea typeface="Cambria" panose="02040503050406030204" pitchFamily="18" charset="0"/>
              </a:rPr>
              <a:t>emfim</a:t>
            </a:r>
            <a:r>
              <a:rPr lang="pt-PT" sz="1600" dirty="0">
                <a:latin typeface="Cambria" panose="02040503050406030204" pitchFamily="18" charset="0"/>
                <a:ea typeface="Cambria" panose="02040503050406030204" pitchFamily="18" charset="0"/>
              </a:rPr>
              <a:t> um </a:t>
            </a:r>
            <a:r>
              <a:rPr lang="pt-PT" sz="1600" dirty="0" err="1">
                <a:latin typeface="Cambria" panose="02040503050406030204" pitchFamily="18" charset="0"/>
                <a:ea typeface="Cambria" panose="02040503050406030204" pitchFamily="18" charset="0"/>
              </a:rPr>
              <a:t>systema</a:t>
            </a:r>
            <a:r>
              <a:rPr lang="pt-PT" sz="1600" dirty="0">
                <a:latin typeface="Cambria" panose="02040503050406030204" pitchFamily="18" charset="0"/>
                <a:ea typeface="Cambria" panose="02040503050406030204" pitchFamily="18" charset="0"/>
              </a:rPr>
              <a:t> geral de codificação, debaixo do qual se desenvolvesse uniforme o pensamento do </a:t>
            </a:r>
            <a:r>
              <a:rPr lang="pt-PT" sz="1600" dirty="0" err="1">
                <a:latin typeface="Cambria" panose="02040503050406030204" pitchFamily="18" charset="0"/>
                <a:ea typeface="Cambria" panose="02040503050406030204" pitchFamily="18" charset="0"/>
              </a:rPr>
              <a:t>auctor</a:t>
            </a:r>
            <a:r>
              <a:rPr lang="pt-PT" sz="1600" dirty="0">
                <a:latin typeface="Cambria" panose="02040503050406030204" pitchFamily="18" charset="0"/>
                <a:ea typeface="Cambria" panose="02040503050406030204" pitchFamily="18" charset="0"/>
              </a:rPr>
              <a:t>. Relevam porém alguns d’estes defeitos as </a:t>
            </a:r>
            <a:r>
              <a:rPr lang="pt-PT" sz="1600" dirty="0" err="1">
                <a:latin typeface="Cambria" panose="02040503050406030204" pitchFamily="18" charset="0"/>
                <a:ea typeface="Cambria" panose="02040503050406030204" pitchFamily="18" charset="0"/>
              </a:rPr>
              <a:t>circumstancias</a:t>
            </a:r>
            <a:r>
              <a:rPr lang="pt-PT" sz="1600" dirty="0">
                <a:latin typeface="Cambria" panose="02040503050406030204" pitchFamily="18" charset="0"/>
                <a:ea typeface="Cambria" panose="02040503050406030204" pitchFamily="18" charset="0"/>
              </a:rPr>
              <a:t> particulares do </a:t>
            </a:r>
            <a:r>
              <a:rPr lang="pt-PT" sz="1600" dirty="0" err="1">
                <a:latin typeface="Cambria" panose="02040503050406030204" pitchFamily="18" charset="0"/>
                <a:ea typeface="Cambria" panose="02040503050406030204" pitchFamily="18" charset="0"/>
              </a:rPr>
              <a:t>paiz</a:t>
            </a:r>
            <a:r>
              <a:rPr lang="pt-PT" sz="1600" dirty="0">
                <a:latin typeface="Cambria" panose="02040503050406030204" pitchFamily="18" charset="0"/>
                <a:ea typeface="Cambria" panose="02040503050406030204" pitchFamily="18" charset="0"/>
              </a:rPr>
              <a:t> na </a:t>
            </a:r>
            <a:r>
              <a:rPr lang="pt-PT" sz="1600" dirty="0" err="1">
                <a:latin typeface="Cambria" panose="02040503050406030204" pitchFamily="18" charset="0"/>
                <a:ea typeface="Cambria" panose="02040503050406030204" pitchFamily="18" charset="0"/>
              </a:rPr>
              <a:t>epocha</a:t>
            </a:r>
            <a:r>
              <a:rPr lang="pt-PT" sz="1600" dirty="0">
                <a:latin typeface="Cambria" panose="02040503050406030204" pitchFamily="18" charset="0"/>
                <a:ea typeface="Cambria" panose="02040503050406030204" pitchFamily="18" charset="0"/>
              </a:rPr>
              <a:t> da sua promulgação. Apenas </a:t>
            </a:r>
            <a:r>
              <a:rPr lang="pt-PT" sz="1600" dirty="0" err="1">
                <a:latin typeface="Cambria" panose="02040503050406030204" pitchFamily="18" charset="0"/>
                <a:ea typeface="Cambria" panose="02040503050406030204" pitchFamily="18" charset="0"/>
              </a:rPr>
              <a:t>sahido</a:t>
            </a:r>
            <a:r>
              <a:rPr lang="pt-PT" sz="1600" dirty="0">
                <a:latin typeface="Cambria" panose="02040503050406030204" pitchFamily="18" charset="0"/>
                <a:ea typeface="Cambria" panose="02040503050406030204" pitchFamily="18" charset="0"/>
              </a:rPr>
              <a:t> d’uma crise, que tendo </a:t>
            </a:r>
            <a:r>
              <a:rPr lang="pt-PT" sz="1600" dirty="0" err="1">
                <a:latin typeface="Cambria" panose="02040503050406030204" pitchFamily="18" charset="0"/>
                <a:ea typeface="Cambria" panose="02040503050406030204" pitchFamily="18" charset="0"/>
              </a:rPr>
              <a:t>destruido</a:t>
            </a:r>
            <a:r>
              <a:rPr lang="pt-PT" sz="1600" dirty="0">
                <a:latin typeface="Cambria" panose="02040503050406030204" pitchFamily="18" charset="0"/>
                <a:ea typeface="Cambria" panose="02040503050406030204" pitchFamily="18" charset="0"/>
              </a:rPr>
              <a:t> o </a:t>
            </a:r>
            <a:r>
              <a:rPr lang="pt-PT" sz="1600" dirty="0" err="1">
                <a:latin typeface="Cambria" panose="02040503050406030204" pitchFamily="18" charset="0"/>
                <a:ea typeface="Cambria" panose="02040503050406030204" pitchFamily="18" charset="0"/>
              </a:rPr>
              <a:t>edificio</a:t>
            </a:r>
            <a:r>
              <a:rPr lang="pt-PT" sz="1600" dirty="0">
                <a:latin typeface="Cambria" panose="02040503050406030204" pitchFamily="18" charset="0"/>
                <a:ea typeface="Cambria" panose="02040503050406030204" pitchFamily="18" charset="0"/>
              </a:rPr>
              <a:t> politico abalou com as novas instituições e leis as leis e instituições antigas, na confusão </a:t>
            </a:r>
            <a:r>
              <a:rPr lang="pt-PT" sz="1600" dirty="0" err="1">
                <a:latin typeface="Cambria" panose="02040503050406030204" pitchFamily="18" charset="0"/>
                <a:ea typeface="Cambria" panose="02040503050406030204" pitchFamily="18" charset="0"/>
              </a:rPr>
              <a:t>propria</a:t>
            </a:r>
            <a:r>
              <a:rPr lang="pt-PT" sz="1600" dirty="0">
                <a:latin typeface="Cambria" panose="02040503050406030204" pitchFamily="18" charset="0"/>
                <a:ea typeface="Cambria" panose="02040503050406030204" pitchFamily="18" charset="0"/>
              </a:rPr>
              <a:t> da passagem d’umas para outras </a:t>
            </a:r>
            <a:r>
              <a:rPr lang="pt-PT" sz="1600" dirty="0" err="1">
                <a:latin typeface="Cambria" panose="02040503050406030204" pitchFamily="18" charset="0"/>
                <a:ea typeface="Cambria" panose="02040503050406030204" pitchFamily="18" charset="0"/>
              </a:rPr>
              <a:t>idêas</a:t>
            </a:r>
            <a:r>
              <a:rPr lang="pt-PT" sz="1600" dirty="0">
                <a:latin typeface="Cambria" panose="02040503050406030204" pitchFamily="18" charset="0"/>
                <a:ea typeface="Cambria" panose="02040503050406030204" pitchFamily="18" charset="0"/>
              </a:rPr>
              <a:t> </a:t>
            </a:r>
            <a:r>
              <a:rPr lang="pt-PT" sz="1600" dirty="0" err="1">
                <a:latin typeface="Cambria" panose="02040503050406030204" pitchFamily="18" charset="0"/>
                <a:ea typeface="Cambria" panose="02040503050406030204" pitchFamily="18" charset="0"/>
              </a:rPr>
              <a:t>sociaes</a:t>
            </a:r>
            <a:r>
              <a:rPr lang="pt-PT" sz="1600" dirty="0">
                <a:latin typeface="Cambria" panose="02040503050406030204" pitchFamily="18" charset="0"/>
                <a:ea typeface="Cambria" panose="02040503050406030204" pitchFamily="18" charset="0"/>
              </a:rPr>
              <a:t>, politicas e </a:t>
            </a:r>
            <a:r>
              <a:rPr lang="pt-PT" sz="1600" dirty="0" err="1">
                <a:latin typeface="Cambria" panose="02040503050406030204" pitchFamily="18" charset="0"/>
                <a:ea typeface="Cambria" panose="02040503050406030204" pitchFamily="18" charset="0"/>
              </a:rPr>
              <a:t>economicas</a:t>
            </a:r>
            <a:r>
              <a:rPr lang="pt-PT" sz="1600" dirty="0">
                <a:latin typeface="Cambria" panose="02040503050406030204" pitchFamily="18" charset="0"/>
                <a:ea typeface="Cambria" panose="02040503050406030204" pitchFamily="18" charset="0"/>
              </a:rPr>
              <a:t>, o </a:t>
            </a:r>
            <a:r>
              <a:rPr lang="pt-PT" sz="1600" dirty="0" err="1">
                <a:latin typeface="Cambria" panose="02040503050406030204" pitchFamily="18" charset="0"/>
                <a:ea typeface="Cambria" panose="02040503050406030204" pitchFamily="18" charset="0"/>
              </a:rPr>
              <a:t>codigo</a:t>
            </a:r>
            <a:r>
              <a:rPr lang="pt-PT" sz="1600" dirty="0">
                <a:latin typeface="Cambria" panose="02040503050406030204" pitchFamily="18" charset="0"/>
                <a:ea typeface="Cambria" panose="02040503050406030204" pitchFamily="18" charset="0"/>
              </a:rPr>
              <a:t> não podia deixar de usurpar atribuições alheias, porque muitas das pessoas menos lidas nas doutrinas comerciais, em cujas mãos todavia tinha de andar sempre, careciam, para saber a lei em que viviam, de que tudo </a:t>
            </a:r>
            <a:r>
              <a:rPr lang="pt-PT" sz="1600" dirty="0" err="1">
                <a:latin typeface="Cambria" panose="02040503050406030204" pitchFamily="18" charset="0"/>
                <a:ea typeface="Cambria" panose="02040503050406030204" pitchFamily="18" charset="0"/>
              </a:rPr>
              <a:t>ahi</a:t>
            </a:r>
            <a:r>
              <a:rPr lang="pt-PT" sz="1600" dirty="0">
                <a:latin typeface="Cambria" panose="02040503050406030204" pitchFamily="18" charset="0"/>
                <a:ea typeface="Cambria" panose="02040503050406030204" pitchFamily="18" charset="0"/>
              </a:rPr>
              <a:t> lhes fosse bem e claramente determinado. Por outro lado é desculpável que o </a:t>
            </a:r>
            <a:r>
              <a:rPr lang="pt-PT" sz="1600" dirty="0" err="1">
                <a:latin typeface="Cambria" panose="02040503050406030204" pitchFamily="18" charset="0"/>
                <a:ea typeface="Cambria" panose="02040503050406030204" pitchFamily="18" charset="0"/>
              </a:rPr>
              <a:t>auctor</a:t>
            </a:r>
            <a:r>
              <a:rPr lang="pt-PT" sz="1600" dirty="0">
                <a:latin typeface="Cambria" panose="02040503050406030204" pitchFamily="18" charset="0"/>
                <a:ea typeface="Cambria" panose="02040503050406030204" pitchFamily="18" charset="0"/>
              </a:rPr>
              <a:t> do </a:t>
            </a:r>
            <a:r>
              <a:rPr lang="pt-PT" sz="1600" dirty="0" err="1">
                <a:latin typeface="Cambria" panose="02040503050406030204" pitchFamily="18" charset="0"/>
                <a:ea typeface="Cambria" panose="02040503050406030204" pitchFamily="18" charset="0"/>
              </a:rPr>
              <a:t>codigo</a:t>
            </a:r>
            <a:r>
              <a:rPr lang="pt-PT" sz="1600" dirty="0">
                <a:latin typeface="Cambria" panose="02040503050406030204" pitchFamily="18" charset="0"/>
                <a:ea typeface="Cambria" panose="02040503050406030204" pitchFamily="18" charset="0"/>
              </a:rPr>
              <a:t> procurasse </a:t>
            </a:r>
            <a:r>
              <a:rPr lang="pt-PT" sz="1600" dirty="0" err="1">
                <a:latin typeface="Cambria" panose="02040503050406030204" pitchFamily="18" charset="0"/>
                <a:ea typeface="Cambria" panose="02040503050406030204" pitchFamily="18" charset="0"/>
              </a:rPr>
              <a:t>supprir</a:t>
            </a:r>
            <a:r>
              <a:rPr lang="pt-PT" sz="1600" dirty="0">
                <a:latin typeface="Cambria" panose="02040503050406030204" pitchFamily="18" charset="0"/>
                <a:ea typeface="Cambria" panose="02040503050406030204" pitchFamily="18" charset="0"/>
              </a:rPr>
              <a:t> até certo ponto a falta do </a:t>
            </a:r>
            <a:r>
              <a:rPr lang="pt-PT" sz="1600" dirty="0" err="1">
                <a:latin typeface="Cambria" panose="02040503050406030204" pitchFamily="18" charset="0"/>
                <a:ea typeface="Cambria" panose="02040503050406030204" pitchFamily="18" charset="0"/>
              </a:rPr>
              <a:t>codigo</a:t>
            </a:r>
            <a:r>
              <a:rPr lang="pt-PT" sz="1600" dirty="0">
                <a:latin typeface="Cambria" panose="02040503050406030204" pitchFamily="18" charset="0"/>
                <a:ea typeface="Cambria" panose="02040503050406030204" pitchFamily="18" charset="0"/>
              </a:rPr>
              <a:t> civil, consignando em legislação </a:t>
            </a:r>
            <a:r>
              <a:rPr lang="pt-PT" sz="1600" dirty="0" err="1">
                <a:latin typeface="Cambria" panose="02040503050406030204" pitchFamily="18" charset="0"/>
                <a:ea typeface="Cambria" panose="02040503050406030204" pitchFamily="18" charset="0"/>
              </a:rPr>
              <a:t>principios</a:t>
            </a:r>
            <a:r>
              <a:rPr lang="pt-PT" sz="1600" dirty="0">
                <a:latin typeface="Cambria" panose="02040503050406030204" pitchFamily="18" charset="0"/>
                <a:ea typeface="Cambria" panose="02040503050406030204" pitchFamily="18" charset="0"/>
              </a:rPr>
              <a:t> </a:t>
            </a:r>
            <a:r>
              <a:rPr lang="pt-PT" sz="1600" dirty="0" err="1">
                <a:latin typeface="Cambria" panose="02040503050406030204" pitchFamily="18" charset="0"/>
                <a:ea typeface="Cambria" panose="02040503050406030204" pitchFamily="18" charset="0"/>
              </a:rPr>
              <a:t>juridicos</a:t>
            </a:r>
            <a:r>
              <a:rPr lang="pt-PT" sz="1600" dirty="0">
                <a:latin typeface="Cambria" panose="02040503050406030204" pitchFamily="18" charset="0"/>
                <a:ea typeface="Cambria" panose="02040503050406030204" pitchFamily="18" charset="0"/>
              </a:rPr>
              <a:t>, apenas ensinados pelos </a:t>
            </a:r>
            <a:r>
              <a:rPr lang="pt-PT" sz="1600" dirty="0" err="1">
                <a:latin typeface="Cambria" panose="02040503050406030204" pitchFamily="18" charset="0"/>
                <a:ea typeface="Cambria" panose="02040503050406030204" pitchFamily="18" charset="0"/>
              </a:rPr>
              <a:t>escriptores</a:t>
            </a:r>
            <a:r>
              <a:rPr lang="pt-PT" sz="1600" dirty="0">
                <a:latin typeface="Cambria" panose="02040503050406030204" pitchFamily="18" charset="0"/>
                <a:ea typeface="Cambria" panose="02040503050406030204" pitchFamily="18" charset="0"/>
              </a:rPr>
              <a:t> de direito, </a:t>
            </a:r>
            <a:r>
              <a:rPr lang="pt-PT" sz="1600" dirty="0" err="1">
                <a:latin typeface="Cambria" panose="02040503050406030204" pitchFamily="18" charset="0"/>
                <a:ea typeface="Cambria" panose="02040503050406030204" pitchFamily="18" charset="0"/>
              </a:rPr>
              <a:t>colligindo</a:t>
            </a:r>
            <a:r>
              <a:rPr lang="pt-PT" sz="1600" dirty="0">
                <a:latin typeface="Cambria" panose="02040503050406030204" pitchFamily="18" charset="0"/>
                <a:ea typeface="Cambria" panose="02040503050406030204" pitchFamily="18" charset="0"/>
              </a:rPr>
              <a:t> outros espalhados pelo </a:t>
            </a:r>
            <a:r>
              <a:rPr lang="pt-PT" sz="1600" i="1" dirty="0">
                <a:latin typeface="Cambria" panose="02040503050406030204" pitchFamily="18" charset="0"/>
                <a:ea typeface="Cambria" panose="02040503050406030204" pitchFamily="18" charset="0"/>
              </a:rPr>
              <a:t>mare </a:t>
            </a:r>
            <a:r>
              <a:rPr lang="pt-PT" sz="1600" i="1" dirty="0" err="1">
                <a:latin typeface="Cambria" panose="02040503050406030204" pitchFamily="18" charset="0"/>
                <a:ea typeface="Cambria" panose="02040503050406030204" pitchFamily="18" charset="0"/>
              </a:rPr>
              <a:t>magnum</a:t>
            </a:r>
            <a:r>
              <a:rPr lang="pt-PT" sz="1600" dirty="0">
                <a:latin typeface="Cambria" panose="02040503050406030204" pitchFamily="18" charset="0"/>
                <a:ea typeface="Cambria" panose="02040503050406030204" pitchFamily="18" charset="0"/>
              </a:rPr>
              <a:t> da legislação </a:t>
            </a:r>
            <a:r>
              <a:rPr lang="pt-PT" sz="1600" dirty="0" err="1">
                <a:latin typeface="Cambria" panose="02040503050406030204" pitchFamily="18" charset="0"/>
                <a:ea typeface="Cambria" panose="02040503050406030204" pitchFamily="18" charset="0"/>
              </a:rPr>
              <a:t>portugueza</a:t>
            </a:r>
            <a:r>
              <a:rPr lang="pt-PT" sz="1600" dirty="0">
                <a:latin typeface="Cambria" panose="02040503050406030204" pitchFamily="18" charset="0"/>
                <a:ea typeface="Cambria" panose="02040503050406030204" pitchFamily="18" charset="0"/>
              </a:rPr>
              <a:t>, e, como o direito </a:t>
            </a:r>
            <a:r>
              <a:rPr lang="pt-PT" sz="1600" dirty="0" err="1">
                <a:latin typeface="Cambria" panose="02040503050406030204" pitchFamily="18" charset="0"/>
                <a:ea typeface="Cambria" panose="02040503050406030204" pitchFamily="18" charset="0"/>
              </a:rPr>
              <a:t>commercial</a:t>
            </a:r>
            <a:r>
              <a:rPr lang="pt-PT" sz="1600" dirty="0">
                <a:latin typeface="Cambria" panose="02040503050406030204" pitchFamily="18" charset="0"/>
                <a:ea typeface="Cambria" panose="02040503050406030204" pitchFamily="18" charset="0"/>
              </a:rPr>
              <a:t> é lei especial, procurando estabelecer antes d’esta a regra geral.» </a:t>
            </a:r>
            <a:r>
              <a:rPr lang="pt-PT" sz="1600" dirty="0" smtClean="0">
                <a:latin typeface="Cambria" panose="02040503050406030204" pitchFamily="18" charset="0"/>
                <a:ea typeface="Cambria" panose="02040503050406030204" pitchFamily="18" charset="0"/>
              </a:rPr>
              <a:t>;</a:t>
            </a:r>
            <a:endParaRPr lang="pt-PT" sz="1600" dirty="0">
              <a:latin typeface="Cambria" panose="02040503050406030204" pitchFamily="18" charset="0"/>
              <a:ea typeface="Cambria" panose="02040503050406030204" pitchFamily="18" charset="0"/>
            </a:endParaRPr>
          </a:p>
          <a:p>
            <a:pPr marL="0" indent="0" algn="just">
              <a:buNone/>
            </a:pPr>
            <a:endParaRPr lang="pt-PT" sz="16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925820"/>
            <a:ext cx="12192000" cy="463296"/>
          </a:xfrm>
          <a:prstGeom prst="rect">
            <a:avLst/>
          </a:prstGeom>
        </p:spPr>
      </p:pic>
    </p:spTree>
    <p:extLst>
      <p:ext uri="{BB962C8B-B14F-4D97-AF65-F5344CB8AC3E}">
        <p14:creationId xmlns:p14="http://schemas.microsoft.com/office/powerpoint/2010/main" val="18193758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26077"/>
          </a:xfrm>
        </p:spPr>
        <p:txBody>
          <a:bodyPr>
            <a:normAutofit/>
          </a:bodyPr>
          <a:lstStyle/>
          <a:p>
            <a:r>
              <a:rPr lang="pt-PT" sz="2200" b="1" dirty="0" smtClean="0">
                <a:latin typeface="Cambria" panose="02040503050406030204" pitchFamily="18" charset="0"/>
                <a:ea typeface="Cambria" panose="02040503050406030204" pitchFamily="18" charset="0"/>
              </a:rPr>
              <a:t>15. Relevância</a:t>
            </a:r>
            <a:r>
              <a:rPr lang="pt-PT" sz="2200" b="1" dirty="0">
                <a:latin typeface="Cambria" panose="02040503050406030204" pitchFamily="18" charset="0"/>
                <a:ea typeface="Cambria" panose="02040503050406030204" pitchFamily="18" charset="0"/>
              </a:rPr>
              <a:t>, méritos e debilidades </a:t>
            </a:r>
            <a:r>
              <a:rPr lang="pt-PT" sz="2200" b="1" dirty="0">
                <a:solidFill>
                  <a:srgbClr val="FF0000"/>
                </a:solidFill>
                <a:latin typeface="Cambria" panose="02040503050406030204" pitchFamily="18" charset="0"/>
                <a:ea typeface="Cambria" panose="02040503050406030204" pitchFamily="18" charset="0"/>
              </a:rPr>
              <a:t>(</a:t>
            </a:r>
            <a:r>
              <a:rPr lang="pt-PT" sz="2200" b="1" dirty="0" smtClean="0">
                <a:solidFill>
                  <a:srgbClr val="FF0000"/>
                </a:solidFill>
                <a:latin typeface="Cambria" panose="02040503050406030204" pitchFamily="18" charset="0"/>
                <a:ea typeface="Cambria" panose="02040503050406030204" pitchFamily="18" charset="0"/>
              </a:rPr>
              <a:t>5/8)</a:t>
            </a:r>
            <a:r>
              <a:rPr lang="pt-PT" sz="2200" b="1" dirty="0" smtClean="0">
                <a:latin typeface="Cambria" panose="02040503050406030204" pitchFamily="18" charset="0"/>
                <a:ea typeface="Cambria" panose="02040503050406030204" pitchFamily="18" charset="0"/>
              </a:rPr>
              <a:t> </a:t>
            </a:r>
            <a:r>
              <a:rPr lang="pt-PT" sz="2200" b="1" dirty="0">
                <a:latin typeface="Cambria" panose="02040503050406030204" pitchFamily="18" charset="0"/>
                <a:ea typeface="Cambria" panose="02040503050406030204" pitchFamily="18" charset="0"/>
              </a:rPr>
              <a:t/>
            </a:r>
            <a:br>
              <a:rPr lang="pt-PT" sz="2200" b="1" dirty="0">
                <a:latin typeface="Cambria" panose="02040503050406030204" pitchFamily="18" charset="0"/>
                <a:ea typeface="Cambria" panose="02040503050406030204" pitchFamily="18" charset="0"/>
              </a:rPr>
            </a:br>
            <a:endParaRPr lang="pt-PT" sz="22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953947" y="1374211"/>
            <a:ext cx="10515600" cy="4933991"/>
          </a:xfrm>
        </p:spPr>
        <p:txBody>
          <a:bodyPr>
            <a:normAutofit fontScale="25000" lnSpcReduction="20000"/>
          </a:bodyPr>
          <a:lstStyle/>
          <a:p>
            <a:pPr marL="0" indent="0" algn="just">
              <a:lnSpc>
                <a:spcPct val="120000"/>
              </a:lnSpc>
              <a:buNone/>
            </a:pPr>
            <a:endParaRPr lang="pt-PT" sz="6000" dirty="0" smtClean="0">
              <a:latin typeface="Cambria" panose="02040503050406030204" pitchFamily="18" charset="0"/>
              <a:ea typeface="Cambria" panose="02040503050406030204" pitchFamily="18" charset="0"/>
            </a:endParaRPr>
          </a:p>
          <a:p>
            <a:pPr marL="0" indent="0" algn="just">
              <a:lnSpc>
                <a:spcPct val="120000"/>
              </a:lnSpc>
              <a:buNone/>
            </a:pPr>
            <a:endParaRPr lang="pt-PT" sz="6000" dirty="0" smtClean="0">
              <a:latin typeface="Cambria" panose="02040503050406030204" pitchFamily="18" charset="0"/>
              <a:ea typeface="Cambria" panose="02040503050406030204" pitchFamily="18" charset="0"/>
            </a:endParaRPr>
          </a:p>
          <a:p>
            <a:pPr marL="0" indent="0" algn="just">
              <a:lnSpc>
                <a:spcPct val="120000"/>
              </a:lnSpc>
              <a:buNone/>
            </a:pPr>
            <a:r>
              <a:rPr lang="pt-PT" sz="6000" dirty="0" smtClean="0">
                <a:latin typeface="Cambria" panose="02040503050406030204" pitchFamily="18" charset="0"/>
                <a:ea typeface="Cambria" panose="02040503050406030204" pitchFamily="18" charset="0"/>
              </a:rPr>
              <a:t>- </a:t>
            </a:r>
            <a:r>
              <a:rPr lang="pt-PT" sz="7200" dirty="0">
                <a:latin typeface="Cambria" panose="02040503050406030204" pitchFamily="18" charset="0"/>
                <a:ea typeface="Cambria" panose="02040503050406030204" pitchFamily="18" charset="0"/>
              </a:rPr>
              <a:t>Opinião de </a:t>
            </a:r>
            <a:r>
              <a:rPr lang="pt-PT" sz="7200" b="1" dirty="0">
                <a:latin typeface="Cambria" panose="02040503050406030204" pitchFamily="18" charset="0"/>
                <a:ea typeface="Cambria" panose="02040503050406030204" pitchFamily="18" charset="0"/>
              </a:rPr>
              <a:t>Veiga Beirão</a:t>
            </a:r>
            <a:r>
              <a:rPr lang="pt-PT" sz="7200" dirty="0">
                <a:latin typeface="Cambria" panose="02040503050406030204" pitchFamily="18" charset="0"/>
                <a:ea typeface="Cambria" panose="02040503050406030204" pitchFamily="18" charset="0"/>
              </a:rPr>
              <a:t>:  </a:t>
            </a:r>
          </a:p>
          <a:p>
            <a:pPr marL="0" indent="0" algn="just">
              <a:lnSpc>
                <a:spcPct val="120000"/>
              </a:lnSpc>
              <a:buNone/>
            </a:pPr>
            <a:r>
              <a:rPr lang="pt-PT" sz="7200" dirty="0">
                <a:latin typeface="Cambria" panose="02040503050406030204" pitchFamily="18" charset="0"/>
                <a:ea typeface="Cambria" panose="02040503050406030204" pitchFamily="18" charset="0"/>
              </a:rPr>
              <a:t>«O direito civil, pois, ficou tratado no nosso </a:t>
            </a:r>
            <a:r>
              <a:rPr lang="pt-PT" sz="7200" dirty="0" err="1">
                <a:latin typeface="Cambria" panose="02040503050406030204" pitchFamily="18" charset="0"/>
                <a:ea typeface="Cambria" panose="02040503050406030204" pitchFamily="18" charset="0"/>
              </a:rPr>
              <a:t>codigo</a:t>
            </a:r>
            <a:r>
              <a:rPr lang="pt-PT" sz="7200" dirty="0">
                <a:latin typeface="Cambria" panose="02040503050406030204" pitchFamily="18" charset="0"/>
                <a:ea typeface="Cambria" panose="02040503050406030204" pitchFamily="18" charset="0"/>
              </a:rPr>
              <a:t> </a:t>
            </a:r>
            <a:r>
              <a:rPr lang="pt-PT" sz="7200" dirty="0" err="1">
                <a:latin typeface="Cambria" panose="02040503050406030204" pitchFamily="18" charset="0"/>
                <a:ea typeface="Cambria" panose="02040503050406030204" pitchFamily="18" charset="0"/>
              </a:rPr>
              <a:t>commercial</a:t>
            </a:r>
            <a:r>
              <a:rPr lang="pt-PT" sz="7200" dirty="0">
                <a:latin typeface="Cambria" panose="02040503050406030204" pitchFamily="18" charset="0"/>
                <a:ea typeface="Cambria" panose="02040503050406030204" pitchFamily="18" charset="0"/>
              </a:rPr>
              <a:t>, </a:t>
            </a:r>
            <a:r>
              <a:rPr lang="pt-PT" sz="7200" i="1" dirty="0">
                <a:latin typeface="Cambria" panose="02040503050406030204" pitchFamily="18" charset="0"/>
                <a:ea typeface="Cambria" panose="02040503050406030204" pitchFamily="18" charset="0"/>
              </a:rPr>
              <a:t>com mais amplidão do que em nenhum outro </a:t>
            </a:r>
            <a:r>
              <a:rPr lang="pt-PT" sz="7200" i="1" dirty="0" err="1">
                <a:latin typeface="Cambria" panose="02040503050406030204" pitchFamily="18" charset="0"/>
                <a:ea typeface="Cambria" panose="02040503050406030204" pitchFamily="18" charset="0"/>
              </a:rPr>
              <a:t>codigo</a:t>
            </a:r>
            <a:r>
              <a:rPr lang="pt-PT" sz="7200" i="1" dirty="0">
                <a:latin typeface="Cambria" panose="02040503050406030204" pitchFamily="18" charset="0"/>
                <a:ea typeface="Cambria" panose="02040503050406030204" pitchFamily="18" charset="0"/>
              </a:rPr>
              <a:t> comercial se acha tratado.</a:t>
            </a:r>
            <a:endParaRPr lang="pt-PT" sz="7200" dirty="0">
              <a:latin typeface="Cambria" panose="02040503050406030204" pitchFamily="18" charset="0"/>
              <a:ea typeface="Cambria" panose="02040503050406030204" pitchFamily="18" charset="0"/>
            </a:endParaRPr>
          </a:p>
          <a:p>
            <a:pPr marL="0" indent="0" algn="just">
              <a:lnSpc>
                <a:spcPct val="120000"/>
              </a:lnSpc>
              <a:buNone/>
            </a:pPr>
            <a:r>
              <a:rPr lang="pt-PT" sz="7200" dirty="0">
                <a:latin typeface="Cambria" panose="02040503050406030204" pitchFamily="18" charset="0"/>
                <a:ea typeface="Cambria" panose="02040503050406030204" pitchFamily="18" charset="0"/>
              </a:rPr>
              <a:t>Depressa, porém, se conheceram os inconvenientes </a:t>
            </a:r>
            <a:r>
              <a:rPr lang="pt-PT" sz="7200" dirty="0" err="1">
                <a:latin typeface="Cambria" panose="02040503050406030204" pitchFamily="18" charset="0"/>
                <a:ea typeface="Cambria" panose="02040503050406030204" pitchFamily="18" charset="0"/>
              </a:rPr>
              <a:t>d’este</a:t>
            </a:r>
            <a:r>
              <a:rPr lang="pt-PT" sz="7200" dirty="0">
                <a:latin typeface="Cambria" panose="02040503050406030204" pitchFamily="18" charset="0"/>
                <a:ea typeface="Cambria" panose="02040503050406030204" pitchFamily="18" charset="0"/>
              </a:rPr>
              <a:t> amalgama do direito geral com o especial, inconvenientes, que, ao depois, mais se </a:t>
            </a:r>
            <a:r>
              <a:rPr lang="pt-PT" sz="7200" dirty="0" err="1">
                <a:latin typeface="Cambria" panose="02040503050406030204" pitchFamily="18" charset="0"/>
                <a:ea typeface="Cambria" panose="02040503050406030204" pitchFamily="18" charset="0"/>
              </a:rPr>
              <a:t>accentuaram</a:t>
            </a:r>
            <a:r>
              <a:rPr lang="pt-PT" sz="7200" dirty="0">
                <a:latin typeface="Cambria" panose="02040503050406030204" pitchFamily="18" charset="0"/>
                <a:ea typeface="Cambria" panose="02040503050406030204" pitchFamily="18" charset="0"/>
              </a:rPr>
              <a:t> com a publicação do código civil.</a:t>
            </a:r>
          </a:p>
          <a:p>
            <a:pPr marL="0" indent="0" algn="just">
              <a:lnSpc>
                <a:spcPct val="120000"/>
              </a:lnSpc>
              <a:buNone/>
            </a:pPr>
            <a:r>
              <a:rPr lang="pt-PT" sz="7200" dirty="0">
                <a:latin typeface="Cambria" panose="02040503050406030204" pitchFamily="18" charset="0"/>
                <a:ea typeface="Cambria" panose="02040503050406030204" pitchFamily="18" charset="0"/>
              </a:rPr>
              <a:t>De facto ficava havendo fundamento para, em muitos casos, previstos, por igual, na legislação comum e na lei particular, vir em duvida qual a disposição a </a:t>
            </a:r>
            <a:r>
              <a:rPr lang="pt-PT" sz="7200" dirty="0" err="1">
                <a:latin typeface="Cambria" panose="02040503050406030204" pitchFamily="18" charset="0"/>
                <a:ea typeface="Cambria" panose="02040503050406030204" pitchFamily="18" charset="0"/>
              </a:rPr>
              <a:t>applicar</a:t>
            </a:r>
            <a:r>
              <a:rPr lang="pt-PT" sz="7200" dirty="0">
                <a:latin typeface="Cambria" panose="02040503050406030204" pitchFamily="18" charset="0"/>
                <a:ea typeface="Cambria" panose="02040503050406030204" pitchFamily="18" charset="0"/>
              </a:rPr>
              <a:t>. N’uma </a:t>
            </a:r>
            <a:r>
              <a:rPr lang="pt-PT" sz="7200" dirty="0" err="1">
                <a:latin typeface="Cambria" panose="02040503050406030204" pitchFamily="18" charset="0"/>
                <a:ea typeface="Cambria" panose="02040503050406030204" pitchFamily="18" charset="0"/>
              </a:rPr>
              <a:t>especie</a:t>
            </a:r>
            <a:r>
              <a:rPr lang="pt-PT" sz="7200" dirty="0">
                <a:latin typeface="Cambria" panose="02040503050406030204" pitchFamily="18" charset="0"/>
                <a:ea typeface="Cambria" panose="02040503050406030204" pitchFamily="18" charset="0"/>
              </a:rPr>
              <a:t> de simples direito civil deveria recorrer-se ás prescrições anteriores ao </a:t>
            </a:r>
            <a:r>
              <a:rPr lang="pt-PT" sz="7200" dirty="0" err="1">
                <a:latin typeface="Cambria" panose="02040503050406030204" pitchFamily="18" charset="0"/>
                <a:ea typeface="Cambria" panose="02040503050406030204" pitchFamily="18" charset="0"/>
              </a:rPr>
              <a:t>codigo</a:t>
            </a:r>
            <a:r>
              <a:rPr lang="pt-PT" sz="7200" dirty="0">
                <a:latin typeface="Cambria" panose="02040503050406030204" pitchFamily="18" charset="0"/>
                <a:ea typeface="Cambria" panose="02040503050406030204" pitchFamily="18" charset="0"/>
              </a:rPr>
              <a:t> comercial, ou ás, n’este, de novo, </a:t>
            </a:r>
            <a:r>
              <a:rPr lang="pt-PT" sz="7200" dirty="0" err="1">
                <a:latin typeface="Cambria" panose="02040503050406030204" pitchFamily="18" charset="0"/>
                <a:ea typeface="Cambria" panose="02040503050406030204" pitchFamily="18" charset="0"/>
              </a:rPr>
              <a:t>incluidas</a:t>
            </a:r>
            <a:r>
              <a:rPr lang="pt-PT" sz="7200" dirty="0">
                <a:latin typeface="Cambria" panose="02040503050406030204" pitchFamily="18" charset="0"/>
                <a:ea typeface="Cambria" panose="02040503050406030204" pitchFamily="18" charset="0"/>
              </a:rPr>
              <a:t>, visto serem posteriores? E, quando se tratasse de uma questão em que se achassem envolvidos interesses privativamente civis e outros </a:t>
            </a:r>
            <a:r>
              <a:rPr lang="pt-PT" sz="7200" dirty="0" err="1">
                <a:latin typeface="Cambria" panose="02040503050406030204" pitchFamily="18" charset="0"/>
                <a:ea typeface="Cambria" panose="02040503050406030204" pitchFamily="18" charset="0"/>
              </a:rPr>
              <a:t>commerciaes</a:t>
            </a:r>
            <a:r>
              <a:rPr lang="pt-PT" sz="7200" dirty="0">
                <a:latin typeface="Cambria" panose="02040503050406030204" pitchFamily="18" charset="0"/>
                <a:ea typeface="Cambria" panose="02040503050406030204" pitchFamily="18" charset="0"/>
              </a:rPr>
              <a:t>, qual das leis regularia? Devendo ser as duas, como fazer a delimitação dos termos em que uma ou outra devia reger? As questões levantavam-se, sobretudo e principalmente, com respeito á apreciação e </a:t>
            </a:r>
            <a:r>
              <a:rPr lang="pt-PT" sz="7200" dirty="0" err="1">
                <a:latin typeface="Cambria" panose="02040503050406030204" pitchFamily="18" charset="0"/>
                <a:ea typeface="Cambria" panose="02040503050406030204" pitchFamily="18" charset="0"/>
              </a:rPr>
              <a:t>effeitos</a:t>
            </a:r>
            <a:r>
              <a:rPr lang="pt-PT" sz="7200" dirty="0">
                <a:latin typeface="Cambria" panose="02040503050406030204" pitchFamily="18" charset="0"/>
                <a:ea typeface="Cambria" panose="02040503050406030204" pitchFamily="18" charset="0"/>
              </a:rPr>
              <a:t> dos contratos </a:t>
            </a:r>
            <a:r>
              <a:rPr lang="pt-PT" sz="7200" dirty="0" err="1">
                <a:latin typeface="Cambria" panose="02040503050406030204" pitchFamily="18" charset="0"/>
                <a:ea typeface="Cambria" panose="02040503050406030204" pitchFamily="18" charset="0"/>
              </a:rPr>
              <a:t>matrimoniaes</a:t>
            </a:r>
            <a:r>
              <a:rPr lang="pt-PT" sz="7200" dirty="0">
                <a:latin typeface="Cambria" panose="02040503050406030204" pitchFamily="18" charset="0"/>
                <a:ea typeface="Cambria" panose="02040503050406030204" pitchFamily="18" charset="0"/>
              </a:rPr>
              <a:t> dos </a:t>
            </a:r>
            <a:r>
              <a:rPr lang="pt-PT" sz="7200" dirty="0" err="1">
                <a:latin typeface="Cambria" panose="02040503050406030204" pitchFamily="18" charset="0"/>
                <a:ea typeface="Cambria" panose="02040503050406030204" pitchFamily="18" charset="0"/>
              </a:rPr>
              <a:t>commerciantes</a:t>
            </a:r>
            <a:r>
              <a:rPr lang="pt-PT" sz="7200" dirty="0">
                <a:latin typeface="Cambria" panose="02040503050406030204" pitchFamily="18" charset="0"/>
                <a:ea typeface="Cambria" panose="02040503050406030204" pitchFamily="18" charset="0"/>
              </a:rPr>
              <a:t>, e á classificação dos créditos contra falidos</a:t>
            </a:r>
            <a:r>
              <a:rPr lang="pt-PT" sz="7200" dirty="0" smtClean="0">
                <a:latin typeface="Cambria" panose="02040503050406030204" pitchFamily="18" charset="0"/>
                <a:ea typeface="Cambria" panose="02040503050406030204" pitchFamily="18" charset="0"/>
              </a:rPr>
              <a:t>.» </a:t>
            </a:r>
            <a:r>
              <a:rPr lang="pt-PT" sz="7200" i="1" dirty="0" smtClean="0">
                <a:solidFill>
                  <a:srgbClr val="FF0000"/>
                </a:solidFill>
                <a:latin typeface="Cambria" panose="02040503050406030204" pitchFamily="18" charset="0"/>
                <a:ea typeface="Cambria" panose="02040503050406030204" pitchFamily="18" charset="0"/>
              </a:rPr>
              <a:t>(continua)</a:t>
            </a:r>
            <a:endParaRPr lang="pt-PT" sz="7200" i="1" dirty="0">
              <a:solidFill>
                <a:srgbClr val="FF0000"/>
              </a:solidFill>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3"/>
          <a:stretch>
            <a:fillRect/>
          </a:stretch>
        </p:blipFill>
        <p:spPr>
          <a:xfrm>
            <a:off x="0" y="1142563"/>
            <a:ext cx="12192000" cy="463296"/>
          </a:xfrm>
          <a:prstGeom prst="rect">
            <a:avLst/>
          </a:prstGeom>
        </p:spPr>
      </p:pic>
    </p:spTree>
    <p:extLst>
      <p:ext uri="{BB962C8B-B14F-4D97-AF65-F5344CB8AC3E}">
        <p14:creationId xmlns:p14="http://schemas.microsoft.com/office/powerpoint/2010/main" val="37940276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stretch>
            <a:fillRect/>
          </a:stretch>
        </p:blipFill>
        <p:spPr>
          <a:xfrm>
            <a:off x="0" y="1195118"/>
            <a:ext cx="12192000" cy="463296"/>
          </a:xfrm>
          <a:prstGeom prst="rect">
            <a:avLst/>
          </a:prstGeom>
        </p:spPr>
      </p:pic>
      <p:sp>
        <p:nvSpPr>
          <p:cNvPr id="3" name="Marcador de Posição de Conteúdo 2"/>
          <p:cNvSpPr>
            <a:spLocks noGrp="1"/>
          </p:cNvSpPr>
          <p:nvPr>
            <p:ph idx="1"/>
          </p:nvPr>
        </p:nvSpPr>
        <p:spPr/>
        <p:txBody>
          <a:bodyPr>
            <a:normAutofit/>
          </a:bodyPr>
          <a:lstStyle/>
          <a:p>
            <a:pPr marL="0" indent="0" algn="just">
              <a:lnSpc>
                <a:spcPct val="100000"/>
              </a:lnSpc>
              <a:buNone/>
            </a:pPr>
            <a:endParaRPr lang="pt-PT" sz="1800" dirty="0" smtClean="0">
              <a:latin typeface="Cambria" panose="02040503050406030204" pitchFamily="18" charset="0"/>
              <a:ea typeface="Cambria" panose="02040503050406030204" pitchFamily="18" charset="0"/>
            </a:endParaRPr>
          </a:p>
          <a:p>
            <a:pPr marL="0" indent="0" algn="just">
              <a:lnSpc>
                <a:spcPct val="100000"/>
              </a:lnSpc>
              <a:buNone/>
            </a:pPr>
            <a:r>
              <a:rPr lang="pt-PT" sz="1400" dirty="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Opinião de </a:t>
            </a:r>
            <a:r>
              <a:rPr lang="pt-PT" sz="1800" b="1" dirty="0">
                <a:latin typeface="Cambria" panose="02040503050406030204" pitchFamily="18" charset="0"/>
                <a:ea typeface="Cambria" panose="02040503050406030204" pitchFamily="18" charset="0"/>
              </a:rPr>
              <a:t>Veiga </a:t>
            </a:r>
            <a:r>
              <a:rPr lang="pt-PT" sz="1800" b="1" dirty="0" smtClean="0">
                <a:latin typeface="Cambria" panose="02040503050406030204" pitchFamily="18" charset="0"/>
                <a:ea typeface="Cambria" panose="02040503050406030204" pitchFamily="18" charset="0"/>
              </a:rPr>
              <a:t>Beirão </a:t>
            </a:r>
            <a:r>
              <a:rPr lang="pt-PT" sz="1800" i="1" dirty="0" smtClean="0">
                <a:solidFill>
                  <a:srgbClr val="FF0000"/>
                </a:solidFill>
                <a:latin typeface="Cambria" panose="02040503050406030204" pitchFamily="18" charset="0"/>
                <a:ea typeface="Cambria" panose="02040503050406030204" pitchFamily="18" charset="0"/>
              </a:rPr>
              <a:t>(continuação) </a:t>
            </a:r>
            <a:endParaRPr lang="pt-PT" sz="1800" i="1" dirty="0">
              <a:solidFill>
                <a:srgbClr val="FF0000"/>
              </a:solidFill>
              <a:latin typeface="Cambria" panose="02040503050406030204" pitchFamily="18" charset="0"/>
              <a:ea typeface="Cambria" panose="02040503050406030204" pitchFamily="18" charset="0"/>
            </a:endParaRPr>
          </a:p>
          <a:p>
            <a:pPr marL="0" indent="0" algn="just">
              <a:lnSpc>
                <a:spcPct val="100000"/>
              </a:lnSpc>
              <a:buNone/>
            </a:pPr>
            <a:r>
              <a:rPr lang="pt-PT" sz="1800" dirty="0" smtClean="0">
                <a:latin typeface="Cambria" panose="02040503050406030204" pitchFamily="18" charset="0"/>
                <a:ea typeface="Cambria" panose="02040503050406030204" pitchFamily="18" charset="0"/>
              </a:rPr>
              <a:t>«A </a:t>
            </a:r>
            <a:r>
              <a:rPr lang="pt-PT" sz="1800" dirty="0">
                <a:latin typeface="Cambria" panose="02040503050406030204" pitchFamily="18" charset="0"/>
                <a:ea typeface="Cambria" panose="02040503050406030204" pitchFamily="18" charset="0"/>
              </a:rPr>
              <a:t>publicação do código civil não melhorou a situação. O </a:t>
            </a:r>
            <a:r>
              <a:rPr lang="pt-PT" sz="1800" dirty="0" err="1">
                <a:latin typeface="Cambria" panose="02040503050406030204" pitchFamily="18" charset="0"/>
                <a:ea typeface="Cambria" panose="02040503050406030204" pitchFamily="18" charset="0"/>
              </a:rPr>
              <a:t>proposito</a:t>
            </a:r>
            <a:r>
              <a:rPr lang="pt-PT" sz="1800" dirty="0">
                <a:latin typeface="Cambria" panose="02040503050406030204" pitchFamily="18" charset="0"/>
                <a:ea typeface="Cambria" panose="02040503050406030204" pitchFamily="18" charset="0"/>
              </a:rPr>
              <a:t> de Ferreira Borges de deixar no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o fio por onde este se devia atar com </a:t>
            </a:r>
            <a:r>
              <a:rPr lang="pt-PT" sz="1800" dirty="0" err="1">
                <a:latin typeface="Cambria" panose="02040503050406030204" pitchFamily="18" charset="0"/>
                <a:ea typeface="Cambria" panose="02040503050406030204" pitchFamily="18" charset="0"/>
              </a:rPr>
              <a:t>aquelle</a:t>
            </a:r>
            <a:r>
              <a:rPr lang="pt-PT" sz="1800" dirty="0">
                <a:latin typeface="Cambria" panose="02040503050406030204" pitchFamily="18" charset="0"/>
                <a:ea typeface="Cambria" panose="02040503050406030204" pitchFamily="18" charset="0"/>
              </a:rPr>
              <a:t>, ficou prejudicado, como era natural, pelo decurso do tempo, com o progresso de </a:t>
            </a:r>
            <a:r>
              <a:rPr lang="pt-PT" sz="1800" dirty="0" err="1">
                <a:latin typeface="Cambria" panose="02040503050406030204" pitchFamily="18" charset="0"/>
                <a:ea typeface="Cambria" panose="02040503050406030204" pitchFamily="18" charset="0"/>
              </a:rPr>
              <a:t>sciencia</a:t>
            </a:r>
            <a:r>
              <a:rPr lang="pt-PT" sz="1800" dirty="0">
                <a:latin typeface="Cambria" panose="02040503050406030204" pitchFamily="18" charset="0"/>
                <a:ea typeface="Cambria" panose="02040503050406030204" pitchFamily="18" charset="0"/>
              </a:rPr>
              <a:t>, e pela mudança de </a:t>
            </a:r>
            <a:r>
              <a:rPr lang="pt-PT" sz="1800" dirty="0" err="1">
                <a:latin typeface="Cambria" panose="02040503050406030204" pitchFamily="18" charset="0"/>
                <a:ea typeface="Cambria" panose="02040503050406030204" pitchFamily="18" charset="0"/>
              </a:rPr>
              <a:t>circumstancias</a:t>
            </a:r>
            <a:r>
              <a:rPr lang="pt-PT" sz="1800" dirty="0">
                <a:latin typeface="Cambria" panose="02040503050406030204" pitchFamily="18" charset="0"/>
                <a:ea typeface="Cambria" panose="02040503050406030204" pitchFamily="18" charset="0"/>
              </a:rPr>
              <a:t>, ocorridos de 1833 para cá, que fizeram variar o </a:t>
            </a:r>
            <a:r>
              <a:rPr lang="pt-PT" sz="1800" dirty="0" err="1">
                <a:latin typeface="Cambria" panose="02040503050406030204" pitchFamily="18" charset="0"/>
                <a:ea typeface="Cambria" panose="02040503050406030204" pitchFamily="18" charset="0"/>
              </a:rPr>
              <a:t>proprio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systema</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adoptado</a:t>
            </a:r>
            <a:r>
              <a:rPr lang="pt-PT" sz="1800" dirty="0">
                <a:latin typeface="Cambria" panose="02040503050406030204" pitchFamily="18" charset="0"/>
                <a:ea typeface="Cambria" panose="02040503050406030204" pitchFamily="18" charset="0"/>
              </a:rPr>
              <a:t> no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Continuaram, pois, as mesmas duvidas, levantavam-se </a:t>
            </a:r>
            <a:r>
              <a:rPr lang="pt-PT" sz="1800" dirty="0" err="1">
                <a:latin typeface="Cambria" panose="02040503050406030204" pitchFamily="18" charset="0"/>
                <a:ea typeface="Cambria" panose="02040503050406030204" pitchFamily="18" charset="0"/>
              </a:rPr>
              <a:t>iguaes</a:t>
            </a:r>
            <a:r>
              <a:rPr lang="pt-PT" sz="1800" dirty="0">
                <a:latin typeface="Cambria" panose="02040503050406030204" pitchFamily="18" charset="0"/>
                <a:ea typeface="Cambria" panose="02040503050406030204" pitchFamily="18" charset="0"/>
              </a:rPr>
              <a:t> questões, </a:t>
            </a:r>
            <a:r>
              <a:rPr lang="pt-PT" sz="1800" dirty="0" err="1">
                <a:latin typeface="Cambria" panose="02040503050406030204" pitchFamily="18" charset="0"/>
                <a:ea typeface="Cambria" panose="02040503050406030204" pitchFamily="18" charset="0"/>
              </a:rPr>
              <a:t>aggravadas</a:t>
            </a:r>
            <a:r>
              <a:rPr lang="pt-PT" sz="1800" dirty="0">
                <a:latin typeface="Cambria" panose="02040503050406030204" pitchFamily="18" charset="0"/>
                <a:ea typeface="Cambria" panose="02040503050406030204" pitchFamily="18" charset="0"/>
              </a:rPr>
              <a:t> ainda pela incerteza se 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civil, como lei posterior, </a:t>
            </a:r>
            <a:r>
              <a:rPr lang="pt-PT" sz="1800" dirty="0" err="1">
                <a:latin typeface="Cambria" panose="02040503050406030204" pitchFamily="18" charset="0"/>
                <a:ea typeface="Cambria" panose="02040503050406030204" pitchFamily="18" charset="0"/>
              </a:rPr>
              <a:t>revogára</a:t>
            </a:r>
            <a:r>
              <a:rPr lang="pt-PT" sz="1800" dirty="0">
                <a:latin typeface="Cambria" panose="02040503050406030204" pitchFamily="18" charset="0"/>
                <a:ea typeface="Cambria" panose="02040503050406030204" pitchFamily="18" charset="0"/>
              </a:rPr>
              <a:t>, em muitos pontos, o </a:t>
            </a:r>
            <a:r>
              <a:rPr lang="pt-PT" sz="1800" dirty="0" err="1">
                <a:latin typeface="Cambria" panose="02040503050406030204" pitchFamily="18" charset="0"/>
                <a:ea typeface="Cambria" panose="02040503050406030204" pitchFamily="18" charset="0"/>
              </a:rPr>
              <a:t>proprio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a:t>
            </a:r>
          </a:p>
          <a:p>
            <a:pPr marL="0" indent="0" algn="just">
              <a:lnSpc>
                <a:spcPct val="100000"/>
              </a:lnSpc>
              <a:buNone/>
            </a:pPr>
            <a:r>
              <a:rPr lang="pt-PT" sz="1800" dirty="0">
                <a:latin typeface="Cambria" panose="02040503050406030204" pitchFamily="18" charset="0"/>
                <a:ea typeface="Cambria" panose="02040503050406030204" pitchFamily="18" charset="0"/>
              </a:rPr>
              <a:t>O resultado da inserção da lei civil na de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foi, não só o </a:t>
            </a:r>
            <a:r>
              <a:rPr lang="pt-PT" sz="1800" dirty="0" err="1">
                <a:latin typeface="Cambria" panose="02040503050406030204" pitchFamily="18" charset="0"/>
                <a:ea typeface="Cambria" panose="02040503050406030204" pitchFamily="18" charset="0"/>
              </a:rPr>
              <a:t>conflicto</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jurisdicções</a:t>
            </a:r>
            <a:r>
              <a:rPr lang="pt-PT" sz="1800" dirty="0">
                <a:latin typeface="Cambria" panose="02040503050406030204" pitchFamily="18" charset="0"/>
                <a:ea typeface="Cambria" panose="02040503050406030204" pitchFamily="18" charset="0"/>
              </a:rPr>
              <a:t>, que já é mau, mas o </a:t>
            </a:r>
            <a:r>
              <a:rPr lang="pt-PT" sz="1800" dirty="0" err="1">
                <a:latin typeface="Cambria" panose="02040503050406030204" pitchFamily="18" charset="0"/>
                <a:ea typeface="Cambria" panose="02040503050406030204" pitchFamily="18" charset="0"/>
              </a:rPr>
              <a:t>conflicto</a:t>
            </a:r>
            <a:r>
              <a:rPr lang="pt-PT" sz="1800" dirty="0">
                <a:latin typeface="Cambria" panose="02040503050406030204" pitchFamily="18" charset="0"/>
                <a:ea typeface="Cambria" panose="02040503050406030204" pitchFamily="18" charset="0"/>
              </a:rPr>
              <a:t> da legislação, que ainda é </a:t>
            </a:r>
            <a:r>
              <a:rPr lang="pt-PT" sz="1800" dirty="0" err="1">
                <a:latin typeface="Cambria" panose="02040503050406030204" pitchFamily="18" charset="0"/>
                <a:ea typeface="Cambria" panose="02040503050406030204" pitchFamily="18" charset="0"/>
              </a:rPr>
              <a:t>peior</a:t>
            </a:r>
            <a:r>
              <a:rPr lang="pt-PT" sz="1800" dirty="0" smtClean="0">
                <a:latin typeface="Cambria" panose="02040503050406030204" pitchFamily="18" charset="0"/>
                <a:ea typeface="Cambria" panose="02040503050406030204" pitchFamily="18" charset="0"/>
              </a:rPr>
              <a:t>»; </a:t>
            </a:r>
            <a:endParaRPr lang="pt-PT" sz="1800" dirty="0">
              <a:latin typeface="Cambria" panose="02040503050406030204" pitchFamily="18" charset="0"/>
              <a:ea typeface="Cambria" panose="02040503050406030204" pitchFamily="18" charset="0"/>
            </a:endParaRPr>
          </a:p>
          <a:p>
            <a:pPr>
              <a:lnSpc>
                <a:spcPct val="100000"/>
              </a:lnSpc>
            </a:pPr>
            <a:endParaRPr lang="pt-PT" dirty="0"/>
          </a:p>
        </p:txBody>
      </p:sp>
      <p:sp>
        <p:nvSpPr>
          <p:cNvPr id="12" name="Título 1"/>
          <p:cNvSpPr>
            <a:spLocks noGrp="1"/>
          </p:cNvSpPr>
          <p:nvPr>
            <p:ph type="title"/>
          </p:nvPr>
        </p:nvSpPr>
        <p:spPr>
          <a:xfrm>
            <a:off x="838200" y="365125"/>
            <a:ext cx="10515600" cy="1126077"/>
          </a:xfrm>
        </p:spPr>
        <p:txBody>
          <a:bodyPr>
            <a:normAutofit/>
          </a:bodyPr>
          <a:lstStyle/>
          <a:p>
            <a:r>
              <a:rPr lang="pt-PT" sz="2200" b="1" dirty="0" smtClean="0">
                <a:latin typeface="Cambria" panose="02040503050406030204" pitchFamily="18" charset="0"/>
                <a:ea typeface="Cambria" panose="02040503050406030204" pitchFamily="18" charset="0"/>
              </a:rPr>
              <a:t>15. Relevância</a:t>
            </a:r>
            <a:r>
              <a:rPr lang="pt-PT" sz="2200" b="1" dirty="0">
                <a:latin typeface="Cambria" panose="02040503050406030204" pitchFamily="18" charset="0"/>
                <a:ea typeface="Cambria" panose="02040503050406030204" pitchFamily="18" charset="0"/>
              </a:rPr>
              <a:t>, méritos e debilidades </a:t>
            </a:r>
            <a:r>
              <a:rPr lang="pt-PT" sz="2200" b="1" dirty="0" smtClean="0">
                <a:solidFill>
                  <a:srgbClr val="FF0000"/>
                </a:solidFill>
                <a:latin typeface="Cambria" panose="02040503050406030204" pitchFamily="18" charset="0"/>
                <a:ea typeface="Cambria" panose="02040503050406030204" pitchFamily="18" charset="0"/>
              </a:rPr>
              <a:t>(6/8)</a:t>
            </a:r>
            <a:r>
              <a:rPr lang="pt-PT" sz="2200" b="1" dirty="0">
                <a:latin typeface="Cambria" panose="02040503050406030204" pitchFamily="18" charset="0"/>
                <a:ea typeface="Cambria" panose="02040503050406030204" pitchFamily="18" charset="0"/>
              </a:rPr>
              <a:t/>
            </a:r>
            <a:br>
              <a:rPr lang="pt-PT" sz="2200" b="1" dirty="0">
                <a:latin typeface="Cambria" panose="02040503050406030204" pitchFamily="18" charset="0"/>
                <a:ea typeface="Cambria" panose="02040503050406030204" pitchFamily="18" charset="0"/>
              </a:rPr>
            </a:br>
            <a:endParaRPr lang="pt-PT" sz="22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4135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ea typeface="Cambria" panose="02040503050406030204" pitchFamily="18" charset="0"/>
              </a:rPr>
              <a:t>2. A ideia de</a:t>
            </a:r>
            <a:r>
              <a:rPr lang="pt-PT" sz="2400" b="1" i="1" dirty="0" smtClean="0">
                <a:latin typeface="Cambria" panose="02040503050406030204" pitchFamily="18" charset="0"/>
                <a:ea typeface="Cambria" panose="02040503050406030204" pitchFamily="18" charset="0"/>
              </a:rPr>
              <a:t> código</a:t>
            </a:r>
            <a:br>
              <a:rPr lang="pt-PT" sz="2400" b="1" i="1" dirty="0" smtClean="0">
                <a:latin typeface="Cambria" panose="02040503050406030204" pitchFamily="18" charset="0"/>
                <a:ea typeface="Cambria" panose="02040503050406030204" pitchFamily="18" charset="0"/>
              </a:rPr>
            </a:br>
            <a:endParaRPr lang="pt-PT" sz="2400" b="1" i="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50000"/>
              </a:lnSpc>
              <a:buNone/>
            </a:pPr>
            <a:r>
              <a:rPr lang="pt-PT" sz="1800" dirty="0">
                <a:latin typeface="Cambria" panose="02040503050406030204" pitchFamily="18" charset="0"/>
                <a:ea typeface="Cambria" panose="02040503050406030204" pitchFamily="18" charset="0"/>
              </a:rPr>
              <a:t>«A </a:t>
            </a:r>
            <a:r>
              <a:rPr lang="pt-PT" sz="1800" i="1" dirty="0">
                <a:latin typeface="Cambria" panose="02040503050406030204" pitchFamily="18" charset="0"/>
                <a:ea typeface="Cambria" panose="02040503050406030204" pitchFamily="18" charset="0"/>
              </a:rPr>
              <a:t>codificação, </a:t>
            </a:r>
            <a:r>
              <a:rPr lang="pt-PT" sz="1800" dirty="0">
                <a:latin typeface="Cambria" panose="02040503050406030204" pitchFamily="18" charset="0"/>
                <a:ea typeface="Cambria" panose="02040503050406030204" pitchFamily="18" charset="0"/>
              </a:rPr>
              <a:t>porém, tem hoje um sentido técnico. Não é a simples </a:t>
            </a:r>
            <a:r>
              <a:rPr lang="pt-PT" sz="1800" i="1" dirty="0" err="1">
                <a:latin typeface="Cambria" panose="02040503050406030204" pitchFamily="18" charset="0"/>
                <a:ea typeface="Cambria" panose="02040503050406030204" pitchFamily="18" charset="0"/>
              </a:rPr>
              <a:t>colecções</a:t>
            </a:r>
            <a:r>
              <a:rPr lang="pt-PT" sz="1800" i="1" dirty="0">
                <a:latin typeface="Cambria" panose="02040503050406030204" pitchFamily="18" charset="0"/>
                <a:ea typeface="Cambria" panose="02040503050406030204" pitchFamily="18" charset="0"/>
              </a:rPr>
              <a:t>, compilações incorporações </a:t>
            </a:r>
            <a:r>
              <a:rPr lang="pt-PT" sz="1800" dirty="0">
                <a:latin typeface="Cambria" panose="02040503050406030204" pitchFamily="18" charset="0"/>
                <a:ea typeface="Cambria" panose="02040503050406030204" pitchFamily="18" charset="0"/>
              </a:rPr>
              <a:t>ou</a:t>
            </a:r>
            <a:r>
              <a:rPr lang="pt-PT" sz="1800" i="1" dirty="0">
                <a:latin typeface="Cambria" panose="02040503050406030204" pitchFamily="18" charset="0"/>
                <a:ea typeface="Cambria" panose="02040503050406030204" pitchFamily="18" charset="0"/>
              </a:rPr>
              <a:t> consolidações </a:t>
            </a:r>
            <a:r>
              <a:rPr lang="pt-PT" sz="1800" dirty="0">
                <a:latin typeface="Cambria" panose="02040503050406030204" pitchFamily="18" charset="0"/>
                <a:ea typeface="Cambria" panose="02040503050406030204" pitchFamily="18" charset="0"/>
              </a:rPr>
              <a:t>de leis que se pode dar o nome de </a:t>
            </a:r>
            <a:r>
              <a:rPr lang="pt-PT" sz="1800" i="1" dirty="0">
                <a:latin typeface="Cambria" panose="02040503050406030204" pitchFamily="18" charset="0"/>
                <a:ea typeface="Cambria" panose="02040503050406030204" pitchFamily="18" charset="0"/>
              </a:rPr>
              <a:t>código</a:t>
            </a:r>
            <a:r>
              <a:rPr lang="pt-PT" sz="1800" dirty="0">
                <a:latin typeface="Cambria" panose="02040503050406030204" pitchFamily="18" charset="0"/>
                <a:ea typeface="Cambria" panose="02040503050406030204" pitchFamily="18" charset="0"/>
              </a:rPr>
              <a:t>, que é um corpo jurídico ordenado sintética e </a:t>
            </a:r>
            <a:r>
              <a:rPr lang="pt-PT" sz="1800" dirty="0" err="1">
                <a:latin typeface="Cambria" panose="02040503050406030204" pitchFamily="18" charset="0"/>
                <a:ea typeface="Cambria" panose="02040503050406030204" pitchFamily="18" charset="0"/>
              </a:rPr>
              <a:t>sistemàticamente</a:t>
            </a:r>
            <a:r>
              <a:rPr lang="pt-PT" sz="1800" dirty="0">
                <a:latin typeface="Cambria" panose="02040503050406030204" pitchFamily="18" charset="0"/>
                <a:ea typeface="Cambria" panose="02040503050406030204" pitchFamily="18" charset="0"/>
              </a:rPr>
              <a:t>, segundo um plano </a:t>
            </a:r>
            <a:r>
              <a:rPr lang="pt-PT" sz="1800" dirty="0" err="1">
                <a:latin typeface="Cambria" panose="02040503050406030204" pitchFamily="18" charset="0"/>
                <a:ea typeface="Cambria" panose="02040503050406030204" pitchFamily="18" charset="0"/>
              </a:rPr>
              <a:t>scientifico</a:t>
            </a:r>
            <a:r>
              <a:rPr lang="pt-PT" sz="1800" dirty="0">
                <a:latin typeface="Cambria" panose="02040503050406030204" pitchFamily="18" charset="0"/>
                <a:ea typeface="Cambria" panose="02040503050406030204" pitchFamily="18" charset="0"/>
              </a:rPr>
              <a:t>, e compreendendo as regras relativas a um certo ramo de direito.» (</a:t>
            </a:r>
            <a:r>
              <a:rPr lang="pt-PT" sz="1800" cap="small" dirty="0">
                <a:latin typeface="Cambria" panose="02040503050406030204" pitchFamily="18" charset="0"/>
                <a:ea typeface="Cambria" panose="02040503050406030204" pitchFamily="18" charset="0"/>
              </a:rPr>
              <a:t>Luiz da Cunha Gonçalves,</a:t>
            </a:r>
            <a:r>
              <a:rPr lang="pt-PT" sz="1800" i="1" dirty="0">
                <a:latin typeface="Cambria" panose="02040503050406030204" pitchFamily="18" charset="0"/>
                <a:ea typeface="Cambria" panose="02040503050406030204" pitchFamily="18" charset="0"/>
              </a:rPr>
              <a:t> Tratado de Direito Civil em Comentário ao Código Civil Português</a:t>
            </a:r>
            <a:r>
              <a:rPr lang="pt-PT" sz="1800" dirty="0">
                <a:latin typeface="Cambria" panose="02040503050406030204" pitchFamily="18" charset="0"/>
                <a:ea typeface="Cambria" panose="02040503050406030204" pitchFamily="18" charset="0"/>
              </a:rPr>
              <a:t>, vol. I, Coimbra Editora, 1929, pp. 112 e 113).   </a:t>
            </a:r>
          </a:p>
        </p:txBody>
      </p:sp>
      <p:sp>
        <p:nvSpPr>
          <p:cNvPr id="4" name="Rectangle 3"/>
          <p:cNvSpPr/>
          <p:nvPr/>
        </p:nvSpPr>
        <p:spPr>
          <a:xfrm>
            <a:off x="0" y="1229888"/>
            <a:ext cx="12049246"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33469839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b="1" dirty="0" smtClean="0">
                <a:latin typeface="Cambria" panose="02040503050406030204" pitchFamily="18" charset="0"/>
                <a:ea typeface="Cambria" panose="02040503050406030204" pitchFamily="18" charset="0"/>
              </a:rPr>
              <a:t/>
            </a:r>
            <a:br>
              <a:rPr lang="pt-PT" sz="2400" b="1" dirty="0" smtClean="0">
                <a:latin typeface="Cambria" panose="02040503050406030204" pitchFamily="18" charset="0"/>
                <a:ea typeface="Cambria" panose="02040503050406030204" pitchFamily="18" charset="0"/>
              </a:rPr>
            </a:br>
            <a:r>
              <a:rPr lang="pt-PT" sz="2400" b="1" dirty="0" smtClean="0">
                <a:latin typeface="Cambria" panose="02040503050406030204" pitchFamily="18" charset="0"/>
                <a:ea typeface="Cambria" panose="02040503050406030204" pitchFamily="18" charset="0"/>
              </a:rPr>
              <a:t>15. Relevância</a:t>
            </a:r>
            <a:r>
              <a:rPr lang="pt-PT" sz="2400" b="1" dirty="0">
                <a:latin typeface="Cambria" panose="02040503050406030204" pitchFamily="18" charset="0"/>
                <a:ea typeface="Cambria" panose="02040503050406030204" pitchFamily="18" charset="0"/>
              </a:rPr>
              <a:t>, méritos e debilidades </a:t>
            </a:r>
            <a:r>
              <a:rPr lang="pt-PT" sz="2400" b="1" dirty="0" smtClean="0">
                <a:solidFill>
                  <a:srgbClr val="FF0000"/>
                </a:solidFill>
                <a:latin typeface="Cambria" panose="02040503050406030204" pitchFamily="18" charset="0"/>
                <a:ea typeface="Cambria" panose="02040503050406030204" pitchFamily="18" charset="0"/>
              </a:rPr>
              <a:t>(7/8)</a:t>
            </a:r>
            <a:r>
              <a:rPr lang="pt-PT" dirty="0"/>
              <a:t/>
            </a:r>
            <a:br>
              <a:rPr lang="pt-PT" dirty="0"/>
            </a:br>
            <a:endParaRPr lang="pt-PT" dirty="0"/>
          </a:p>
        </p:txBody>
      </p:sp>
      <p:sp>
        <p:nvSpPr>
          <p:cNvPr id="3" name="Marcador de Posição de Conteúdo 2"/>
          <p:cNvSpPr>
            <a:spLocks noGrp="1"/>
          </p:cNvSpPr>
          <p:nvPr>
            <p:ph idx="1"/>
          </p:nvPr>
        </p:nvSpPr>
        <p:spPr/>
        <p:txBody>
          <a:bodyPr>
            <a:normAutofit/>
          </a:bodyPr>
          <a:lstStyle/>
          <a:p>
            <a:pPr marL="0" indent="0" algn="just">
              <a:lnSpc>
                <a:spcPct val="150000"/>
              </a:lnSpc>
              <a:buNone/>
            </a:pPr>
            <a:r>
              <a:rPr lang="pt-PT" sz="1800" dirty="0">
                <a:latin typeface="Cambria" panose="02040503050406030204" pitchFamily="18" charset="0"/>
                <a:ea typeface="Cambria" panose="02040503050406030204" pitchFamily="18" charset="0"/>
              </a:rPr>
              <a:t>- Opinião de </a:t>
            </a:r>
            <a:r>
              <a:rPr lang="pt-PT" sz="1800" b="1" dirty="0">
                <a:latin typeface="Cambria" panose="02040503050406030204" pitchFamily="18" charset="0"/>
                <a:ea typeface="Cambria" panose="02040503050406030204" pitchFamily="18" charset="0"/>
              </a:rPr>
              <a:t>Eduardo Saldanha</a:t>
            </a:r>
            <a:r>
              <a:rPr lang="pt-PT" sz="1800" dirty="0">
                <a:latin typeface="Cambria" panose="02040503050406030204" pitchFamily="18" charset="0"/>
                <a:ea typeface="Cambria" panose="02040503050406030204" pitchFamily="18" charset="0"/>
              </a:rPr>
              <a:t>:</a:t>
            </a:r>
          </a:p>
          <a:p>
            <a:pPr marL="0" indent="0" algn="just">
              <a:lnSpc>
                <a:spcPct val="100000"/>
              </a:lnSpc>
              <a:buNone/>
            </a:pPr>
            <a:r>
              <a:rPr lang="pt-PT" sz="1800" dirty="0">
                <a:latin typeface="Cambria" panose="02040503050406030204" pitchFamily="18" charset="0"/>
                <a:ea typeface="Cambria" panose="02040503050406030204" pitchFamily="18" charset="0"/>
              </a:rPr>
              <a:t>«a) deu </a:t>
            </a:r>
            <a:r>
              <a:rPr lang="pt-PT" sz="1800" dirty="0" err="1">
                <a:latin typeface="Cambria" panose="02040503050406030204" pitchFamily="18" charset="0"/>
                <a:ea typeface="Cambria" panose="02040503050406030204" pitchFamily="18" charset="0"/>
              </a:rPr>
              <a:t>effectividade</a:t>
            </a:r>
            <a:r>
              <a:rPr lang="pt-PT" sz="1800" dirty="0">
                <a:latin typeface="Cambria" panose="02040503050406030204" pitchFamily="18" charset="0"/>
                <a:ea typeface="Cambria" panose="02040503050406030204" pitchFamily="18" charset="0"/>
              </a:rPr>
              <a:t> pratica aos </a:t>
            </a:r>
            <a:r>
              <a:rPr lang="pt-PT" sz="1800" dirty="0" err="1">
                <a:latin typeface="Cambria" panose="02040503050406030204" pitchFamily="18" charset="0"/>
                <a:ea typeface="Cambria" panose="02040503050406030204" pitchFamily="18" charset="0"/>
              </a:rPr>
              <a:t>principios</a:t>
            </a:r>
            <a:r>
              <a:rPr lang="pt-PT" sz="1800" dirty="0">
                <a:latin typeface="Cambria" panose="02040503050406030204" pitchFamily="18" charset="0"/>
                <a:ea typeface="Cambria" panose="02040503050406030204" pitchFamily="18" charset="0"/>
              </a:rPr>
              <a:t> da liberdade comercial e industrial, </a:t>
            </a:r>
            <a:r>
              <a:rPr lang="pt-PT" sz="1800" dirty="0" err="1">
                <a:latin typeface="Cambria" panose="02040503050406030204" pitchFamily="18" charset="0"/>
                <a:ea typeface="Cambria" panose="02040503050406030204" pitchFamily="18" charset="0"/>
              </a:rPr>
              <a:t>preconisados</a:t>
            </a:r>
            <a:r>
              <a:rPr lang="pt-PT" sz="1800" dirty="0">
                <a:latin typeface="Cambria" panose="02040503050406030204" pitchFamily="18" charset="0"/>
                <a:ea typeface="Cambria" panose="02040503050406030204" pitchFamily="18" charset="0"/>
              </a:rPr>
              <a:t> pela constituição de 1822 e pela carta constitucional de 1826;</a:t>
            </a:r>
          </a:p>
          <a:p>
            <a:pPr marL="0" indent="0" algn="just">
              <a:lnSpc>
                <a:spcPct val="100000"/>
              </a:lnSpc>
              <a:buNone/>
            </a:pPr>
            <a:r>
              <a:rPr lang="pt-PT" sz="1800" dirty="0">
                <a:latin typeface="Cambria" panose="02040503050406030204" pitchFamily="18" charset="0"/>
                <a:ea typeface="Cambria" panose="02040503050406030204" pitchFamily="18" charset="0"/>
              </a:rPr>
              <a:t>b) </a:t>
            </a:r>
            <a:r>
              <a:rPr lang="pt-PT" sz="1800" dirty="0" err="1">
                <a:latin typeface="Cambria" panose="02040503050406030204" pitchFamily="18" charset="0"/>
                <a:ea typeface="Cambria" panose="02040503050406030204" pitchFamily="18" charset="0"/>
              </a:rPr>
              <a:t>poz</a:t>
            </a:r>
            <a:r>
              <a:rPr lang="pt-PT" sz="1800" dirty="0">
                <a:latin typeface="Cambria" panose="02040503050406030204" pitchFamily="18" charset="0"/>
                <a:ea typeface="Cambria" panose="02040503050406030204" pitchFamily="18" charset="0"/>
              </a:rPr>
              <a:t> termo ao </a:t>
            </a:r>
            <a:r>
              <a:rPr lang="pt-PT" sz="1800" dirty="0" err="1">
                <a:latin typeface="Cambria" panose="02040503050406030204" pitchFamily="18" charset="0"/>
                <a:ea typeface="Cambria" panose="02040503050406030204" pitchFamily="18" charset="0"/>
              </a:rPr>
              <a:t>arbitrio</a:t>
            </a:r>
            <a:r>
              <a:rPr lang="pt-PT" sz="1800" dirty="0">
                <a:latin typeface="Cambria" panose="02040503050406030204" pitchFamily="18" charset="0"/>
                <a:ea typeface="Cambria" panose="02040503050406030204" pitchFamily="18" charset="0"/>
              </a:rPr>
              <a:t> que a </a:t>
            </a:r>
            <a:r>
              <a:rPr lang="pt-PT" sz="1800" dirty="0" err="1">
                <a:latin typeface="Cambria" panose="02040503050406030204" pitchFamily="18" charset="0"/>
                <a:ea typeface="Cambria" panose="02040503050406030204" pitchFamily="18" charset="0"/>
              </a:rPr>
              <a:t>applicação</a:t>
            </a:r>
            <a:r>
              <a:rPr lang="pt-PT" sz="1800" dirty="0">
                <a:latin typeface="Cambria" panose="02040503050406030204" pitchFamily="18" charset="0"/>
                <a:ea typeface="Cambria" panose="02040503050406030204" pitchFamily="18" charset="0"/>
              </a:rPr>
              <a:t> da lei de 18 de agosto de 1769 conferia aos </a:t>
            </a:r>
            <a:r>
              <a:rPr lang="pt-PT" sz="1800" dirty="0" err="1">
                <a:latin typeface="Cambria" panose="02040503050406030204" pitchFamily="18" charset="0"/>
                <a:ea typeface="Cambria" panose="02040503050406030204" pitchFamily="18" charset="0"/>
              </a:rPr>
              <a:t>juizes</a:t>
            </a:r>
            <a:r>
              <a:rPr lang="pt-PT" sz="1800" dirty="0">
                <a:latin typeface="Cambria" panose="02040503050406030204" pitchFamily="18" charset="0"/>
                <a:ea typeface="Cambria" panose="02040503050406030204" pitchFamily="18" charset="0"/>
              </a:rPr>
              <a:t> na decisão das </a:t>
            </a:r>
            <a:r>
              <a:rPr lang="pt-PT" sz="1800" dirty="0" err="1">
                <a:latin typeface="Cambria" panose="02040503050406030204" pitchFamily="18" charset="0"/>
                <a:ea typeface="Cambria" panose="02040503050406030204" pitchFamily="18" charset="0"/>
              </a:rPr>
              <a:t>differentes</a:t>
            </a:r>
            <a:r>
              <a:rPr lang="pt-PT" sz="1800" dirty="0">
                <a:latin typeface="Cambria" panose="02040503050406030204" pitchFamily="18" charset="0"/>
                <a:ea typeface="Cambria" panose="02040503050406030204" pitchFamily="18" charset="0"/>
              </a:rPr>
              <a:t> questões;</a:t>
            </a:r>
          </a:p>
          <a:p>
            <a:pPr marL="0" indent="0" algn="just">
              <a:lnSpc>
                <a:spcPct val="100000"/>
              </a:lnSpc>
              <a:buNone/>
            </a:pPr>
            <a:r>
              <a:rPr lang="pt-PT" sz="1800" dirty="0">
                <a:latin typeface="Cambria" panose="02040503050406030204" pitchFamily="18" charset="0"/>
                <a:ea typeface="Cambria" panose="02040503050406030204" pitchFamily="18" charset="0"/>
              </a:rPr>
              <a:t>c) precisou os direitos e obrigações dos </a:t>
            </a:r>
            <a:r>
              <a:rPr lang="pt-PT" sz="1800" dirty="0" err="1">
                <a:latin typeface="Cambria" panose="02040503050406030204" pitchFamily="18" charset="0"/>
                <a:ea typeface="Cambria" panose="02040503050406030204" pitchFamily="18" charset="0"/>
              </a:rPr>
              <a:t>commerciantes</a:t>
            </a:r>
            <a:r>
              <a:rPr lang="pt-PT" sz="1800" dirty="0">
                <a:latin typeface="Cambria" panose="02040503050406030204" pitchFamily="18" charset="0"/>
                <a:ea typeface="Cambria" panose="02040503050406030204" pitchFamily="18" charset="0"/>
              </a:rPr>
              <a:t>;</a:t>
            </a:r>
          </a:p>
          <a:p>
            <a:pPr marL="0" indent="0" algn="just">
              <a:lnSpc>
                <a:spcPct val="100000"/>
              </a:lnSpc>
              <a:buNone/>
            </a:pPr>
            <a:r>
              <a:rPr lang="pt-PT" sz="1800" dirty="0">
                <a:latin typeface="Cambria" panose="02040503050406030204" pitchFamily="18" charset="0"/>
                <a:ea typeface="Cambria" panose="02040503050406030204" pitchFamily="18" charset="0"/>
              </a:rPr>
              <a:t>d) fixou a competência do foro mercantil, pela determinação dos </a:t>
            </a:r>
            <a:r>
              <a:rPr lang="pt-PT" sz="1800" dirty="0" err="1">
                <a:latin typeface="Cambria" panose="02040503050406030204" pitchFamily="18" charset="0"/>
                <a:ea typeface="Cambria" panose="02040503050406030204" pitchFamily="18" charset="0"/>
              </a:rPr>
              <a:t>actos</a:t>
            </a:r>
            <a:r>
              <a:rPr lang="pt-PT" sz="1800" dirty="0">
                <a:latin typeface="Cambria" panose="02040503050406030204" pitchFamily="18" charset="0"/>
                <a:ea typeface="Cambria" panose="02040503050406030204" pitchFamily="18" charset="0"/>
              </a:rPr>
              <a:t> de </a:t>
            </a:r>
            <a:r>
              <a:rPr lang="pt-PT" sz="1800" dirty="0" err="1">
                <a:latin typeface="Cambria" panose="02040503050406030204" pitchFamily="18" charset="0"/>
                <a:ea typeface="Cambria" panose="02040503050406030204" pitchFamily="18" charset="0"/>
              </a:rPr>
              <a:t>commercio</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nSpc>
                <a:spcPct val="15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Tree>
    <p:extLst>
      <p:ext uri="{BB962C8B-B14F-4D97-AF65-F5344CB8AC3E}">
        <p14:creationId xmlns:p14="http://schemas.microsoft.com/office/powerpoint/2010/main" val="6041236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0062"/>
            <a:ext cx="10515600" cy="1325563"/>
          </a:xfrm>
        </p:spPr>
        <p:txBody>
          <a:bodyPr>
            <a:normAutofit/>
          </a:bodyPr>
          <a:lstStyle/>
          <a:p>
            <a:r>
              <a:rPr lang="pt-PT" sz="2400" b="1" dirty="0" smtClean="0">
                <a:latin typeface="Cambria" panose="02040503050406030204" pitchFamily="18" charset="0"/>
                <a:ea typeface="Cambria" panose="02040503050406030204" pitchFamily="18" charset="0"/>
              </a:rPr>
              <a:t>15. Relevância</a:t>
            </a:r>
            <a:r>
              <a:rPr lang="pt-PT" sz="2400" b="1" dirty="0">
                <a:latin typeface="Cambria" panose="02040503050406030204" pitchFamily="18" charset="0"/>
                <a:ea typeface="Cambria" panose="02040503050406030204" pitchFamily="18" charset="0"/>
              </a:rPr>
              <a:t>, méritos e debilidades </a:t>
            </a:r>
            <a:r>
              <a:rPr lang="pt-PT" sz="2400" b="1" dirty="0" smtClean="0">
                <a:solidFill>
                  <a:srgbClr val="FF0000"/>
                </a:solidFill>
                <a:latin typeface="Cambria" panose="02040503050406030204" pitchFamily="18" charset="0"/>
                <a:ea typeface="Cambria" panose="02040503050406030204" pitchFamily="18" charset="0"/>
              </a:rPr>
              <a:t>(8/8)</a:t>
            </a:r>
            <a:endParaRPr lang="pt-PT" dirty="0">
              <a:solidFill>
                <a:srgbClr val="FF0000"/>
              </a:solidFill>
            </a:endParaRPr>
          </a:p>
        </p:txBody>
      </p:sp>
      <p:sp>
        <p:nvSpPr>
          <p:cNvPr id="3" name="Marcador de Posição de Conteúdo 2"/>
          <p:cNvSpPr>
            <a:spLocks noGrp="1"/>
          </p:cNvSpPr>
          <p:nvPr>
            <p:ph idx="1"/>
          </p:nvPr>
        </p:nvSpPr>
        <p:spPr>
          <a:xfrm>
            <a:off x="864078" y="1825625"/>
            <a:ext cx="10515600" cy="4351338"/>
          </a:xfrm>
        </p:spPr>
        <p:txBody>
          <a:bodyPr>
            <a:normAutofit/>
          </a:bodyPr>
          <a:lstStyle/>
          <a:p>
            <a:pPr marL="0" indent="0" algn="just">
              <a:lnSpc>
                <a:spcPct val="150000"/>
              </a:lnSpc>
              <a:buNone/>
            </a:pPr>
            <a:endParaRPr lang="pt-PT" sz="1800" dirty="0" smtClean="0">
              <a:latin typeface="Cambria" panose="02040503050406030204" pitchFamily="18" charset="0"/>
              <a:ea typeface="Cambria" panose="02040503050406030204" pitchFamily="18" charset="0"/>
            </a:endParaRPr>
          </a:p>
          <a:p>
            <a:pPr marL="0" indent="0" algn="just">
              <a:lnSpc>
                <a:spcPct val="15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Durante o século XX: balanços cada vez mais </a:t>
            </a:r>
            <a:r>
              <a:rPr lang="pt-PT" sz="1800" dirty="0" smtClean="0">
                <a:latin typeface="Cambria" panose="02040503050406030204" pitchFamily="18" charset="0"/>
                <a:ea typeface="Cambria" panose="02040503050406030204" pitchFamily="18" charset="0"/>
              </a:rPr>
              <a:t>generosos; </a:t>
            </a:r>
            <a:endParaRPr lang="pt-PT" sz="1800" dirty="0">
              <a:latin typeface="Cambria" panose="02040503050406030204" pitchFamily="18" charset="0"/>
              <a:ea typeface="Cambria" panose="02040503050406030204" pitchFamily="18" charset="0"/>
            </a:endParaRPr>
          </a:p>
          <a:p>
            <a:pPr algn="just">
              <a:lnSpc>
                <a:spcPct val="150000"/>
              </a:lnSpc>
              <a:buFontTx/>
              <a:buChar char="-"/>
            </a:pPr>
            <a:r>
              <a:rPr lang="pt-PT" sz="1800" dirty="0" smtClean="0">
                <a:latin typeface="Cambria" panose="02040503050406030204" pitchFamily="18" charset="0"/>
                <a:ea typeface="Cambria" panose="02040503050406030204" pitchFamily="18" charset="0"/>
              </a:rPr>
              <a:t>Com </a:t>
            </a:r>
            <a:r>
              <a:rPr lang="pt-PT" sz="1800" dirty="0">
                <a:latin typeface="Cambria" panose="02040503050406030204" pitchFamily="18" charset="0"/>
                <a:ea typeface="Cambria" panose="02040503050406030204" pitchFamily="18" charset="0"/>
              </a:rPr>
              <a:t>o Código, Portugal adiantou-se a muitas nações europeias na codificação do direito comercial, designadamente à Itália e à Alemanha. Isso não significou que a economia portuguesa se adiantasse à de outros países europeus, mas representou um feito no plano jurídico</a:t>
            </a:r>
            <a:r>
              <a:rPr lang="pt-PT" sz="1800" dirty="0" smtClean="0">
                <a:latin typeface="Cambria" panose="02040503050406030204" pitchFamily="18" charset="0"/>
                <a:ea typeface="Cambria" panose="02040503050406030204" pitchFamily="18" charset="0"/>
              </a:rPr>
              <a:t>.</a:t>
            </a:r>
          </a:p>
          <a:p>
            <a:pPr algn="just">
              <a:lnSpc>
                <a:spcPct val="150000"/>
              </a:lnSpc>
              <a:buFontTx/>
              <a:buChar char="-"/>
            </a:pPr>
            <a:endParaRPr lang="pt-PT" sz="1800" dirty="0">
              <a:latin typeface="Cambria" panose="02040503050406030204" pitchFamily="18" charset="0"/>
              <a:ea typeface="Cambria" panose="02040503050406030204" pitchFamily="18" charset="0"/>
            </a:endParaRPr>
          </a:p>
          <a:p>
            <a:pPr marL="0" indent="0" algn="ctr">
              <a:lnSpc>
                <a:spcPct val="150000"/>
              </a:lnSpc>
              <a:buNone/>
            </a:pPr>
            <a:r>
              <a:rPr lang="pt-PT" sz="2400" b="1" dirty="0" smtClean="0">
                <a:latin typeface="Cambria" panose="02040503050406030204" pitchFamily="18" charset="0"/>
                <a:ea typeface="Cambria" panose="02040503050406030204" pitchFamily="18" charset="0"/>
              </a:rPr>
              <a:t>FIM</a:t>
            </a:r>
            <a:endParaRPr lang="pt-PT" sz="2400" b="1" dirty="0">
              <a:latin typeface="Cambria" panose="02040503050406030204" pitchFamily="18" charset="0"/>
              <a:ea typeface="Cambria" panose="02040503050406030204" pitchFamily="18" charset="0"/>
            </a:endParaRPr>
          </a:p>
          <a:p>
            <a:pPr marL="0" indent="0" algn="just">
              <a:lnSpc>
                <a:spcPct val="150000"/>
              </a:lnSpc>
              <a:buNone/>
            </a:pPr>
            <a:endParaRPr lang="pt-PT" sz="22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472724"/>
            <a:ext cx="12192000" cy="463296"/>
          </a:xfrm>
          <a:prstGeom prst="rect">
            <a:avLst/>
          </a:prstGeom>
        </p:spPr>
      </p:pic>
    </p:spTree>
    <p:extLst>
      <p:ext uri="{BB962C8B-B14F-4D97-AF65-F5344CB8AC3E}">
        <p14:creationId xmlns:p14="http://schemas.microsoft.com/office/powerpoint/2010/main" val="98739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1653" y="181155"/>
            <a:ext cx="10506972" cy="1391167"/>
          </a:xfrm>
        </p:spPr>
        <p:txBody>
          <a:bodyPr>
            <a:normAutofit fontScale="90000"/>
          </a:bodyPr>
          <a:lstStyle/>
          <a:p>
            <a:r>
              <a:rPr lang="pt-PT" sz="2700" dirty="0" smtClean="0">
                <a:latin typeface="Cambria" panose="02040503050406030204" pitchFamily="18" charset="0"/>
                <a:ea typeface="Cambria" panose="02040503050406030204" pitchFamily="18" charset="0"/>
              </a:rPr>
              <a:t/>
            </a:r>
            <a:br>
              <a:rPr lang="pt-PT" sz="2700" dirty="0" smtClean="0">
                <a:latin typeface="Cambria" panose="02040503050406030204" pitchFamily="18" charset="0"/>
                <a:ea typeface="Cambria" panose="02040503050406030204" pitchFamily="18" charset="0"/>
              </a:rPr>
            </a:br>
            <a:r>
              <a:rPr lang="pt-PT" sz="2700" b="1" dirty="0" smtClean="0">
                <a:latin typeface="Cambria" panose="02040503050406030204" pitchFamily="18" charset="0"/>
                <a:ea typeface="Cambria" panose="02040503050406030204" pitchFamily="18" charset="0"/>
              </a:rPr>
              <a:t>3.</a:t>
            </a:r>
            <a:r>
              <a:rPr lang="pt-PT" sz="2700" dirty="0" smtClean="0">
                <a:latin typeface="Cambria" panose="02040503050406030204" pitchFamily="18" charset="0"/>
                <a:ea typeface="Cambria" panose="02040503050406030204" pitchFamily="18" charset="0"/>
              </a:rPr>
              <a:t> </a:t>
            </a:r>
            <a:r>
              <a:rPr lang="pt-PT" sz="2700" b="1" dirty="0">
                <a:latin typeface="Cambria" panose="02040503050406030204" pitchFamily="18" charset="0"/>
                <a:ea typeface="Cambria" panose="02040503050406030204" pitchFamily="18" charset="0"/>
              </a:rPr>
              <a:t>Surgimento em Portugal da ideia de um </a:t>
            </a:r>
            <a:r>
              <a:rPr lang="pt-PT" sz="2700" b="1" dirty="0" smtClean="0">
                <a:latin typeface="Cambria" panose="02040503050406030204" pitchFamily="18" charset="0"/>
                <a:ea typeface="Cambria" panose="02040503050406030204" pitchFamily="18" charset="0"/>
              </a:rPr>
              <a:t>código comercial </a:t>
            </a:r>
            <a:r>
              <a:rPr lang="pt-PT" sz="2700" b="1" dirty="0">
                <a:latin typeface="Cambria" panose="02040503050406030204" pitchFamily="18" charset="0"/>
                <a:ea typeface="Cambria" panose="02040503050406030204" pitchFamily="18" charset="0"/>
              </a:rPr>
              <a:t>e sua </a:t>
            </a:r>
            <a:r>
              <a:rPr lang="pt-PT" sz="2700" b="1" dirty="0" smtClean="0">
                <a:latin typeface="Cambria" panose="02040503050406030204" pitchFamily="18" charset="0"/>
                <a:ea typeface="Cambria" panose="02040503050406030204" pitchFamily="18" charset="0"/>
              </a:rPr>
              <a:t>  </a:t>
            </a:r>
            <a:br>
              <a:rPr lang="pt-PT" sz="2700" b="1" dirty="0" smtClean="0">
                <a:latin typeface="Cambria" panose="02040503050406030204" pitchFamily="18" charset="0"/>
                <a:ea typeface="Cambria" panose="02040503050406030204" pitchFamily="18" charset="0"/>
              </a:rPr>
            </a:br>
            <a:r>
              <a:rPr lang="pt-PT" sz="2700" b="1" dirty="0">
                <a:latin typeface="Cambria" panose="02040503050406030204" pitchFamily="18" charset="0"/>
                <a:ea typeface="Cambria" panose="02040503050406030204" pitchFamily="18" charset="0"/>
              </a:rPr>
              <a:t> </a:t>
            </a:r>
            <a:r>
              <a:rPr lang="pt-PT" sz="2700" b="1" dirty="0" smtClean="0">
                <a:latin typeface="Cambria" panose="02040503050406030204" pitchFamily="18" charset="0"/>
                <a:ea typeface="Cambria" panose="02040503050406030204" pitchFamily="18" charset="0"/>
              </a:rPr>
              <a:t>   concretização </a:t>
            </a:r>
            <a:r>
              <a:rPr lang="pt-PT" sz="2700" b="1" dirty="0">
                <a:solidFill>
                  <a:srgbClr val="FF0000"/>
                </a:solidFill>
                <a:latin typeface="Cambria" panose="02040503050406030204" pitchFamily="18" charset="0"/>
                <a:ea typeface="Cambria" panose="02040503050406030204" pitchFamily="18" charset="0"/>
              </a:rPr>
              <a:t>(</a:t>
            </a:r>
            <a:r>
              <a:rPr lang="pt-PT" sz="2700" b="1" dirty="0" smtClean="0">
                <a:solidFill>
                  <a:srgbClr val="FF0000"/>
                </a:solidFill>
                <a:latin typeface="Cambria" panose="02040503050406030204" pitchFamily="18" charset="0"/>
                <a:ea typeface="Cambria" panose="02040503050406030204" pitchFamily="18" charset="0"/>
              </a:rPr>
              <a:t>1/2)</a:t>
            </a:r>
            <a:r>
              <a:rPr lang="pt-PT" sz="2700" b="1" dirty="0" smtClean="0">
                <a:latin typeface="Cambria" panose="02040503050406030204" pitchFamily="18" charset="0"/>
                <a:ea typeface="Cambria" panose="02040503050406030204" pitchFamily="18" charset="0"/>
              </a:rPr>
              <a:t/>
            </a:r>
            <a:br>
              <a:rPr lang="pt-PT" sz="2700" b="1" dirty="0" smtClean="0">
                <a:latin typeface="Cambria" panose="02040503050406030204" pitchFamily="18" charset="0"/>
                <a:ea typeface="Cambria" panose="02040503050406030204" pitchFamily="18" charset="0"/>
              </a:rPr>
            </a:br>
            <a:r>
              <a:rPr lang="pt-PT" dirty="0"/>
              <a:t/>
            </a:r>
            <a:br>
              <a:rPr lang="pt-PT" dirty="0"/>
            </a:br>
            <a:endParaRPr lang="pt-PT" dirty="0"/>
          </a:p>
        </p:txBody>
      </p:sp>
      <p:sp>
        <p:nvSpPr>
          <p:cNvPr id="3" name="Marcador de Posição de Conteúdo 2"/>
          <p:cNvSpPr>
            <a:spLocks noGrp="1"/>
          </p:cNvSpPr>
          <p:nvPr>
            <p:ph idx="1"/>
          </p:nvPr>
        </p:nvSpPr>
        <p:spPr>
          <a:xfrm>
            <a:off x="838200" y="1572322"/>
            <a:ext cx="10515600" cy="4604641"/>
          </a:xfrm>
        </p:spPr>
        <p:txBody>
          <a:bodyPr>
            <a:normAutofit fontScale="25000" lnSpcReduction="20000"/>
          </a:bodyPr>
          <a:lstStyle/>
          <a:p>
            <a:pPr marL="0" indent="0" algn="just">
              <a:lnSpc>
                <a:spcPct val="120000"/>
              </a:lnSpc>
              <a:buNone/>
            </a:pPr>
            <a:r>
              <a:rPr lang="pt-PT" sz="7200" dirty="0" smtClean="0">
                <a:latin typeface="Cambria" panose="02040503050406030204" pitchFamily="18" charset="0"/>
                <a:ea typeface="Cambria" panose="02040503050406030204" pitchFamily="18" charset="0"/>
              </a:rPr>
              <a:t>- Cortes </a:t>
            </a:r>
            <a:r>
              <a:rPr lang="pt-PT" sz="7200" dirty="0" smtClean="0">
                <a:latin typeface="Cambria" panose="02040503050406030204" pitchFamily="18" charset="0"/>
                <a:ea typeface="Cambria" panose="02040503050406030204" pitchFamily="18" charset="0"/>
              </a:rPr>
              <a:t>constituintes de 1821/1822:</a:t>
            </a:r>
          </a:p>
          <a:p>
            <a:pPr marL="0" indent="0" algn="just">
              <a:lnSpc>
                <a:spcPct val="120000"/>
              </a:lnSpc>
              <a:buNone/>
            </a:pPr>
            <a:r>
              <a:rPr lang="pt-PT" sz="7200" i="1" dirty="0" smtClean="0">
                <a:latin typeface="Cambria" panose="02040503050406030204" pitchFamily="18" charset="0"/>
                <a:ea typeface="Cambria" panose="02040503050406030204" pitchFamily="18" charset="0"/>
                <a:sym typeface="Symbol" panose="05050102010706020507" pitchFamily="18" charset="2"/>
              </a:rPr>
              <a:t> </a:t>
            </a:r>
            <a:r>
              <a:rPr lang="pt-PT" sz="7200" i="1" dirty="0" smtClean="0">
                <a:latin typeface="Cambria" panose="02040503050406030204" pitchFamily="18" charset="0"/>
                <a:ea typeface="Cambria" panose="02040503050406030204" pitchFamily="18" charset="0"/>
              </a:rPr>
              <a:t>Ata </a:t>
            </a:r>
            <a:r>
              <a:rPr lang="pt-PT" sz="7200" i="1" dirty="0" smtClean="0">
                <a:latin typeface="Cambria" panose="02040503050406030204" pitchFamily="18" charset="0"/>
                <a:ea typeface="Cambria" panose="02040503050406030204" pitchFamily="18" charset="0"/>
              </a:rPr>
              <a:t>da sessão de 28 de março de 1821: «o senhor Ferreira Borges </a:t>
            </a:r>
            <a:r>
              <a:rPr lang="pt-PT" sz="7200" i="1" dirty="0" err="1" smtClean="0">
                <a:latin typeface="Cambria" panose="02040503050406030204" pitchFamily="18" charset="0"/>
                <a:ea typeface="Cambria" panose="02040503050406030204" pitchFamily="18" charset="0"/>
              </a:rPr>
              <a:t>leo</a:t>
            </a:r>
            <a:r>
              <a:rPr lang="pt-PT" sz="7200" i="1" dirty="0" smtClean="0">
                <a:latin typeface="Cambria" panose="02040503050406030204" pitchFamily="18" charset="0"/>
                <a:ea typeface="Cambria" panose="02040503050406030204" pitchFamily="18" charset="0"/>
              </a:rPr>
              <a:t> hum Projeto sobre Direito </a:t>
            </a:r>
            <a:r>
              <a:rPr lang="pt-PT" sz="7200" i="1" dirty="0" err="1" smtClean="0">
                <a:latin typeface="Cambria" panose="02040503050406030204" pitchFamily="18" charset="0"/>
                <a:ea typeface="Cambria" panose="02040503050406030204" pitchFamily="18" charset="0"/>
              </a:rPr>
              <a:t>Maritimo</a:t>
            </a:r>
            <a:r>
              <a:rPr lang="pt-PT" sz="7200" i="1" dirty="0" smtClean="0">
                <a:latin typeface="Cambria" panose="02040503050406030204" pitchFamily="18" charset="0"/>
                <a:ea typeface="Cambria" panose="02040503050406030204" pitchFamily="18" charset="0"/>
              </a:rPr>
              <a:t>, que se mandou imprimir»;</a:t>
            </a:r>
          </a:p>
          <a:p>
            <a:pPr marL="0" indent="0" algn="just">
              <a:lnSpc>
                <a:spcPct val="120000"/>
              </a:lnSpc>
              <a:buNone/>
            </a:pPr>
            <a:r>
              <a:rPr lang="pt-PT" sz="7200" i="1" dirty="0">
                <a:latin typeface="Cambria" panose="02040503050406030204" pitchFamily="18" charset="0"/>
                <a:ea typeface="Cambria" panose="02040503050406030204" pitchFamily="18" charset="0"/>
                <a:sym typeface="Symbol" panose="05050102010706020507" pitchFamily="18" charset="2"/>
              </a:rPr>
              <a:t> </a:t>
            </a:r>
            <a:r>
              <a:rPr lang="pt-PT" sz="7200" i="1" dirty="0" smtClean="0">
                <a:latin typeface="Cambria" panose="02040503050406030204" pitchFamily="18" charset="0"/>
                <a:ea typeface="Cambria" panose="02040503050406030204" pitchFamily="18" charset="0"/>
              </a:rPr>
              <a:t>Ata </a:t>
            </a:r>
            <a:r>
              <a:rPr lang="pt-PT" sz="7200" i="1" dirty="0" smtClean="0">
                <a:latin typeface="Cambria" panose="02040503050406030204" pitchFamily="18" charset="0"/>
                <a:ea typeface="Cambria" panose="02040503050406030204" pitchFamily="18" charset="0"/>
              </a:rPr>
              <a:t>da sessão de 6 de julho de 1821: «Finalmente se decidiu que o senhor Ferreira Borges continuasse na </a:t>
            </a:r>
            <a:r>
              <a:rPr lang="pt-PT" sz="7200" i="1" dirty="0" err="1" smtClean="0">
                <a:latin typeface="Cambria" panose="02040503050406030204" pitchFamily="18" charset="0"/>
                <a:ea typeface="Cambria" panose="02040503050406030204" pitchFamily="18" charset="0"/>
              </a:rPr>
              <a:t>redacção</a:t>
            </a:r>
            <a:r>
              <a:rPr lang="pt-PT" sz="7200" i="1" dirty="0" smtClean="0">
                <a:latin typeface="Cambria" panose="02040503050406030204" pitchFamily="18" charset="0"/>
                <a:ea typeface="Cambria" panose="02040503050406030204" pitchFamily="18" charset="0"/>
              </a:rPr>
              <a:t> do </a:t>
            </a:r>
            <a:r>
              <a:rPr lang="pt-PT" sz="7200" i="1" dirty="0" err="1" smtClean="0">
                <a:latin typeface="Cambria" panose="02040503050406030204" pitchFamily="18" charset="0"/>
                <a:ea typeface="Cambria" panose="02040503050406030204" pitchFamily="18" charset="0"/>
              </a:rPr>
              <a:t>Codigo</a:t>
            </a:r>
            <a:r>
              <a:rPr lang="pt-PT" sz="7200" i="1" dirty="0" smtClean="0">
                <a:latin typeface="Cambria" panose="02040503050406030204" pitchFamily="18" charset="0"/>
                <a:ea typeface="Cambria" panose="02040503050406030204" pitchFamily="18" charset="0"/>
              </a:rPr>
              <a:t> de </a:t>
            </a:r>
            <a:r>
              <a:rPr lang="pt-PT" sz="7200" i="1" dirty="0" err="1" smtClean="0">
                <a:latin typeface="Cambria" panose="02040503050406030204" pitchFamily="18" charset="0"/>
                <a:ea typeface="Cambria" panose="02040503050406030204" pitchFamily="18" charset="0"/>
              </a:rPr>
              <a:t>commercio</a:t>
            </a:r>
            <a:r>
              <a:rPr lang="pt-PT" sz="7200" i="1" dirty="0" smtClean="0">
                <a:latin typeface="Cambria" panose="02040503050406030204" pitchFamily="18" charset="0"/>
                <a:ea typeface="Cambria" panose="02040503050406030204" pitchFamily="18" charset="0"/>
              </a:rPr>
              <a:t>»; </a:t>
            </a:r>
          </a:p>
          <a:p>
            <a:pPr marL="0" indent="0" algn="just">
              <a:lnSpc>
                <a:spcPct val="120000"/>
              </a:lnSpc>
              <a:buNone/>
            </a:pPr>
            <a:r>
              <a:rPr lang="pt-PT" sz="7200" i="1" dirty="0" smtClean="0">
                <a:latin typeface="Cambria" panose="02040503050406030204" pitchFamily="18" charset="0"/>
                <a:ea typeface="Cambria" panose="02040503050406030204" pitchFamily="18" charset="0"/>
                <a:sym typeface="Symbol" panose="05050102010706020507" pitchFamily="18" charset="2"/>
              </a:rPr>
              <a:t> </a:t>
            </a:r>
            <a:r>
              <a:rPr lang="pt-PT" sz="7200" i="1" dirty="0" smtClean="0">
                <a:latin typeface="Cambria" panose="02040503050406030204" pitchFamily="18" charset="0"/>
                <a:ea typeface="Cambria" panose="02040503050406030204" pitchFamily="18" charset="0"/>
              </a:rPr>
              <a:t>Uma </a:t>
            </a:r>
            <a:r>
              <a:rPr lang="pt-PT" sz="7200" i="1" dirty="0">
                <a:latin typeface="Cambria" panose="02040503050406030204" pitchFamily="18" charset="0"/>
                <a:ea typeface="Cambria" panose="02040503050406030204" pitchFamily="18" charset="0"/>
              </a:rPr>
              <a:t>lei de 14 de fevereiro de 1823 </a:t>
            </a:r>
            <a:r>
              <a:rPr lang="pt-PT" sz="7200" i="1" dirty="0" smtClean="0">
                <a:latin typeface="Cambria" panose="02040503050406030204" pitchFamily="18" charset="0"/>
                <a:ea typeface="Cambria" panose="02040503050406030204" pitchFamily="18" charset="0"/>
              </a:rPr>
              <a:t>convidou </a:t>
            </a:r>
            <a:r>
              <a:rPr lang="pt-PT" sz="7200" i="1" dirty="0">
                <a:latin typeface="Cambria" panose="02040503050406030204" pitchFamily="18" charset="0"/>
                <a:ea typeface="Cambria" panose="02040503050406030204" pitchFamily="18" charset="0"/>
              </a:rPr>
              <a:t>«[…]qualquer Sabio </a:t>
            </a:r>
            <a:r>
              <a:rPr lang="pt-PT" sz="7200" i="1" dirty="0" err="1">
                <a:latin typeface="Cambria" panose="02040503050406030204" pitchFamily="18" charset="0"/>
                <a:ea typeface="Cambria" panose="02040503050406030204" pitchFamily="18" charset="0"/>
              </a:rPr>
              <a:t>Portuguez</a:t>
            </a:r>
            <a:r>
              <a:rPr lang="pt-PT" sz="7200" i="1" dirty="0">
                <a:latin typeface="Cambria" panose="02040503050406030204" pitchFamily="18" charset="0"/>
                <a:ea typeface="Cambria" panose="02040503050406030204" pitchFamily="18" charset="0"/>
              </a:rPr>
              <a:t> para oferecer um </a:t>
            </a:r>
            <a:r>
              <a:rPr lang="pt-PT" sz="7200" i="1" dirty="0" err="1">
                <a:latin typeface="Cambria" panose="02040503050406030204" pitchFamily="18" charset="0"/>
                <a:ea typeface="Cambria" panose="02040503050406030204" pitchFamily="18" charset="0"/>
              </a:rPr>
              <a:t>projecto</a:t>
            </a:r>
            <a:r>
              <a:rPr lang="pt-PT" sz="7200" i="1" dirty="0">
                <a:latin typeface="Cambria" panose="02040503050406030204" pitchFamily="18" charset="0"/>
                <a:ea typeface="Cambria" panose="02040503050406030204" pitchFamily="18" charset="0"/>
              </a:rPr>
              <a:t> de </a:t>
            </a:r>
            <a:r>
              <a:rPr lang="pt-PT" sz="7200" i="1" dirty="0" err="1">
                <a:latin typeface="Cambria" panose="02040503050406030204" pitchFamily="18" charset="0"/>
                <a:ea typeface="Cambria" panose="02040503050406030204" pitchFamily="18" charset="0"/>
              </a:rPr>
              <a:t>Codigo</a:t>
            </a:r>
            <a:r>
              <a:rPr lang="pt-PT" sz="7200" i="1" dirty="0">
                <a:latin typeface="Cambria" panose="02040503050406030204" pitchFamily="18" charset="0"/>
                <a:ea typeface="Cambria" panose="02040503050406030204" pitchFamily="18" charset="0"/>
              </a:rPr>
              <a:t> </a:t>
            </a:r>
            <a:r>
              <a:rPr lang="pt-PT" sz="7200" i="1" dirty="0" err="1">
                <a:latin typeface="Cambria" panose="02040503050406030204" pitchFamily="18" charset="0"/>
                <a:ea typeface="Cambria" panose="02040503050406030204" pitchFamily="18" charset="0"/>
              </a:rPr>
              <a:t>Commercial</a:t>
            </a:r>
            <a:r>
              <a:rPr lang="pt-PT" sz="7200" i="1" dirty="0">
                <a:latin typeface="Cambria" panose="02040503050406030204" pitchFamily="18" charset="0"/>
                <a:ea typeface="Cambria" panose="02040503050406030204" pitchFamily="18" charset="0"/>
              </a:rPr>
              <a:t>, ou seja separado, ou compreendido no </a:t>
            </a:r>
            <a:r>
              <a:rPr lang="pt-PT" sz="7200" i="1" dirty="0" err="1">
                <a:latin typeface="Cambria" panose="02040503050406030204" pitchFamily="18" charset="0"/>
                <a:ea typeface="Cambria" panose="02040503050406030204" pitchFamily="18" charset="0"/>
              </a:rPr>
              <a:t>projecto</a:t>
            </a:r>
            <a:r>
              <a:rPr lang="pt-PT" sz="7200" i="1" dirty="0">
                <a:latin typeface="Cambria" panose="02040503050406030204" pitchFamily="18" charset="0"/>
                <a:ea typeface="Cambria" panose="02040503050406030204" pitchFamily="18" charset="0"/>
              </a:rPr>
              <a:t> de </a:t>
            </a:r>
            <a:r>
              <a:rPr lang="pt-PT" sz="7200" i="1" dirty="0" err="1">
                <a:latin typeface="Cambria" panose="02040503050406030204" pitchFamily="18" charset="0"/>
                <a:ea typeface="Cambria" panose="02040503050406030204" pitchFamily="18" charset="0"/>
              </a:rPr>
              <a:t>Codigo</a:t>
            </a:r>
            <a:r>
              <a:rPr lang="pt-PT" sz="7200" i="1" dirty="0">
                <a:latin typeface="Cambria" panose="02040503050406030204" pitchFamily="18" charset="0"/>
                <a:ea typeface="Cambria" panose="02040503050406030204" pitchFamily="18" charset="0"/>
              </a:rPr>
              <a:t> Civil», «[…] de maneira que </a:t>
            </a:r>
            <a:r>
              <a:rPr lang="pt-PT" sz="7200" i="1" dirty="0" err="1">
                <a:latin typeface="Cambria" panose="02040503050406030204" pitchFamily="18" charset="0"/>
                <a:ea typeface="Cambria" panose="02040503050406030204" pitchFamily="18" charset="0"/>
              </a:rPr>
              <a:t>possão</a:t>
            </a:r>
            <a:r>
              <a:rPr lang="pt-PT" sz="7200" i="1" dirty="0">
                <a:latin typeface="Cambria" panose="02040503050406030204" pitchFamily="18" charset="0"/>
                <a:ea typeface="Cambria" panose="02040503050406030204" pitchFamily="18" charset="0"/>
              </a:rPr>
              <a:t> ser apresentados ás Cortes na Sessão do primeiro de Dezembro de mil oitocentos e vinte e quatro, ficando este termo </a:t>
            </a:r>
            <a:r>
              <a:rPr lang="pt-PT" sz="7200" i="1" dirty="0" err="1">
                <a:latin typeface="Cambria" panose="02040503050406030204" pitchFamily="18" charset="0"/>
                <a:ea typeface="Cambria" panose="02040503050406030204" pitchFamily="18" charset="0"/>
              </a:rPr>
              <a:t>improrogavel</a:t>
            </a:r>
            <a:r>
              <a:rPr lang="pt-PT" sz="7200" i="1" dirty="0" smtClean="0">
                <a:latin typeface="Cambria" panose="02040503050406030204" pitchFamily="18" charset="0"/>
                <a:ea typeface="Cambria" panose="02040503050406030204" pitchFamily="18" charset="0"/>
              </a:rPr>
              <a:t>»; </a:t>
            </a:r>
            <a:r>
              <a:rPr lang="pt-PT" sz="7200" i="1" dirty="0">
                <a:latin typeface="Cambria" panose="02040503050406030204" pitchFamily="18" charset="0"/>
                <a:ea typeface="Cambria" panose="02040503050406030204" pitchFamily="18" charset="0"/>
              </a:rPr>
              <a:t> </a:t>
            </a:r>
            <a:endParaRPr lang="pt-PT" sz="7200" i="1" dirty="0" smtClean="0">
              <a:latin typeface="Cambria" panose="02040503050406030204" pitchFamily="18" charset="0"/>
              <a:ea typeface="Cambria" panose="02040503050406030204" pitchFamily="18" charset="0"/>
            </a:endParaRPr>
          </a:p>
          <a:p>
            <a:pPr marL="0" indent="0" algn="just">
              <a:lnSpc>
                <a:spcPct val="120000"/>
              </a:lnSpc>
              <a:buNone/>
            </a:pPr>
            <a:r>
              <a:rPr lang="pt-PT" sz="7200" i="1" dirty="0">
                <a:latin typeface="Cambria" panose="02040503050406030204" pitchFamily="18" charset="0"/>
                <a:ea typeface="Cambria" panose="02040503050406030204" pitchFamily="18" charset="0"/>
                <a:sym typeface="Symbol" panose="05050102010706020507" pitchFamily="18" charset="2"/>
              </a:rPr>
              <a:t> </a:t>
            </a:r>
            <a:r>
              <a:rPr lang="pt-PT" sz="7200" i="1" dirty="0" smtClean="0">
                <a:latin typeface="Cambria" panose="02040503050406030204" pitchFamily="18" charset="0"/>
                <a:ea typeface="Cambria" panose="02040503050406030204" pitchFamily="18" charset="0"/>
              </a:rPr>
              <a:t>É </a:t>
            </a:r>
            <a:r>
              <a:rPr lang="pt-PT" sz="7200" i="1" dirty="0">
                <a:latin typeface="Cambria" panose="02040503050406030204" pitchFamily="18" charset="0"/>
                <a:ea typeface="Cambria" panose="02040503050406030204" pitchFamily="18" charset="0"/>
              </a:rPr>
              <a:t>discutido se algum projeto foi então apresentado, mas a verdade é que a </a:t>
            </a:r>
            <a:r>
              <a:rPr lang="pt-PT" sz="7200" i="1" dirty="0" smtClean="0">
                <a:latin typeface="Cambria" panose="02040503050406030204" pitchFamily="18" charset="0"/>
                <a:ea typeface="Cambria" panose="02040503050406030204" pitchFamily="18" charset="0"/>
              </a:rPr>
              <a:t>iniciativa </a:t>
            </a:r>
            <a:r>
              <a:rPr lang="pt-PT" sz="7200" i="1" dirty="0">
                <a:latin typeface="Cambria" panose="02040503050406030204" pitchFamily="18" charset="0"/>
                <a:ea typeface="Cambria" panose="02040503050406030204" pitchFamily="18" charset="0"/>
              </a:rPr>
              <a:t>não deu lugar a nenhuma </a:t>
            </a:r>
            <a:r>
              <a:rPr lang="pt-PT" sz="7200" i="1" dirty="0" smtClean="0">
                <a:latin typeface="Cambria" panose="02040503050406030204" pitchFamily="18" charset="0"/>
                <a:ea typeface="Cambria" panose="02040503050406030204" pitchFamily="18" charset="0"/>
              </a:rPr>
              <a:t>lei;      </a:t>
            </a:r>
            <a:endParaRPr lang="pt-PT" sz="7200" i="1" dirty="0">
              <a:latin typeface="Cambria" panose="02040503050406030204" pitchFamily="18" charset="0"/>
              <a:ea typeface="Cambria" panose="02040503050406030204" pitchFamily="18" charset="0"/>
            </a:endParaRPr>
          </a:p>
          <a:p>
            <a:pPr marL="0" indent="0">
              <a:lnSpc>
                <a:spcPct val="120000"/>
              </a:lnSpc>
              <a:buNone/>
            </a:pPr>
            <a:endParaRPr lang="pt-PT" dirty="0" smtClean="0"/>
          </a:p>
          <a:p>
            <a:pPr marL="0" indent="0">
              <a:buNone/>
            </a:pPr>
            <a:r>
              <a:rPr lang="pt-PT" b="1" dirty="0"/>
              <a:t/>
            </a:r>
            <a:br>
              <a:rPr lang="pt-PT" b="1" dirty="0"/>
            </a:br>
            <a:r>
              <a:rPr lang="pt-PT" b="1" dirty="0"/>
              <a:t> </a:t>
            </a:r>
            <a:endParaRPr lang="pt-PT" dirty="0"/>
          </a:p>
          <a:p>
            <a:endParaRPr lang="pt-PT" dirty="0"/>
          </a:p>
        </p:txBody>
      </p:sp>
      <p:pic>
        <p:nvPicPr>
          <p:cNvPr id="5" name="Imagem 4"/>
          <p:cNvPicPr>
            <a:picLocks noChangeAspect="1"/>
          </p:cNvPicPr>
          <p:nvPr/>
        </p:nvPicPr>
        <p:blipFill>
          <a:blip r:embed="rId2"/>
          <a:stretch>
            <a:fillRect/>
          </a:stretch>
        </p:blipFill>
        <p:spPr>
          <a:xfrm>
            <a:off x="0" y="925666"/>
            <a:ext cx="12192000" cy="463296"/>
          </a:xfrm>
          <a:prstGeom prst="rect">
            <a:avLst/>
          </a:prstGeom>
        </p:spPr>
      </p:pic>
    </p:spTree>
    <p:extLst>
      <p:ext uri="{BB962C8B-B14F-4D97-AF65-F5344CB8AC3E}">
        <p14:creationId xmlns:p14="http://schemas.microsoft.com/office/powerpoint/2010/main" val="1756409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a:latin typeface="Cambria" panose="02040503050406030204" pitchFamily="18" charset="0"/>
                <a:ea typeface="Cambria" panose="02040503050406030204" pitchFamily="18" charset="0"/>
              </a:rPr>
              <a:t>3. Surgimento</a:t>
            </a:r>
            <a:r>
              <a:rPr lang="pt-PT" sz="2400" b="1" dirty="0"/>
              <a:t> </a:t>
            </a:r>
            <a:r>
              <a:rPr lang="pt-PT" sz="2400" b="1" dirty="0">
                <a:latin typeface="Cambria" panose="02040503050406030204" pitchFamily="18" charset="0"/>
                <a:ea typeface="Cambria" panose="02040503050406030204" pitchFamily="18" charset="0"/>
              </a:rPr>
              <a:t>em Portugal da ideia de um Código Comercial e sua concretização </a:t>
            </a:r>
            <a:r>
              <a:rPr lang="pt-PT" sz="2400" b="1" dirty="0" smtClean="0">
                <a:solidFill>
                  <a:srgbClr val="FF0000"/>
                </a:solidFill>
                <a:latin typeface="Cambria" panose="02040503050406030204" pitchFamily="18" charset="0"/>
                <a:ea typeface="Cambria" panose="02040503050406030204" pitchFamily="18" charset="0"/>
              </a:rPr>
              <a:t>(2/2</a:t>
            </a:r>
            <a:r>
              <a:rPr lang="pt-PT" sz="2400" b="1" dirty="0">
                <a:solidFill>
                  <a:srgbClr val="FF0000"/>
                </a:solidFill>
                <a:latin typeface="Cambria" panose="02040503050406030204" pitchFamily="18" charset="0"/>
                <a:ea typeface="Cambria" panose="02040503050406030204" pitchFamily="18" charset="0"/>
              </a:rPr>
              <a:t>)</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nSpc>
                <a:spcPct val="120000"/>
              </a:lnSpc>
              <a:buNone/>
            </a:pPr>
            <a:endParaRPr lang="pt-PT" sz="1800" dirty="0" smtClean="0">
              <a:latin typeface="Cambria" panose="02040503050406030204" pitchFamily="18" charset="0"/>
              <a:ea typeface="Cambria" panose="02040503050406030204" pitchFamily="18" charset="0"/>
            </a:endParaRPr>
          </a:p>
          <a:p>
            <a:pPr marL="0" indent="0">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Um decreto de 18 de agosto de 1832 criou uma comissão para redigir um código criminal e um código </a:t>
            </a:r>
            <a:r>
              <a:rPr lang="pt-PT" sz="1800" dirty="0" smtClean="0">
                <a:latin typeface="Cambria" panose="02040503050406030204" pitchFamily="18" charset="0"/>
                <a:ea typeface="Cambria" panose="02040503050406030204" pitchFamily="18" charset="0"/>
              </a:rPr>
              <a:t>comercial;</a:t>
            </a:r>
            <a:endParaRPr lang="pt-PT" sz="1800" dirty="0">
              <a:latin typeface="Cambria" panose="02040503050406030204" pitchFamily="18" charset="0"/>
              <a:ea typeface="Cambria" panose="02040503050406030204" pitchFamily="18" charset="0"/>
            </a:endParaRPr>
          </a:p>
          <a:p>
            <a:pPr marL="0" indent="0">
              <a:lnSpc>
                <a:spcPct val="120000"/>
              </a:lnSpc>
              <a:buNone/>
            </a:pPr>
            <a:r>
              <a:rPr lang="pt-PT" sz="1800" dirty="0">
                <a:latin typeface="Cambria" panose="02040503050406030204" pitchFamily="18" charset="0"/>
                <a:ea typeface="Cambria" panose="02040503050406030204" pitchFamily="18" charset="0"/>
              </a:rPr>
              <a:t> </a:t>
            </a: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A comissão não terá sido prestes a cumprir o seu </a:t>
            </a:r>
            <a:r>
              <a:rPr lang="pt-PT" sz="1800" dirty="0" smtClean="0">
                <a:latin typeface="Cambria" panose="02040503050406030204" pitchFamily="18" charset="0"/>
                <a:ea typeface="Cambria" panose="02040503050406030204" pitchFamily="18" charset="0"/>
              </a:rPr>
              <a:t>mandato;</a:t>
            </a:r>
            <a:endParaRPr lang="pt-PT" sz="1800" dirty="0">
              <a:latin typeface="Cambria" panose="02040503050406030204" pitchFamily="18" charset="0"/>
              <a:ea typeface="Cambria" panose="02040503050406030204" pitchFamily="18" charset="0"/>
            </a:endParaRPr>
          </a:p>
          <a:p>
            <a:pPr marL="0" indent="0">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Ferreira Borges apresentou o projeto de </a:t>
            </a:r>
            <a:r>
              <a:rPr lang="pt-PT" sz="1800" dirty="0" smtClean="0">
                <a:latin typeface="Cambria" panose="02040503050406030204" pitchFamily="18" charset="0"/>
                <a:ea typeface="Cambria" panose="02040503050406030204" pitchFamily="18" charset="0"/>
              </a:rPr>
              <a:t>código </a:t>
            </a:r>
            <a:r>
              <a:rPr lang="pt-PT" sz="1800" dirty="0">
                <a:latin typeface="Cambria" panose="02040503050406030204" pitchFamily="18" charset="0"/>
                <a:ea typeface="Cambria" panose="02040503050406030204" pitchFamily="18" charset="0"/>
              </a:rPr>
              <a:t>no ano seguinte, datando a carta de apresentação </a:t>
            </a:r>
            <a:r>
              <a:rPr lang="pt-PT" sz="1800" dirty="0" smtClean="0">
                <a:latin typeface="Cambria" panose="02040503050406030204" pitchFamily="18" charset="0"/>
                <a:ea typeface="Cambria" panose="02040503050406030204" pitchFamily="18" charset="0"/>
              </a:rPr>
              <a:t>de </a:t>
            </a:r>
            <a:r>
              <a:rPr lang="pt-PT" sz="1800" dirty="0">
                <a:latin typeface="Cambria" panose="02040503050406030204" pitchFamily="18" charset="0"/>
                <a:ea typeface="Cambria" panose="02040503050406030204" pitchFamily="18" charset="0"/>
              </a:rPr>
              <a:t>8 de junho de </a:t>
            </a:r>
            <a:r>
              <a:rPr lang="pt-PT" sz="1800" dirty="0" smtClean="0">
                <a:latin typeface="Cambria" panose="02040503050406030204" pitchFamily="18" charset="0"/>
                <a:ea typeface="Cambria" panose="02040503050406030204" pitchFamily="18" charset="0"/>
              </a:rPr>
              <a:t>1833;</a:t>
            </a:r>
            <a:endParaRPr lang="pt-PT" sz="1800" dirty="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Uma iniciativa concorrente de Domingos de Almeida Ribeiro foi rejeitada, não tendo tido eco significativo. </a:t>
            </a:r>
          </a:p>
          <a:p>
            <a:pPr marL="0" indent="0">
              <a:buNone/>
            </a:pPr>
            <a:r>
              <a:rPr lang="pt-PT" sz="2300" dirty="0">
                <a:latin typeface="Cambria" panose="02040503050406030204" pitchFamily="18" charset="0"/>
                <a:ea typeface="Cambria" panose="02040503050406030204" pitchFamily="18" charset="0"/>
              </a:rPr>
              <a:t/>
            </a:r>
            <a:br>
              <a:rPr lang="pt-PT" sz="2300" dirty="0">
                <a:latin typeface="Cambria" panose="02040503050406030204" pitchFamily="18" charset="0"/>
                <a:ea typeface="Cambria" panose="02040503050406030204" pitchFamily="18" charset="0"/>
              </a:rPr>
            </a:br>
            <a:r>
              <a:rPr lang="pt-PT" dirty="0"/>
              <a:t> </a:t>
            </a:r>
          </a:p>
        </p:txBody>
      </p:sp>
      <p:pic>
        <p:nvPicPr>
          <p:cNvPr id="4" name="Imagem 3"/>
          <p:cNvPicPr>
            <a:picLocks noChangeAspect="1"/>
          </p:cNvPicPr>
          <p:nvPr/>
        </p:nvPicPr>
        <p:blipFill>
          <a:blip r:embed="rId2"/>
          <a:stretch>
            <a:fillRect/>
          </a:stretch>
        </p:blipFill>
        <p:spPr>
          <a:xfrm>
            <a:off x="0" y="1294861"/>
            <a:ext cx="12192000" cy="463296"/>
          </a:xfrm>
          <a:prstGeom prst="rect">
            <a:avLst/>
          </a:prstGeom>
        </p:spPr>
      </p:pic>
    </p:spTree>
    <p:extLst>
      <p:ext uri="{BB962C8B-B14F-4D97-AF65-F5344CB8AC3E}">
        <p14:creationId xmlns:p14="http://schemas.microsoft.com/office/powerpoint/2010/main" val="3020299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7751" y="1"/>
            <a:ext cx="10586049" cy="1655180"/>
          </a:xfrm>
        </p:spPr>
        <p:txBody>
          <a:bodyPr/>
          <a:lstStyle/>
          <a:p>
            <a:r>
              <a:rPr lang="pt-PT" sz="2400" b="1" dirty="0">
                <a:latin typeface="Cambria" panose="02040503050406030204" pitchFamily="18" charset="0"/>
                <a:ea typeface="Cambria" panose="02040503050406030204" pitchFamily="18" charset="0"/>
              </a:rPr>
              <a:t>4. O nome do </a:t>
            </a:r>
            <a:r>
              <a:rPr lang="pt-PT" sz="2400" b="1" dirty="0" smtClean="0">
                <a:latin typeface="Cambria" panose="02040503050406030204" pitchFamily="18" charset="0"/>
                <a:ea typeface="Cambria" panose="02040503050406030204" pitchFamily="18" charset="0"/>
              </a:rPr>
              <a:t>Código</a:t>
            </a:r>
            <a:endParaRPr lang="pt-PT" dirty="0"/>
          </a:p>
        </p:txBody>
      </p:sp>
      <p:sp>
        <p:nvSpPr>
          <p:cNvPr id="3" name="Marcador de Posição de Conteúdo 2"/>
          <p:cNvSpPr>
            <a:spLocks noGrp="1"/>
          </p:cNvSpPr>
          <p:nvPr>
            <p:ph idx="1"/>
          </p:nvPr>
        </p:nvSpPr>
        <p:spPr/>
        <p:txBody>
          <a:bodyPr>
            <a:noAutofit/>
          </a:bodyPr>
          <a:lstStyle/>
          <a:p>
            <a:pPr marL="0" indent="0" algn="just">
              <a:lnSpc>
                <a:spcPct val="120000"/>
              </a:lnSpc>
              <a:buNone/>
            </a:pPr>
            <a:endParaRPr lang="pt-PT" sz="1800" dirty="0" smtClean="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«A constituição Carolina, o código Fernando, as ordenanças de Luís XIV, o código </a:t>
            </a:r>
            <a:r>
              <a:rPr lang="pt-PT" sz="1800" dirty="0" err="1">
                <a:latin typeface="Cambria" panose="02040503050406030204" pitchFamily="18" charset="0"/>
                <a:ea typeface="Cambria" panose="02040503050406030204" pitchFamily="18" charset="0"/>
              </a:rPr>
              <a:t>Napoleon</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conservão</a:t>
            </a:r>
            <a:r>
              <a:rPr lang="pt-PT" sz="1800" dirty="0">
                <a:latin typeface="Cambria" panose="02040503050406030204" pitchFamily="18" charset="0"/>
                <a:ea typeface="Cambria" panose="02040503050406030204" pitchFamily="18" charset="0"/>
              </a:rPr>
              <a:t> ainda os nomes dos monarcas que os </a:t>
            </a:r>
            <a:r>
              <a:rPr lang="pt-PT" sz="1800" dirty="0" err="1">
                <a:latin typeface="Cambria" panose="02040503050406030204" pitchFamily="18" charset="0"/>
                <a:ea typeface="Cambria" panose="02040503050406030204" pitchFamily="18" charset="0"/>
              </a:rPr>
              <a:t>adoptárão</a:t>
            </a:r>
            <a:r>
              <a:rPr lang="pt-PT" sz="1800" dirty="0">
                <a:latin typeface="Cambria" panose="02040503050406030204" pitchFamily="18" charset="0"/>
                <a:ea typeface="Cambria" panose="02040503050406030204" pitchFamily="18" charset="0"/>
              </a:rPr>
              <a:t>, e não é esta das paginas menos nobres, que a historia guardou a seus nomes» (carta de Ferreira Borges de apresentação do texto do código «A Sua </a:t>
            </a:r>
            <a:r>
              <a:rPr lang="pt-PT" sz="1800" dirty="0" err="1">
                <a:latin typeface="Cambria" panose="02040503050406030204" pitchFamily="18" charset="0"/>
                <a:ea typeface="Cambria" panose="02040503050406030204" pitchFamily="18" charset="0"/>
              </a:rPr>
              <a:t>Magestade</a:t>
            </a:r>
            <a:r>
              <a:rPr lang="pt-PT" sz="1800" dirty="0">
                <a:latin typeface="Cambria" panose="02040503050406030204" pitchFamily="18" charset="0"/>
                <a:ea typeface="Cambria" panose="02040503050406030204" pitchFamily="18" charset="0"/>
              </a:rPr>
              <a:t> Imperial O Senhor D. Pedro Duque de Bragança», datada de 8 de junho de 1833</a:t>
            </a:r>
            <a:r>
              <a:rPr lang="pt-PT" sz="1800" dirty="0" smtClean="0">
                <a:latin typeface="Cambria" panose="02040503050406030204" pitchFamily="18" charset="0"/>
                <a:ea typeface="Cambria" panose="02040503050406030204" pitchFamily="18" charset="0"/>
              </a:rPr>
              <a:t>); </a:t>
            </a:r>
            <a:endParaRPr lang="pt-PT" sz="1800" dirty="0">
              <a:latin typeface="Cambria" panose="02040503050406030204" pitchFamily="18" charset="0"/>
              <a:ea typeface="Cambria" panose="02040503050406030204" pitchFamily="18" charset="0"/>
            </a:endParaRPr>
          </a:p>
          <a:p>
            <a:pPr marL="0" indent="0" algn="just">
              <a:lnSpc>
                <a:spcPct val="12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Um decreto de 17 de dezembro de 1833, que dispôs sobre vários problemas de direito transitório, relativos à aplicação do Código e de diplomas complementares do mesmo, começou com os seguintes dizeres: «Achando-se já publicado 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Portuguez</a:t>
            </a:r>
            <a:r>
              <a:rPr lang="pt-PT" sz="1800" dirty="0">
                <a:latin typeface="Cambria" panose="02040503050406030204" pitchFamily="18" charset="0"/>
                <a:ea typeface="Cambria" panose="02040503050406030204" pitchFamily="18" charset="0"/>
              </a:rPr>
              <a:t>, que </a:t>
            </a:r>
            <a:r>
              <a:rPr lang="pt-PT" sz="1800" dirty="0" err="1">
                <a:latin typeface="Cambria" panose="02040503050406030204" pitchFamily="18" charset="0"/>
                <a:ea typeface="Cambria" panose="02040503050406030204" pitchFamily="18" charset="0"/>
              </a:rPr>
              <a:t>póde</a:t>
            </a:r>
            <a:r>
              <a:rPr lang="pt-PT" sz="1800" dirty="0">
                <a:latin typeface="Cambria" panose="02040503050406030204" pitchFamily="18" charset="0"/>
                <a:ea typeface="Cambria" panose="02040503050406030204" pitchFamily="18" charset="0"/>
              </a:rPr>
              <a:t> com razão denominar-se 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de D. Pedro [… ]».</a:t>
            </a:r>
          </a:p>
          <a:p>
            <a:pPr marL="0" indent="0">
              <a:buNone/>
            </a:pP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sz="2200" dirty="0">
                <a:latin typeface="Cambria" panose="02040503050406030204" pitchFamily="18" charset="0"/>
                <a:ea typeface="Cambria" panose="02040503050406030204" pitchFamily="18" charset="0"/>
              </a:rPr>
              <a:t> </a:t>
            </a:r>
          </a:p>
        </p:txBody>
      </p:sp>
      <p:pic>
        <p:nvPicPr>
          <p:cNvPr id="4" name="Imagem 3"/>
          <p:cNvPicPr>
            <a:picLocks noChangeAspect="1"/>
          </p:cNvPicPr>
          <p:nvPr/>
        </p:nvPicPr>
        <p:blipFill>
          <a:blip r:embed="rId2"/>
          <a:stretch>
            <a:fillRect/>
          </a:stretch>
        </p:blipFill>
        <p:spPr>
          <a:xfrm>
            <a:off x="0" y="1277107"/>
            <a:ext cx="12192000" cy="463296"/>
          </a:xfrm>
          <a:prstGeom prst="rect">
            <a:avLst/>
          </a:prstGeom>
        </p:spPr>
      </p:pic>
    </p:spTree>
    <p:extLst>
      <p:ext uri="{BB962C8B-B14F-4D97-AF65-F5344CB8AC3E}">
        <p14:creationId xmlns:p14="http://schemas.microsoft.com/office/powerpoint/2010/main" val="3755583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4597" y="365125"/>
            <a:ext cx="10515600" cy="757619"/>
          </a:xfrm>
        </p:spPr>
        <p:txBody>
          <a:bodyPr>
            <a:normAutofit fontScale="90000"/>
          </a:bodyPr>
          <a:lstStyle/>
          <a:p>
            <a:r>
              <a:rPr lang="pt-PT" sz="3400" dirty="0" smtClean="0"/>
              <a:t/>
            </a:r>
            <a:br>
              <a:rPr lang="pt-PT" sz="3400" dirty="0" smtClean="0"/>
            </a:br>
            <a:r>
              <a:rPr lang="pt-PT" sz="2400" b="1" dirty="0" smtClean="0">
                <a:latin typeface="Cambria" panose="02040503050406030204" pitchFamily="18" charset="0"/>
                <a:ea typeface="Cambria" panose="02040503050406030204" pitchFamily="18" charset="0"/>
              </a:rPr>
              <a:t>5. </a:t>
            </a:r>
            <a:r>
              <a:rPr lang="pt-PT" sz="2400" b="1" dirty="0">
                <a:latin typeface="Cambria" panose="02040503050406030204" pitchFamily="18" charset="0"/>
                <a:ea typeface="Cambria" panose="02040503050406030204" pitchFamily="18" charset="0"/>
              </a:rPr>
              <a:t>Reconhecimento oficial da autoria do Código</a:t>
            </a:r>
            <a:r>
              <a:rPr lang="pt-PT" sz="2700" dirty="0">
                <a:latin typeface="Cambria" panose="02040503050406030204" pitchFamily="18" charset="0"/>
                <a:ea typeface="Cambria" panose="02040503050406030204" pitchFamily="18" charset="0"/>
              </a:rPr>
              <a:t/>
            </a:r>
            <a:br>
              <a:rPr lang="pt-PT" sz="2700" dirty="0">
                <a:latin typeface="Cambria" panose="02040503050406030204" pitchFamily="18" charset="0"/>
                <a:ea typeface="Cambria" panose="02040503050406030204" pitchFamily="18" charset="0"/>
              </a:rPr>
            </a:br>
            <a:endParaRPr lang="pt-PT" sz="27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694481" y="1513107"/>
            <a:ext cx="10675716" cy="5015015"/>
          </a:xfrm>
        </p:spPr>
        <p:txBody>
          <a:bodyPr>
            <a:noAutofit/>
          </a:bodyPr>
          <a:lstStyle/>
          <a:p>
            <a:pPr marL="0" indent="0" algn="just">
              <a:buNone/>
            </a:pPr>
            <a:endParaRPr lang="pt-PT" sz="1800" dirty="0" smtClean="0">
              <a:latin typeface="Cambria" panose="02040503050406030204" pitchFamily="18" charset="0"/>
              <a:ea typeface="Cambria" panose="02040503050406030204" pitchFamily="18" charset="0"/>
            </a:endParaRPr>
          </a:p>
          <a:p>
            <a:pPr marL="0" indent="0" algn="just">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Relatório assinado por José da Silva Carvalho (datado de 18 de setembro de 1833) que precedeu o decreto de aprovação do </a:t>
            </a:r>
            <a:r>
              <a:rPr lang="pt-PT" sz="1800" dirty="0" smtClean="0">
                <a:latin typeface="Cambria" panose="02040503050406030204" pitchFamily="18" charset="0"/>
                <a:ea typeface="Cambria" panose="02040503050406030204" pitchFamily="18" charset="0"/>
              </a:rPr>
              <a:t>Código;</a:t>
            </a:r>
            <a:endParaRPr lang="pt-PT" sz="1800" dirty="0">
              <a:latin typeface="Cambria" panose="02040503050406030204" pitchFamily="18" charset="0"/>
              <a:ea typeface="Cambria" panose="02040503050406030204" pitchFamily="18" charset="0"/>
            </a:endParaRPr>
          </a:p>
          <a:p>
            <a:pPr marL="0" indent="0" algn="just">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Carta do Regente (datada do mesmo dia) a Ferreira Borges, a informá-lo da emissão do decreto e da sua nomeação para «Supremo Magistrado do </a:t>
            </a:r>
            <a:r>
              <a:rPr lang="pt-PT" sz="1800" dirty="0" err="1">
                <a:latin typeface="Cambria" panose="02040503050406030204" pitchFamily="18" charset="0"/>
                <a:ea typeface="Cambria" panose="02040503050406030204" pitchFamily="18" charset="0"/>
              </a:rPr>
              <a:t>Commercio</a:t>
            </a:r>
            <a:r>
              <a:rPr lang="pt-PT" sz="1800" dirty="0">
                <a:latin typeface="Cambria" panose="02040503050406030204" pitchFamily="18" charset="0"/>
                <a:ea typeface="Cambria" panose="02040503050406030204" pitchFamily="18" charset="0"/>
              </a:rPr>
              <a:t>, e Juiz Presidente do Tribunal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de segunda instancia</a:t>
            </a:r>
            <a:r>
              <a:rPr lang="pt-PT" sz="1800" dirty="0" smtClean="0">
                <a:latin typeface="Cambria" panose="02040503050406030204" pitchFamily="18" charset="0"/>
                <a:ea typeface="Cambria" panose="02040503050406030204" pitchFamily="18" charset="0"/>
              </a:rPr>
              <a:t>»; </a:t>
            </a:r>
            <a:endParaRPr lang="pt-PT" sz="1800" dirty="0">
              <a:latin typeface="Cambria" panose="02040503050406030204" pitchFamily="18" charset="0"/>
              <a:ea typeface="Cambria" panose="02040503050406030204" pitchFamily="18" charset="0"/>
            </a:endParaRPr>
          </a:p>
          <a:p>
            <a:pPr marL="0" indent="0" algn="just">
              <a:buNone/>
            </a:pPr>
            <a:r>
              <a:rPr lang="pt-PT" sz="1800" dirty="0" smtClean="0">
                <a:latin typeface="Cambria" panose="02040503050406030204" pitchFamily="18" charset="0"/>
                <a:ea typeface="Cambria" panose="02040503050406030204" pitchFamily="18" charset="0"/>
              </a:rPr>
              <a:t>- Declaração </a:t>
            </a:r>
            <a:r>
              <a:rPr lang="pt-PT" sz="1800" dirty="0">
                <a:latin typeface="Cambria" panose="02040503050406030204" pitchFamily="18" charset="0"/>
                <a:ea typeface="Cambria" panose="02040503050406030204" pitchFamily="18" charset="0"/>
              </a:rPr>
              <a:t>assinada por José da Siva Carvalho, com data de 25 de novembro de 1833: «Manda o Duque de Bragança, Regente, em Nome da Rainha, declarar ao Conselheiro José Ferreira Borges, que a venda do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lhe pertence segundo o §.24 do artigo 145 da Carta Constitucional pelo espaço de </a:t>
            </a:r>
            <a:r>
              <a:rPr lang="pt-PT" sz="1800" dirty="0" err="1">
                <a:latin typeface="Cambria" panose="02040503050406030204" pitchFamily="18" charset="0"/>
                <a:ea typeface="Cambria" panose="02040503050406030204" pitchFamily="18" charset="0"/>
              </a:rPr>
              <a:t>quatorze</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annos</a:t>
            </a:r>
            <a:r>
              <a:rPr lang="pt-PT" sz="1800" dirty="0">
                <a:latin typeface="Cambria" panose="02040503050406030204" pitchFamily="18" charset="0"/>
                <a:ea typeface="Cambria" panose="02040503050406030204" pitchFamily="18" charset="0"/>
              </a:rPr>
              <a:t> nos termos do Alvará de 28 de Abril de 1809 §.6.º; não podendo outrem imprimi-lo, vende-lo, ou importa-lo impresso em </a:t>
            </a:r>
            <a:r>
              <a:rPr lang="pt-PT" sz="1800" dirty="0" err="1">
                <a:latin typeface="Cambria" panose="02040503050406030204" pitchFamily="18" charset="0"/>
                <a:ea typeface="Cambria" panose="02040503050406030204" pitchFamily="18" charset="0"/>
              </a:rPr>
              <a:t>paiz</a:t>
            </a:r>
            <a:r>
              <a:rPr lang="pt-PT" sz="1800" dirty="0">
                <a:latin typeface="Cambria" panose="02040503050406030204" pitchFamily="18" charset="0"/>
                <a:ea typeface="Cambria" panose="02040503050406030204" pitchFamily="18" charset="0"/>
              </a:rPr>
              <a:t> estrangeiro durante </a:t>
            </a:r>
            <a:r>
              <a:rPr lang="pt-PT" sz="1800" dirty="0" err="1">
                <a:latin typeface="Cambria" panose="02040503050406030204" pitchFamily="18" charset="0"/>
                <a:ea typeface="Cambria" panose="02040503050406030204" pitchFamily="18" charset="0"/>
              </a:rPr>
              <a:t>aquelle</a:t>
            </a:r>
            <a:r>
              <a:rPr lang="pt-PT" sz="1800" dirty="0">
                <a:latin typeface="Cambria" panose="02040503050406030204" pitchFamily="18" charset="0"/>
                <a:ea typeface="Cambria" panose="02040503050406030204" pitchFamily="18" charset="0"/>
              </a:rPr>
              <a:t> tempo, debaixo das penas da Lei</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gn="just">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Carta de lei de 9 de abril de 1838 - artigo único: «É concedido ao </a:t>
            </a:r>
            <a:r>
              <a:rPr lang="pt-PT" sz="1800" dirty="0" err="1">
                <a:latin typeface="Cambria" panose="02040503050406030204" pitchFamily="18" charset="0"/>
                <a:ea typeface="Cambria" panose="02040503050406030204" pitchFamily="18" charset="0"/>
              </a:rPr>
              <a:t>Auctor</a:t>
            </a:r>
            <a:r>
              <a:rPr lang="pt-PT" sz="1800" dirty="0">
                <a:latin typeface="Cambria" panose="02040503050406030204" pitchFamily="18" charset="0"/>
                <a:ea typeface="Cambria" panose="02040503050406030204" pitchFamily="18" charset="0"/>
              </a:rPr>
              <a:t> do </a:t>
            </a:r>
            <a:r>
              <a:rPr lang="pt-PT" sz="1800" dirty="0" err="1">
                <a:latin typeface="Cambria" panose="02040503050406030204" pitchFamily="18" charset="0"/>
                <a:ea typeface="Cambria" panose="02040503050406030204" pitchFamily="18" charset="0"/>
              </a:rPr>
              <a:t>Codigo</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Commercial</a:t>
            </a:r>
            <a:r>
              <a:rPr lang="pt-PT" sz="1800" dirty="0">
                <a:latin typeface="Cambria" panose="02040503050406030204" pitchFamily="18" charset="0"/>
                <a:ea typeface="Cambria" panose="02040503050406030204" pitchFamily="18" charset="0"/>
              </a:rPr>
              <a:t> </a:t>
            </a:r>
            <a:r>
              <a:rPr lang="pt-PT" sz="1800" dirty="0" err="1">
                <a:latin typeface="Cambria" panose="02040503050406030204" pitchFamily="18" charset="0"/>
                <a:ea typeface="Cambria" panose="02040503050406030204" pitchFamily="18" charset="0"/>
              </a:rPr>
              <a:t>Portuguez</a:t>
            </a:r>
            <a:r>
              <a:rPr lang="pt-PT" sz="1800" dirty="0">
                <a:latin typeface="Cambria" panose="02040503050406030204" pitchFamily="18" charset="0"/>
                <a:ea typeface="Cambria" panose="02040503050406030204" pitchFamily="18" charset="0"/>
              </a:rPr>
              <a:t>, José Ferreira Borges, a Pensão </a:t>
            </a:r>
            <a:r>
              <a:rPr lang="pt-PT" sz="1800" dirty="0" err="1">
                <a:latin typeface="Cambria" panose="02040503050406030204" pitchFamily="18" charset="0"/>
                <a:ea typeface="Cambria" panose="02040503050406030204" pitchFamily="18" charset="0"/>
              </a:rPr>
              <a:t>annual</a:t>
            </a:r>
            <a:r>
              <a:rPr lang="pt-PT" sz="1800" dirty="0">
                <a:latin typeface="Cambria" panose="02040503050406030204" pitchFamily="18" charset="0"/>
                <a:ea typeface="Cambria" panose="02040503050406030204" pitchFamily="18" charset="0"/>
              </a:rPr>
              <a:t> de oitocentos mil réis»).</a:t>
            </a:r>
          </a:p>
          <a:p>
            <a:pPr algn="just"/>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122744"/>
            <a:ext cx="12192000" cy="463296"/>
          </a:xfrm>
          <a:prstGeom prst="rect">
            <a:avLst/>
          </a:prstGeom>
        </p:spPr>
      </p:pic>
    </p:spTree>
    <p:extLst>
      <p:ext uri="{BB962C8B-B14F-4D97-AF65-F5344CB8AC3E}">
        <p14:creationId xmlns:p14="http://schemas.microsoft.com/office/powerpoint/2010/main" val="2577782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400" dirty="0" smtClean="0">
                <a:latin typeface="Cambria" panose="02040503050406030204" pitchFamily="18" charset="0"/>
                <a:ea typeface="Cambria" panose="02040503050406030204" pitchFamily="18" charset="0"/>
              </a:rPr>
              <a:t/>
            </a:r>
            <a:br>
              <a:rPr lang="pt-PT" sz="3400" dirty="0" smtClean="0">
                <a:latin typeface="Cambria" panose="02040503050406030204" pitchFamily="18" charset="0"/>
                <a:ea typeface="Cambria" panose="02040503050406030204" pitchFamily="18" charset="0"/>
              </a:rPr>
            </a:br>
            <a:r>
              <a:rPr lang="pt-PT" sz="2400" b="1" dirty="0">
                <a:latin typeface="Cambria" panose="02040503050406030204" pitchFamily="18" charset="0"/>
                <a:ea typeface="Cambria" panose="02040503050406030204" pitchFamily="18" charset="0"/>
              </a:rPr>
              <a:t>6. A vigência do Código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1/3)</a:t>
            </a: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10000"/>
              </a:lnSpc>
              <a:buNone/>
            </a:pPr>
            <a:endParaRPr lang="pt-PT" sz="1800" dirty="0" smtClean="0">
              <a:latin typeface="Cambria" panose="02040503050406030204" pitchFamily="18" charset="0"/>
              <a:ea typeface="Cambria" panose="02040503050406030204" pitchFamily="18" charset="0"/>
            </a:endParaRPr>
          </a:p>
          <a:p>
            <a:pPr marL="0" indent="0" algn="just">
              <a:lnSpc>
                <a:spcPct val="110000"/>
              </a:lnSpc>
              <a:buNone/>
            </a:pPr>
            <a:r>
              <a:rPr lang="pt-PT" sz="1800" dirty="0" smtClean="0">
                <a:latin typeface="Cambria" panose="02040503050406030204" pitchFamily="18" charset="0"/>
                <a:ea typeface="Cambria" panose="02040503050406030204" pitchFamily="18" charset="0"/>
              </a:rPr>
              <a:t>- O decreto </a:t>
            </a:r>
            <a:r>
              <a:rPr lang="pt-PT" sz="1800" dirty="0">
                <a:latin typeface="Cambria" panose="02040503050406030204" pitchFamily="18" charset="0"/>
                <a:ea typeface="Cambria" panose="02040503050406030204" pitchFamily="18" charset="0"/>
              </a:rPr>
              <a:t>que aprovou o Código teve data de 18 de setembro de 1833. Foi completado por dois outros decretos da mesma </a:t>
            </a:r>
            <a:r>
              <a:rPr lang="pt-PT" sz="1800" dirty="0" smtClean="0">
                <a:latin typeface="Cambria" panose="02040503050406030204" pitchFamily="18" charset="0"/>
                <a:ea typeface="Cambria" panose="02040503050406030204" pitchFamily="18" charset="0"/>
              </a:rPr>
              <a:t>data;</a:t>
            </a:r>
            <a:endParaRPr lang="pt-PT" sz="1800" dirty="0">
              <a:latin typeface="Cambria" panose="02040503050406030204" pitchFamily="18" charset="0"/>
              <a:ea typeface="Cambria" panose="02040503050406030204" pitchFamily="18" charset="0"/>
            </a:endParaRPr>
          </a:p>
          <a:p>
            <a:pPr marL="0" indent="0" algn="just">
              <a:lnSpc>
                <a:spcPct val="110000"/>
              </a:lnSpc>
              <a:buNone/>
            </a:pPr>
            <a:r>
              <a:rPr lang="pt-PT" sz="1800" dirty="0">
                <a:latin typeface="Cambria" panose="02040503050406030204" pitchFamily="18" charset="0"/>
                <a:ea typeface="Cambria" panose="02040503050406030204" pitchFamily="18" charset="0"/>
              </a:rPr>
              <a:t> </a:t>
            </a: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Início da vigência do Código: 14 de janeiro de 1834 (por força de portaria de 24 mesmo mês</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lgn="just">
              <a:lnSpc>
                <a:spcPct val="110000"/>
              </a:lnSpc>
              <a:buNone/>
            </a:pPr>
            <a:r>
              <a:rPr lang="pt-PT" sz="1800" dirty="0" smtClean="0">
                <a:latin typeface="Cambria" panose="02040503050406030204" pitchFamily="18" charset="0"/>
                <a:ea typeface="Cambria" panose="02040503050406030204" pitchFamily="18" charset="0"/>
              </a:rPr>
              <a:t>- </a:t>
            </a:r>
            <a:r>
              <a:rPr lang="pt-PT" sz="1800" dirty="0">
                <a:latin typeface="Cambria" panose="02040503050406030204" pitchFamily="18" charset="0"/>
                <a:ea typeface="Cambria" panose="02040503050406030204" pitchFamily="18" charset="0"/>
              </a:rPr>
              <a:t>Fim da vigência do Código: 31 de dezembro de 1888 (Carta de Lei de 28 de junho de 1888, que aprovou o Código Comercial de 1888, determinando que o mesmo vigorasse a partir de 1 de janeiro de 1889</a:t>
            </a:r>
            <a:r>
              <a:rPr lang="pt-PT" sz="1800" dirty="0" smtClean="0">
                <a:latin typeface="Cambria" panose="02040503050406030204" pitchFamily="18" charset="0"/>
                <a:ea typeface="Cambria" panose="02040503050406030204" pitchFamily="18" charset="0"/>
              </a:rPr>
              <a:t>);</a:t>
            </a:r>
            <a:endParaRPr lang="pt-PT" sz="1800" dirty="0">
              <a:latin typeface="Cambria" panose="02040503050406030204" pitchFamily="18" charset="0"/>
              <a:ea typeface="Cambria" panose="02040503050406030204" pitchFamily="18" charset="0"/>
            </a:endParaRPr>
          </a:p>
          <a:p>
            <a:pPr marL="0" indent="0">
              <a:buNone/>
            </a:pPr>
            <a:r>
              <a:rPr lang="pt-PT" sz="1800" dirty="0">
                <a:latin typeface="Cambria" panose="02040503050406030204" pitchFamily="18" charset="0"/>
                <a:ea typeface="Cambria" panose="02040503050406030204" pitchFamily="18" charset="0"/>
              </a:rPr>
              <a:t/>
            </a:r>
            <a:br>
              <a:rPr lang="pt-PT" sz="1800" dirty="0">
                <a:latin typeface="Cambria" panose="02040503050406030204" pitchFamily="18" charset="0"/>
                <a:ea typeface="Cambria" panose="02040503050406030204" pitchFamily="18" charset="0"/>
              </a:rPr>
            </a:br>
            <a:r>
              <a:rPr lang="pt-PT" dirty="0"/>
              <a:t> </a:t>
            </a:r>
          </a:p>
          <a:p>
            <a:endParaRPr lang="pt-PT" dirty="0"/>
          </a:p>
        </p:txBody>
      </p:sp>
      <p:pic>
        <p:nvPicPr>
          <p:cNvPr id="4" name="Imagem 3"/>
          <p:cNvPicPr>
            <a:picLocks noChangeAspect="1"/>
          </p:cNvPicPr>
          <p:nvPr/>
        </p:nvPicPr>
        <p:blipFill>
          <a:blip r:embed="rId2"/>
          <a:stretch>
            <a:fillRect/>
          </a:stretch>
        </p:blipFill>
        <p:spPr>
          <a:xfrm>
            <a:off x="81023" y="1459040"/>
            <a:ext cx="12192000" cy="463296"/>
          </a:xfrm>
          <a:prstGeom prst="rect">
            <a:avLst/>
          </a:prstGeom>
        </p:spPr>
      </p:pic>
    </p:spTree>
    <p:extLst>
      <p:ext uri="{BB962C8B-B14F-4D97-AF65-F5344CB8AC3E}">
        <p14:creationId xmlns:p14="http://schemas.microsoft.com/office/powerpoint/2010/main" val="44371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smtClean="0">
                <a:latin typeface="Cambria" panose="02040503050406030204" pitchFamily="18" charset="0"/>
                <a:ea typeface="Cambria" panose="02040503050406030204" pitchFamily="18" charset="0"/>
              </a:rPr>
              <a:t/>
            </a:r>
            <a:br>
              <a:rPr lang="pt-PT" sz="2400" dirty="0" smtClean="0">
                <a:latin typeface="Cambria" panose="02040503050406030204" pitchFamily="18" charset="0"/>
                <a:ea typeface="Cambria" panose="02040503050406030204" pitchFamily="18" charset="0"/>
              </a:rPr>
            </a:br>
            <a:r>
              <a:rPr lang="pt-PT" sz="2400" b="1" dirty="0" smtClean="0">
                <a:latin typeface="Cambria" panose="02040503050406030204" pitchFamily="18" charset="0"/>
                <a:ea typeface="Cambria" panose="02040503050406030204" pitchFamily="18" charset="0"/>
              </a:rPr>
              <a:t>6.</a:t>
            </a:r>
            <a:r>
              <a:rPr lang="pt-PT" sz="2400" b="1" dirty="0">
                <a:latin typeface="Cambria" panose="02040503050406030204" pitchFamily="18" charset="0"/>
                <a:ea typeface="Cambria" panose="02040503050406030204" pitchFamily="18" charset="0"/>
              </a:rPr>
              <a:t> </a:t>
            </a:r>
            <a:r>
              <a:rPr lang="pt-PT" sz="2400" b="1" dirty="0" smtClean="0">
                <a:latin typeface="Cambria" panose="02040503050406030204" pitchFamily="18" charset="0"/>
                <a:ea typeface="Cambria" panose="02040503050406030204" pitchFamily="18" charset="0"/>
              </a:rPr>
              <a:t>A </a:t>
            </a:r>
            <a:r>
              <a:rPr lang="pt-PT" sz="2400" b="1" dirty="0">
                <a:latin typeface="Cambria" panose="02040503050406030204" pitchFamily="18" charset="0"/>
                <a:ea typeface="Cambria" panose="02040503050406030204" pitchFamily="18" charset="0"/>
              </a:rPr>
              <a:t>vigência do Código </a:t>
            </a:r>
            <a:r>
              <a:rPr lang="pt-PT" sz="2400" b="1" dirty="0">
                <a:solidFill>
                  <a:srgbClr val="FF0000"/>
                </a:solidFill>
                <a:latin typeface="Cambria" panose="02040503050406030204" pitchFamily="18" charset="0"/>
                <a:ea typeface="Cambria" panose="02040503050406030204" pitchFamily="18" charset="0"/>
              </a:rPr>
              <a:t>(</a:t>
            </a:r>
            <a:r>
              <a:rPr lang="pt-PT" sz="2400" b="1" dirty="0" smtClean="0">
                <a:solidFill>
                  <a:srgbClr val="FF0000"/>
                </a:solidFill>
                <a:latin typeface="Cambria" panose="02040503050406030204" pitchFamily="18" charset="0"/>
                <a:ea typeface="Cambria" panose="02040503050406030204" pitchFamily="18" charset="0"/>
              </a:rPr>
              <a:t>2/3)</a:t>
            </a:r>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385786"/>
            <a:ext cx="10515600" cy="4818243"/>
          </a:xfrm>
        </p:spPr>
        <p:txBody>
          <a:bodyPr>
            <a:normAutofit fontScale="85000" lnSpcReduction="20000"/>
          </a:bodyPr>
          <a:lstStyle/>
          <a:p>
            <a:pPr marL="0" indent="0" algn="just">
              <a:lnSpc>
                <a:spcPct val="150000"/>
              </a:lnSpc>
              <a:buNone/>
            </a:pPr>
            <a:endParaRPr lang="pt-PT" sz="2100" dirty="0" smtClean="0">
              <a:latin typeface="Cambria" panose="02040503050406030204" pitchFamily="18" charset="0"/>
              <a:ea typeface="Cambria" panose="02040503050406030204" pitchFamily="18" charset="0"/>
            </a:endParaRPr>
          </a:p>
          <a:p>
            <a:pPr marL="0" indent="0" algn="just">
              <a:lnSpc>
                <a:spcPct val="150000"/>
              </a:lnSpc>
              <a:buNone/>
            </a:pPr>
            <a:r>
              <a:rPr lang="pt-PT" sz="2100" dirty="0" smtClean="0">
                <a:latin typeface="Cambria" panose="02040503050406030204" pitchFamily="18" charset="0"/>
                <a:ea typeface="Cambria" panose="02040503050406030204" pitchFamily="18" charset="0"/>
              </a:rPr>
              <a:t>- </a:t>
            </a:r>
            <a:r>
              <a:rPr lang="pt-PT" sz="2100" dirty="0">
                <a:latin typeface="Cambria" panose="02040503050406030204" pitchFamily="18" charset="0"/>
                <a:ea typeface="Cambria" panose="02040503050406030204" pitchFamily="18" charset="0"/>
              </a:rPr>
              <a:t>Alterações da legislação comercial de 1834 a 1888: no projeto do que veio a ser o Código Comercial de 1888, Veiga Beirão apresentou a seguinte lista das principais alterações sofridas pelo Código de Ferreira Borges durante a sua vigência: «[..] a modificação do processo para o julgamento de presas, por lei de 28 de janeiro de 1834, a abolição da suprema magistratura do </a:t>
            </a:r>
            <a:r>
              <a:rPr lang="pt-PT" sz="2100" dirty="0" err="1">
                <a:latin typeface="Cambria" panose="02040503050406030204" pitchFamily="18" charset="0"/>
                <a:ea typeface="Cambria" panose="02040503050406030204" pitchFamily="18" charset="0"/>
              </a:rPr>
              <a:t>commercio</a:t>
            </a:r>
            <a:r>
              <a:rPr lang="pt-PT" sz="2100" dirty="0">
                <a:latin typeface="Cambria" panose="02040503050406030204" pitchFamily="18" charset="0"/>
                <a:ea typeface="Cambria" panose="02040503050406030204" pitchFamily="18" charset="0"/>
              </a:rPr>
              <a:t>, por decreto de 30 de setembro de 1836, a sujeição de </a:t>
            </a:r>
            <a:r>
              <a:rPr lang="pt-PT" sz="2100" dirty="0" err="1">
                <a:latin typeface="Cambria" panose="02040503050406030204" pitchFamily="18" charset="0"/>
                <a:ea typeface="Cambria" panose="02040503050406030204" pitchFamily="18" charset="0"/>
              </a:rPr>
              <a:t>commerciantes</a:t>
            </a:r>
            <a:r>
              <a:rPr lang="pt-PT" sz="2100" dirty="0">
                <a:latin typeface="Cambria" panose="02040503050406030204" pitchFamily="18" charset="0"/>
                <a:ea typeface="Cambria" panose="02040503050406030204" pitchFamily="18" charset="0"/>
              </a:rPr>
              <a:t> não matriculados ao </a:t>
            </a:r>
            <a:r>
              <a:rPr lang="pt-PT" sz="2100" dirty="0" err="1">
                <a:latin typeface="Cambria" panose="02040503050406030204" pitchFamily="18" charset="0"/>
                <a:ea typeface="Cambria" panose="02040503050406030204" pitchFamily="18" charset="0"/>
              </a:rPr>
              <a:t>juizo</a:t>
            </a:r>
            <a:r>
              <a:rPr lang="pt-PT" sz="2100" dirty="0">
                <a:latin typeface="Cambria" panose="02040503050406030204" pitchFamily="18" charset="0"/>
                <a:ea typeface="Cambria" panose="02040503050406030204" pitchFamily="18" charset="0"/>
              </a:rPr>
              <a:t> de </a:t>
            </a:r>
            <a:r>
              <a:rPr lang="pt-PT" sz="2100" dirty="0" err="1">
                <a:latin typeface="Cambria" panose="02040503050406030204" pitchFamily="18" charset="0"/>
                <a:ea typeface="Cambria" panose="02040503050406030204" pitchFamily="18" charset="0"/>
              </a:rPr>
              <a:t>fallencias</a:t>
            </a:r>
            <a:r>
              <a:rPr lang="pt-PT" sz="2100" dirty="0">
                <a:latin typeface="Cambria" panose="02040503050406030204" pitchFamily="18" charset="0"/>
                <a:ea typeface="Cambria" panose="02040503050406030204" pitchFamily="18" charset="0"/>
              </a:rPr>
              <a:t>, por lei de 2 de julho de 1849, a inclusão em </a:t>
            </a:r>
            <a:r>
              <a:rPr lang="pt-PT" sz="2100" dirty="0" err="1">
                <a:latin typeface="Cambria" panose="02040503050406030204" pitchFamily="18" charset="0"/>
                <a:ea typeface="Cambria" panose="02040503050406030204" pitchFamily="18" charset="0"/>
              </a:rPr>
              <a:t>materia</a:t>
            </a:r>
            <a:r>
              <a:rPr lang="pt-PT" sz="2100" dirty="0">
                <a:latin typeface="Cambria" panose="02040503050406030204" pitchFamily="18" charset="0"/>
                <a:ea typeface="Cambria" panose="02040503050406030204" pitchFamily="18" charset="0"/>
              </a:rPr>
              <a:t> </a:t>
            </a:r>
            <a:r>
              <a:rPr lang="pt-PT" sz="2100" dirty="0" err="1">
                <a:latin typeface="Cambria" panose="02040503050406030204" pitchFamily="18" charset="0"/>
                <a:ea typeface="Cambria" panose="02040503050406030204" pitchFamily="18" charset="0"/>
              </a:rPr>
              <a:t>commercial</a:t>
            </a:r>
            <a:r>
              <a:rPr lang="pt-PT" sz="2100" dirty="0">
                <a:latin typeface="Cambria" panose="02040503050406030204" pitchFamily="18" charset="0"/>
                <a:ea typeface="Cambria" panose="02040503050406030204" pitchFamily="18" charset="0"/>
              </a:rPr>
              <a:t> de todas as letras da terra, livranças, e bilhetes á ordem, por lei de 27 de julho de 1850, a </a:t>
            </a:r>
            <a:r>
              <a:rPr lang="pt-PT" sz="2100" dirty="0" err="1">
                <a:latin typeface="Cambria" panose="02040503050406030204" pitchFamily="18" charset="0"/>
                <a:ea typeface="Cambria" panose="02040503050406030204" pitchFamily="18" charset="0"/>
              </a:rPr>
              <a:t>organisação</a:t>
            </a:r>
            <a:r>
              <a:rPr lang="pt-PT" sz="2100" dirty="0">
                <a:latin typeface="Cambria" panose="02040503050406030204" pitchFamily="18" charset="0"/>
                <a:ea typeface="Cambria" panose="02040503050406030204" pitchFamily="18" charset="0"/>
              </a:rPr>
              <a:t> e regulamento das sociedades </a:t>
            </a:r>
            <a:r>
              <a:rPr lang="pt-PT" sz="2100" dirty="0" err="1">
                <a:latin typeface="Cambria" panose="02040503050406030204" pitchFamily="18" charset="0"/>
                <a:ea typeface="Cambria" panose="02040503050406030204" pitchFamily="18" charset="0"/>
              </a:rPr>
              <a:t>anonymas</a:t>
            </a:r>
            <a:r>
              <a:rPr lang="pt-PT" sz="2100" dirty="0">
                <a:latin typeface="Cambria" panose="02040503050406030204" pitchFamily="18" charset="0"/>
                <a:ea typeface="Cambria" panose="02040503050406030204" pitchFamily="18" charset="0"/>
              </a:rPr>
              <a:t>, por lei de 22 de junho de 1867, a abolição da relação </a:t>
            </a:r>
            <a:r>
              <a:rPr lang="pt-PT" sz="2100" dirty="0" err="1">
                <a:latin typeface="Cambria" panose="02040503050406030204" pitchFamily="18" charset="0"/>
                <a:ea typeface="Cambria" panose="02040503050406030204" pitchFamily="18" charset="0"/>
              </a:rPr>
              <a:t>commercial</a:t>
            </a:r>
            <a:r>
              <a:rPr lang="pt-PT" sz="2100" dirty="0">
                <a:latin typeface="Cambria" panose="02040503050406030204" pitchFamily="18" charset="0"/>
                <a:ea typeface="Cambria" panose="02040503050406030204" pitchFamily="18" charset="0"/>
              </a:rPr>
              <a:t> por decreto de 23 de junho de 1870, a permissão a embarcações estrangeiras do </a:t>
            </a:r>
            <a:r>
              <a:rPr lang="pt-PT" sz="2100" dirty="0" err="1">
                <a:latin typeface="Cambria" panose="02040503050406030204" pitchFamily="18" charset="0"/>
                <a:ea typeface="Cambria" panose="02040503050406030204" pitchFamily="18" charset="0"/>
              </a:rPr>
              <a:t>commercio</a:t>
            </a:r>
            <a:r>
              <a:rPr lang="pt-PT" sz="2100" dirty="0">
                <a:latin typeface="Cambria" panose="02040503050406030204" pitchFamily="18" charset="0"/>
                <a:ea typeface="Cambria" panose="02040503050406030204" pitchFamily="18" charset="0"/>
              </a:rPr>
              <a:t> de cabotagem entre certas </a:t>
            </a:r>
            <a:r>
              <a:rPr lang="pt-PT" sz="2100" dirty="0" err="1">
                <a:latin typeface="Cambria" panose="02040503050406030204" pitchFamily="18" charset="0"/>
                <a:ea typeface="Cambria" panose="02040503050406030204" pitchFamily="18" charset="0"/>
              </a:rPr>
              <a:t>provincias</a:t>
            </a:r>
            <a:r>
              <a:rPr lang="pt-PT" sz="2100" dirty="0">
                <a:latin typeface="Cambria" panose="02040503050406030204" pitchFamily="18" charset="0"/>
                <a:ea typeface="Cambria" panose="02040503050406030204" pitchFamily="18" charset="0"/>
              </a:rPr>
              <a:t> ultramarinas e os portos </a:t>
            </a:r>
            <a:r>
              <a:rPr lang="pt-PT" sz="2100" dirty="0" err="1">
                <a:latin typeface="Cambria" panose="02040503050406030204" pitchFamily="18" charset="0"/>
                <a:ea typeface="Cambria" panose="02040503050406030204" pitchFamily="18" charset="0"/>
              </a:rPr>
              <a:t>portuguezes</a:t>
            </a:r>
            <a:r>
              <a:rPr lang="pt-PT" sz="2100" dirty="0">
                <a:latin typeface="Cambria" panose="02040503050406030204" pitchFamily="18" charset="0"/>
                <a:ea typeface="Cambria" panose="02040503050406030204" pitchFamily="18" charset="0"/>
              </a:rPr>
              <a:t> do continente europeu e ilhas adjacentes, por decretos de 30 de julho de 1877, de 21 de outubro de 1880, e de 18 de agosto de 1881, e pela lei de 16 de abril de 1885</a:t>
            </a:r>
            <a:r>
              <a:rPr lang="pt-PT" sz="2100" dirty="0" smtClean="0">
                <a:latin typeface="Cambria" panose="02040503050406030204" pitchFamily="18" charset="0"/>
                <a:ea typeface="Cambria" panose="02040503050406030204" pitchFamily="18" charset="0"/>
              </a:rPr>
              <a:t>.»; </a:t>
            </a:r>
            <a:endParaRPr lang="pt-PT" sz="2100" dirty="0">
              <a:latin typeface="Cambria" panose="02040503050406030204" pitchFamily="18" charset="0"/>
              <a:ea typeface="Cambria" panose="02040503050406030204" pitchFamily="18" charset="0"/>
            </a:endParaRPr>
          </a:p>
          <a:p>
            <a:pPr marL="0" indent="0" algn="just">
              <a:lnSpc>
                <a:spcPct val="150000"/>
              </a:lnSpc>
              <a:buNone/>
            </a:pPr>
            <a:endParaRPr lang="pt-PT" sz="20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62746"/>
            <a:ext cx="12192000" cy="463296"/>
          </a:xfrm>
          <a:prstGeom prst="rect">
            <a:avLst/>
          </a:prstGeom>
        </p:spPr>
      </p:pic>
    </p:spTree>
    <p:extLst>
      <p:ext uri="{BB962C8B-B14F-4D97-AF65-F5344CB8AC3E}">
        <p14:creationId xmlns:p14="http://schemas.microsoft.com/office/powerpoint/2010/main" val="627142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287</TotalTime>
  <Words>3939</Words>
  <Application>Microsoft Office PowerPoint</Application>
  <PresentationFormat>Ecrã Panorâmico</PresentationFormat>
  <Paragraphs>152</Paragraphs>
  <Slides>31</Slides>
  <Notes>0</Notes>
  <HiddenSlides>0</HiddenSlides>
  <MMClips>0</MMClips>
  <ScaleCrop>false</ScaleCrop>
  <HeadingPairs>
    <vt:vector size="6" baseType="variant">
      <vt:variant>
        <vt:lpstr>Tipos de letra usados</vt:lpstr>
      </vt:variant>
      <vt:variant>
        <vt:i4>5</vt:i4>
      </vt:variant>
      <vt:variant>
        <vt:lpstr>Tema</vt:lpstr>
      </vt:variant>
      <vt:variant>
        <vt:i4>2</vt:i4>
      </vt:variant>
      <vt:variant>
        <vt:lpstr>Títulos dos diapositivos</vt:lpstr>
      </vt:variant>
      <vt:variant>
        <vt:i4>31</vt:i4>
      </vt:variant>
    </vt:vector>
  </HeadingPairs>
  <TitlesOfParts>
    <vt:vector size="38" baseType="lpstr">
      <vt:lpstr>Arial</vt:lpstr>
      <vt:lpstr>Calibri</vt:lpstr>
      <vt:lpstr>Calibri Light</vt:lpstr>
      <vt:lpstr>Cambria</vt:lpstr>
      <vt:lpstr>Symbol</vt:lpstr>
      <vt:lpstr>Tema do Office</vt:lpstr>
      <vt:lpstr>Office Theme</vt:lpstr>
      <vt:lpstr>O Código Comercial de 1833</vt:lpstr>
      <vt:lpstr>1. A Era dos códigos  </vt:lpstr>
      <vt:lpstr>2. A ideia de código </vt:lpstr>
      <vt:lpstr> 3. Surgimento em Portugal da ideia de um código comercial e sua        concretização (1/2)  </vt:lpstr>
      <vt:lpstr>3. Surgimento em Portugal da ideia de um Código Comercial e sua concretização (2/2) </vt:lpstr>
      <vt:lpstr>4. O nome do Código</vt:lpstr>
      <vt:lpstr> 5. Reconhecimento oficial da autoria do Código </vt:lpstr>
      <vt:lpstr> 6. A vigência do Código (1/3) </vt:lpstr>
      <vt:lpstr> 6. A vigência do Código (2/3) </vt:lpstr>
      <vt:lpstr> 6. A vigência do Código (3/3) </vt:lpstr>
      <vt:lpstr>7. Fontes: indicações de Ferreira Borges (1/2) </vt:lpstr>
      <vt:lpstr> 7. Fontes: indicações de Ferreira Borges (2/2) </vt:lpstr>
      <vt:lpstr> 8. Áreas de atividade económica visadas pelo Código </vt:lpstr>
      <vt:lpstr>9. Localização no mapa-múndi do Direito (1/2) </vt:lpstr>
      <vt:lpstr>9. Localização no mapa-múndi do Direito (2/2) </vt:lpstr>
      <vt:lpstr> 10. Sistematização </vt:lpstr>
      <vt:lpstr>11. «Objetivação» do âmbito do direito comercial </vt:lpstr>
      <vt:lpstr>12. Os «operadores económicos» tidos em vista </vt:lpstr>
      <vt:lpstr>13. A regulação das sociedades (1/3)</vt:lpstr>
      <vt:lpstr>13. A regulação das sociedades (2/3) </vt:lpstr>
      <vt:lpstr>13. A regulação das sociedades (3/3) </vt:lpstr>
      <vt:lpstr> 14. O papel dado aos usos (1/2)  </vt:lpstr>
      <vt:lpstr> 14. O papel dado aos usos (2/2) </vt:lpstr>
      <vt:lpstr>15. Relevância, méritos e debilidades (1/8) </vt:lpstr>
      <vt:lpstr> 15. Relevância, méritos e debilidades (2/8) </vt:lpstr>
      <vt:lpstr> 15. Relevância, méritos e debilidades (3/8) </vt:lpstr>
      <vt:lpstr> 15. Relevância, méritos e debilidades (4/8) </vt:lpstr>
      <vt:lpstr>15. Relevância, méritos e debilidades (5/8)  </vt:lpstr>
      <vt:lpstr>15. Relevância, méritos e debilidades (6/8) </vt:lpstr>
      <vt:lpstr> 15. Relevância, méritos e debilidades (7/8) </vt:lpstr>
      <vt:lpstr>15. Relevância, méritos e debilidades (8/8)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Carla Caldeira</dc:creator>
  <cp:lastModifiedBy>Rui Pinto Duarte</cp:lastModifiedBy>
  <cp:revision>78</cp:revision>
  <cp:lastPrinted>2019-11-04T11:40:05Z</cp:lastPrinted>
  <dcterms:created xsi:type="dcterms:W3CDTF">2019-10-22T09:30:37Z</dcterms:created>
  <dcterms:modified xsi:type="dcterms:W3CDTF">2019-11-04T11:40:30Z</dcterms:modified>
</cp:coreProperties>
</file>