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91" r:id="rId3"/>
    <p:sldId id="337" r:id="rId4"/>
    <p:sldId id="332" r:id="rId5"/>
    <p:sldId id="340" r:id="rId6"/>
    <p:sldId id="333" r:id="rId7"/>
    <p:sldId id="259" r:id="rId8"/>
    <p:sldId id="265" r:id="rId9"/>
    <p:sldId id="264" r:id="rId10"/>
    <p:sldId id="266" r:id="rId11"/>
    <p:sldId id="261" r:id="rId12"/>
    <p:sldId id="263" r:id="rId13"/>
    <p:sldId id="262" r:id="rId14"/>
    <p:sldId id="268" r:id="rId15"/>
    <p:sldId id="267" r:id="rId16"/>
    <p:sldId id="324" r:id="rId17"/>
    <p:sldId id="330" r:id="rId18"/>
    <p:sldId id="319" r:id="rId19"/>
    <p:sldId id="320" r:id="rId20"/>
    <p:sldId id="334" r:id="rId21"/>
    <p:sldId id="322" r:id="rId22"/>
    <p:sldId id="323" r:id="rId23"/>
    <p:sldId id="270" r:id="rId24"/>
    <p:sldId id="294" r:id="rId25"/>
    <p:sldId id="314" r:id="rId26"/>
    <p:sldId id="302" r:id="rId27"/>
    <p:sldId id="312" r:id="rId28"/>
    <p:sldId id="315" r:id="rId29"/>
    <p:sldId id="297" r:id="rId30"/>
    <p:sldId id="341" r:id="rId31"/>
    <p:sldId id="342" r:id="rId32"/>
    <p:sldId id="298" r:id="rId33"/>
    <p:sldId id="309" r:id="rId34"/>
    <p:sldId id="311" r:id="rId35"/>
    <p:sldId id="313" r:id="rId36"/>
    <p:sldId id="299" r:id="rId37"/>
    <p:sldId id="300" r:id="rId38"/>
    <p:sldId id="307" r:id="rId39"/>
    <p:sldId id="308" r:id="rId40"/>
    <p:sldId id="335" r:id="rId41"/>
    <p:sldId id="271" r:id="rId42"/>
    <p:sldId id="343" r:id="rId43"/>
    <p:sldId id="344" r:id="rId44"/>
    <p:sldId id="303" r:id="rId45"/>
    <p:sldId id="345" r:id="rId46"/>
    <p:sldId id="346" r:id="rId47"/>
  </p:sldIdLst>
  <p:sldSz cx="12192000" cy="6858000"/>
  <p:notesSz cx="6799263" cy="9929813"/>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ção Predefinida" id="{70B229B5-08F6-4DD7-9B13-383CDC06BAB3}">
          <p14:sldIdLst>
            <p14:sldId id="291"/>
            <p14:sldId id="337"/>
            <p14:sldId id="332"/>
            <p14:sldId id="340"/>
            <p14:sldId id="333"/>
            <p14:sldId id="259"/>
            <p14:sldId id="265"/>
            <p14:sldId id="264"/>
            <p14:sldId id="266"/>
            <p14:sldId id="261"/>
            <p14:sldId id="263"/>
            <p14:sldId id="262"/>
            <p14:sldId id="268"/>
            <p14:sldId id="267"/>
            <p14:sldId id="324"/>
            <p14:sldId id="330"/>
            <p14:sldId id="319"/>
            <p14:sldId id="320"/>
            <p14:sldId id="334"/>
            <p14:sldId id="322"/>
            <p14:sldId id="323"/>
            <p14:sldId id="270"/>
            <p14:sldId id="294"/>
            <p14:sldId id="314"/>
            <p14:sldId id="302"/>
            <p14:sldId id="312"/>
            <p14:sldId id="315"/>
            <p14:sldId id="297"/>
            <p14:sldId id="341"/>
            <p14:sldId id="342"/>
            <p14:sldId id="298"/>
            <p14:sldId id="309"/>
            <p14:sldId id="311"/>
            <p14:sldId id="313"/>
            <p14:sldId id="299"/>
            <p14:sldId id="300"/>
            <p14:sldId id="307"/>
            <p14:sldId id="308"/>
            <p14:sldId id="335"/>
            <p14:sldId id="271"/>
            <p14:sldId id="343"/>
            <p14:sldId id="344"/>
            <p14:sldId id="303"/>
            <p14:sldId id="345"/>
            <p14:sldId id="34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03399"/>
    <a:srgbClr val="333F5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89" d="100"/>
          <a:sy n="89" d="100"/>
        </p:scale>
        <p:origin x="46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PT"/>
              <a:t>Clique para editar o estilo</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Faça clique para editar o estilo</a:t>
            </a:r>
          </a:p>
        </p:txBody>
      </p:sp>
      <p:sp>
        <p:nvSpPr>
          <p:cNvPr id="4" name="Marcador de Posição da Data 3"/>
          <p:cNvSpPr>
            <a:spLocks noGrp="1"/>
          </p:cNvSpPr>
          <p:nvPr>
            <p:ph type="dt" sz="half" idx="10"/>
          </p:nvPr>
        </p:nvSpPr>
        <p:spPr/>
        <p:txBody>
          <a:bodyPr/>
          <a:lstStyle/>
          <a:p>
            <a:fld id="{438EDBC7-C0F2-4582-906D-57F9DBA9B4FD}" type="datetimeFigureOut">
              <a:rPr lang="pt-PT" smtClean="0"/>
              <a:t>06-12-2019</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1260438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Texto Vertical 2"/>
          <p:cNvSpPr>
            <a:spLocks noGrp="1"/>
          </p:cNvSpPr>
          <p:nvPr>
            <p:ph type="body" orient="vert" idx="1"/>
          </p:nvPr>
        </p:nvSpPr>
        <p:spPr/>
        <p:txBody>
          <a:bodyPr vert="eaVert"/>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438EDBC7-C0F2-4582-906D-57F9DBA9B4FD}" type="datetimeFigureOut">
              <a:rPr lang="pt-PT" smtClean="0"/>
              <a:t>06-12-2019</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2744070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PT"/>
              <a:t>Clique para editar o estilo</a:t>
            </a:r>
          </a:p>
        </p:txBody>
      </p:sp>
      <p:sp>
        <p:nvSpPr>
          <p:cNvPr id="3" name="Marcador de Posição de Texto Vertical 2"/>
          <p:cNvSpPr>
            <a:spLocks noGrp="1"/>
          </p:cNvSpPr>
          <p:nvPr>
            <p:ph type="body" orient="vert" idx="1"/>
          </p:nvPr>
        </p:nvSpPr>
        <p:spPr>
          <a:xfrm>
            <a:off x="838200" y="365125"/>
            <a:ext cx="7734300" cy="5811838"/>
          </a:xfrm>
        </p:spPr>
        <p:txBody>
          <a:bodyPr vert="eaVert"/>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438EDBC7-C0F2-4582-906D-57F9DBA9B4FD}" type="datetimeFigureOut">
              <a:rPr lang="pt-PT" smtClean="0"/>
              <a:t>06-12-2019</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1137522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pt-PT"/>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pt-PT"/>
          </a:p>
        </p:txBody>
      </p:sp>
      <p:sp>
        <p:nvSpPr>
          <p:cNvPr id="4" name="Date Placeholder 3"/>
          <p:cNvSpPr>
            <a:spLocks noGrp="1"/>
          </p:cNvSpPr>
          <p:nvPr>
            <p:ph type="dt" sz="half" idx="10"/>
          </p:nvPr>
        </p:nvSpPr>
        <p:spPr/>
        <p:txBody>
          <a:bodyPr/>
          <a:lstStyle/>
          <a:p>
            <a:fld id="{5C1E6FE4-F4AF-4D14-B664-F25465E38861}" type="datetime1">
              <a:rPr lang="en-US" smtClean="0">
                <a:solidFill>
                  <a:prstClr val="black">
                    <a:tint val="75000"/>
                  </a:prstClr>
                </a:solidFill>
              </a:rPr>
              <a:pPr/>
              <a:t>12/6/2019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920130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t-PT"/>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pt-PT" dirty="0"/>
          </a:p>
        </p:txBody>
      </p:sp>
      <p:sp>
        <p:nvSpPr>
          <p:cNvPr id="4" name="Date Placeholder 3"/>
          <p:cNvSpPr>
            <a:spLocks noGrp="1"/>
          </p:cNvSpPr>
          <p:nvPr>
            <p:ph type="dt" sz="half" idx="10"/>
          </p:nvPr>
        </p:nvSpPr>
        <p:spPr/>
        <p:txBody>
          <a:bodyPr/>
          <a:lstStyle/>
          <a:p>
            <a:fld id="{F99264DD-3865-45DE-9966-DAB9A4690EF2}" type="datetime1">
              <a:rPr lang="en-US" smtClean="0">
                <a:solidFill>
                  <a:prstClr val="black">
                    <a:tint val="75000"/>
                  </a:prstClr>
                </a:solidFill>
              </a:rPr>
              <a:pPr/>
              <a:t>12/6/2019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246529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pt-PT"/>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3851C8-D14A-4D0A-B9C6-A5D0CE1CC0A8}" type="datetime1">
              <a:rPr lang="en-US" smtClean="0">
                <a:solidFill>
                  <a:prstClr val="black">
                    <a:tint val="75000"/>
                  </a:prstClr>
                </a:solidFill>
              </a:rPr>
              <a:pPr/>
              <a:t>12/6/2019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5288510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t-PT"/>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5" name="Date Placeholder 4"/>
          <p:cNvSpPr>
            <a:spLocks noGrp="1"/>
          </p:cNvSpPr>
          <p:nvPr>
            <p:ph type="dt" sz="half" idx="10"/>
          </p:nvPr>
        </p:nvSpPr>
        <p:spPr/>
        <p:txBody>
          <a:bodyPr/>
          <a:lstStyle/>
          <a:p>
            <a:fld id="{B774BD5D-8889-411C-A4EA-E5FBEFE91071}" type="datetime1">
              <a:rPr lang="en-US" smtClean="0">
                <a:solidFill>
                  <a:prstClr val="black">
                    <a:tint val="75000"/>
                  </a:prstClr>
                </a:solidFill>
              </a:rPr>
              <a:pPr/>
              <a:t>12/6/2019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1211243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pt-PT"/>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7" name="Date Placeholder 6"/>
          <p:cNvSpPr>
            <a:spLocks noGrp="1"/>
          </p:cNvSpPr>
          <p:nvPr>
            <p:ph type="dt" sz="half" idx="10"/>
          </p:nvPr>
        </p:nvSpPr>
        <p:spPr/>
        <p:txBody>
          <a:bodyPr/>
          <a:lstStyle/>
          <a:p>
            <a:fld id="{AE6BE0EB-B680-4E5B-A03D-61AD380063CE}" type="datetime1">
              <a:rPr lang="en-US" smtClean="0">
                <a:solidFill>
                  <a:prstClr val="black">
                    <a:tint val="75000"/>
                  </a:prstClr>
                </a:solidFill>
              </a:rPr>
              <a:pPr/>
              <a:t>12/6/2019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5807204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t-PT"/>
          </a:p>
        </p:txBody>
      </p:sp>
      <p:sp>
        <p:nvSpPr>
          <p:cNvPr id="3" name="Date Placeholder 2"/>
          <p:cNvSpPr>
            <a:spLocks noGrp="1"/>
          </p:cNvSpPr>
          <p:nvPr>
            <p:ph type="dt" sz="half" idx="10"/>
          </p:nvPr>
        </p:nvSpPr>
        <p:spPr/>
        <p:txBody>
          <a:bodyPr/>
          <a:lstStyle/>
          <a:p>
            <a:fld id="{7B3CB5FB-FAA4-4340-B3E4-E0978154AAF8}" type="datetime1">
              <a:rPr lang="en-US" smtClean="0">
                <a:solidFill>
                  <a:prstClr val="black">
                    <a:tint val="75000"/>
                  </a:prstClr>
                </a:solidFill>
              </a:rPr>
              <a:pPr/>
              <a:t>12/6/2019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19632518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9E178B-FD47-42B4-BEEA-B0DE66B7D46D}" type="datetime1">
              <a:rPr lang="en-US" smtClean="0">
                <a:solidFill>
                  <a:prstClr val="black">
                    <a:tint val="75000"/>
                  </a:prstClr>
                </a:solidFill>
              </a:rPr>
              <a:pPr/>
              <a:t>12/6/2019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41948260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pt-PT"/>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3D2939-4BF2-4FEA-BBDC-5961F7519CAB}" type="datetime1">
              <a:rPr lang="en-US" smtClean="0">
                <a:solidFill>
                  <a:prstClr val="black">
                    <a:tint val="75000"/>
                  </a:prstClr>
                </a:solidFill>
              </a:rPr>
              <a:pPr/>
              <a:t>12/6/2019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3474018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Conteúdo 2"/>
          <p:cNvSpPr>
            <a:spLocks noGrp="1"/>
          </p:cNvSpPr>
          <p:nvPr>
            <p:ph idx="1"/>
          </p:nvPr>
        </p:nvSpPr>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438EDBC7-C0F2-4582-906D-57F9DBA9B4FD}" type="datetimeFigureOut">
              <a:rPr lang="pt-PT" smtClean="0"/>
              <a:t>06-12-2019</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9743495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pt-PT"/>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0E4F2A-8C9D-42C4-88D0-613FAEA35236}" type="datetime1">
              <a:rPr lang="en-US" smtClean="0">
                <a:solidFill>
                  <a:prstClr val="black">
                    <a:tint val="75000"/>
                  </a:prstClr>
                </a:solidFill>
              </a:rPr>
              <a:pPr/>
              <a:t>12/6/2019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037469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Date Placeholder 3"/>
          <p:cNvSpPr>
            <a:spLocks noGrp="1"/>
          </p:cNvSpPr>
          <p:nvPr>
            <p:ph type="dt" sz="half" idx="10"/>
          </p:nvPr>
        </p:nvSpPr>
        <p:spPr/>
        <p:txBody>
          <a:bodyPr/>
          <a:lstStyle/>
          <a:p>
            <a:fld id="{DE954BAF-61D8-4FB4-8AA0-579AD37D22CA}" type="datetime1">
              <a:rPr lang="en-US" smtClean="0">
                <a:solidFill>
                  <a:prstClr val="black">
                    <a:tint val="75000"/>
                  </a:prstClr>
                </a:solidFill>
              </a:rPr>
              <a:pPr/>
              <a:t>12/6/2019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32854524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pt-PT"/>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Date Placeholder 3"/>
          <p:cNvSpPr>
            <a:spLocks noGrp="1"/>
          </p:cNvSpPr>
          <p:nvPr>
            <p:ph type="dt" sz="half" idx="10"/>
          </p:nvPr>
        </p:nvSpPr>
        <p:spPr/>
        <p:txBody>
          <a:bodyPr/>
          <a:lstStyle/>
          <a:p>
            <a:fld id="{60028E2F-CE7C-4C4C-B351-56C336A1566F}" type="datetime1">
              <a:rPr lang="en-US" smtClean="0">
                <a:solidFill>
                  <a:prstClr val="black">
                    <a:tint val="75000"/>
                  </a:prstClr>
                </a:solidFill>
              </a:rPr>
              <a:pPr/>
              <a:t>12/6/2019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3152761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PT"/>
              <a:t>Clique para editar o estilo</a:t>
            </a:r>
          </a:p>
        </p:txBody>
      </p:sp>
      <p:sp>
        <p:nvSpPr>
          <p:cNvPr id="3" name="Marcador de Posição do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a:t>Clique para editar os estilos</a:t>
            </a:r>
          </a:p>
        </p:txBody>
      </p:sp>
      <p:sp>
        <p:nvSpPr>
          <p:cNvPr id="4" name="Marcador de Posição da Data 3"/>
          <p:cNvSpPr>
            <a:spLocks noGrp="1"/>
          </p:cNvSpPr>
          <p:nvPr>
            <p:ph type="dt" sz="half" idx="10"/>
          </p:nvPr>
        </p:nvSpPr>
        <p:spPr/>
        <p:txBody>
          <a:bodyPr/>
          <a:lstStyle/>
          <a:p>
            <a:fld id="{438EDBC7-C0F2-4582-906D-57F9DBA9B4FD}" type="datetimeFigureOut">
              <a:rPr lang="pt-PT" smtClean="0"/>
              <a:t>06-12-2019</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4206892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Conteúdo 2"/>
          <p:cNvSpPr>
            <a:spLocks noGrp="1"/>
          </p:cNvSpPr>
          <p:nvPr>
            <p:ph sz="half" idx="1"/>
          </p:nvPr>
        </p:nvSpPr>
        <p:spPr>
          <a:xfrm>
            <a:off x="838200" y="1825625"/>
            <a:ext cx="5181600" cy="4351338"/>
          </a:xfrm>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e Conteúdo 3"/>
          <p:cNvSpPr>
            <a:spLocks noGrp="1"/>
          </p:cNvSpPr>
          <p:nvPr>
            <p:ph sz="half" idx="2"/>
          </p:nvPr>
        </p:nvSpPr>
        <p:spPr>
          <a:xfrm>
            <a:off x="6172200" y="1825625"/>
            <a:ext cx="5181600" cy="4351338"/>
          </a:xfrm>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a Data 4"/>
          <p:cNvSpPr>
            <a:spLocks noGrp="1"/>
          </p:cNvSpPr>
          <p:nvPr>
            <p:ph type="dt" sz="half" idx="10"/>
          </p:nvPr>
        </p:nvSpPr>
        <p:spPr/>
        <p:txBody>
          <a:bodyPr/>
          <a:lstStyle/>
          <a:p>
            <a:fld id="{438EDBC7-C0F2-4582-906D-57F9DBA9B4FD}" type="datetimeFigureOut">
              <a:rPr lang="pt-PT" smtClean="0"/>
              <a:t>06-12-2019</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240245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PT"/>
              <a:t>Clique para editar o estilo</a:t>
            </a:r>
          </a:p>
        </p:txBody>
      </p:sp>
      <p:sp>
        <p:nvSpPr>
          <p:cNvPr id="3" name="Marcador de Posição do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a:t>
            </a:r>
          </a:p>
        </p:txBody>
      </p:sp>
      <p:sp>
        <p:nvSpPr>
          <p:cNvPr id="4" name="Marcador de Posição de Conteúdo 3"/>
          <p:cNvSpPr>
            <a:spLocks noGrp="1"/>
          </p:cNvSpPr>
          <p:nvPr>
            <p:ph sz="half" idx="2"/>
          </p:nvPr>
        </p:nvSpPr>
        <p:spPr>
          <a:xfrm>
            <a:off x="839788" y="2505075"/>
            <a:ext cx="5157787" cy="3684588"/>
          </a:xfrm>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o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a:t>
            </a:r>
          </a:p>
        </p:txBody>
      </p:sp>
      <p:sp>
        <p:nvSpPr>
          <p:cNvPr id="6" name="Marcador de Posição de Conteúdo 5"/>
          <p:cNvSpPr>
            <a:spLocks noGrp="1"/>
          </p:cNvSpPr>
          <p:nvPr>
            <p:ph sz="quarter" idx="4"/>
          </p:nvPr>
        </p:nvSpPr>
        <p:spPr>
          <a:xfrm>
            <a:off x="6172200" y="2505075"/>
            <a:ext cx="5183188" cy="3684588"/>
          </a:xfrm>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7" name="Marcador de Posição da Data 6"/>
          <p:cNvSpPr>
            <a:spLocks noGrp="1"/>
          </p:cNvSpPr>
          <p:nvPr>
            <p:ph type="dt" sz="half" idx="10"/>
          </p:nvPr>
        </p:nvSpPr>
        <p:spPr/>
        <p:txBody>
          <a:bodyPr/>
          <a:lstStyle/>
          <a:p>
            <a:fld id="{438EDBC7-C0F2-4582-906D-57F9DBA9B4FD}" type="datetimeFigureOut">
              <a:rPr lang="pt-PT" smtClean="0"/>
              <a:t>06-12-2019</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2167184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a Data 2"/>
          <p:cNvSpPr>
            <a:spLocks noGrp="1"/>
          </p:cNvSpPr>
          <p:nvPr>
            <p:ph type="dt" sz="half" idx="10"/>
          </p:nvPr>
        </p:nvSpPr>
        <p:spPr/>
        <p:txBody>
          <a:bodyPr/>
          <a:lstStyle/>
          <a:p>
            <a:fld id="{438EDBC7-C0F2-4582-906D-57F9DBA9B4FD}" type="datetimeFigureOut">
              <a:rPr lang="pt-PT" smtClean="0"/>
              <a:t>06-12-2019</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2733867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438EDBC7-C0F2-4582-906D-57F9DBA9B4FD}" type="datetimeFigureOut">
              <a:rPr lang="pt-PT" smtClean="0"/>
              <a:t>06-12-2019</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1397634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PT"/>
              <a:t>Clique para editar o estilo</a:t>
            </a:r>
          </a:p>
        </p:txBody>
      </p:sp>
      <p:sp>
        <p:nvSpPr>
          <p:cNvPr id="3" name="Marcador de Posição de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o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a:t>
            </a:r>
          </a:p>
        </p:txBody>
      </p:sp>
      <p:sp>
        <p:nvSpPr>
          <p:cNvPr id="5" name="Marcador de Posição da Data 4"/>
          <p:cNvSpPr>
            <a:spLocks noGrp="1"/>
          </p:cNvSpPr>
          <p:nvPr>
            <p:ph type="dt" sz="half" idx="10"/>
          </p:nvPr>
        </p:nvSpPr>
        <p:spPr/>
        <p:txBody>
          <a:bodyPr/>
          <a:lstStyle/>
          <a:p>
            <a:fld id="{438EDBC7-C0F2-4582-906D-57F9DBA9B4FD}" type="datetimeFigureOut">
              <a:rPr lang="pt-PT" smtClean="0"/>
              <a:t>06-12-2019</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280125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PT"/>
              <a:t>Clique para editar o estilo</a:t>
            </a:r>
          </a:p>
        </p:txBody>
      </p:sp>
      <p:sp>
        <p:nvSpPr>
          <p:cNvPr id="3" name="Marcador de Posição d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a:t>
            </a:r>
          </a:p>
        </p:txBody>
      </p:sp>
      <p:sp>
        <p:nvSpPr>
          <p:cNvPr id="5" name="Marcador de Posição da Data 4"/>
          <p:cNvSpPr>
            <a:spLocks noGrp="1"/>
          </p:cNvSpPr>
          <p:nvPr>
            <p:ph type="dt" sz="half" idx="10"/>
          </p:nvPr>
        </p:nvSpPr>
        <p:spPr/>
        <p:txBody>
          <a:bodyPr/>
          <a:lstStyle/>
          <a:p>
            <a:fld id="{438EDBC7-C0F2-4582-906D-57F9DBA9B4FD}" type="datetimeFigureOut">
              <a:rPr lang="pt-PT" smtClean="0"/>
              <a:t>06-12-2019</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43AEDC3E-2F2E-44A3-AD6B-6C449631A62B}" type="slidenum">
              <a:rPr lang="pt-PT" smtClean="0"/>
              <a:t>‹nº›</a:t>
            </a:fld>
            <a:endParaRPr lang="pt-PT"/>
          </a:p>
        </p:txBody>
      </p:sp>
    </p:spTree>
    <p:extLst>
      <p:ext uri="{BB962C8B-B14F-4D97-AF65-F5344CB8AC3E}">
        <p14:creationId xmlns:p14="http://schemas.microsoft.com/office/powerpoint/2010/main" val="740587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a:t>Clique para editar o estilo</a:t>
            </a:r>
          </a:p>
        </p:txBody>
      </p:sp>
      <p:sp>
        <p:nvSpPr>
          <p:cNvPr id="3" name="Marcador de Posição do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8EDBC7-C0F2-4582-906D-57F9DBA9B4FD}" type="datetimeFigureOut">
              <a:rPr lang="pt-PT" smtClean="0"/>
              <a:t>06-12-2019</a:t>
            </a:fld>
            <a:endParaRPr lang="pt-PT"/>
          </a:p>
        </p:txBody>
      </p:sp>
      <p:sp>
        <p:nvSpPr>
          <p:cNvPr id="5" name="Marcador de Posição do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EDC3E-2F2E-44A3-AD6B-6C449631A62B}" type="slidenum">
              <a:rPr lang="pt-PT" smtClean="0"/>
              <a:t>‹nº›</a:t>
            </a:fld>
            <a:endParaRPr lang="pt-PT"/>
          </a:p>
        </p:txBody>
      </p:sp>
    </p:spTree>
    <p:extLst>
      <p:ext uri="{BB962C8B-B14F-4D97-AF65-F5344CB8AC3E}">
        <p14:creationId xmlns:p14="http://schemas.microsoft.com/office/powerpoint/2010/main" val="2251017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pt-PT"/>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83632C-9F21-4B26-8314-E2A147375E30}" type="datetime1">
              <a:rPr lang="en-US" smtClean="0">
                <a:solidFill>
                  <a:prstClr val="black">
                    <a:tint val="75000"/>
                  </a:prstClr>
                </a:solidFill>
              </a:rPr>
              <a:pPr/>
              <a:t>12/6/2019</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7051961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ambria" panose="020405030504060302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Cambria" panose="020405030504060302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Cambria" panose="020405030504060302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dgs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dgsi.pt/"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dgsi.p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9314" y="-1995975"/>
            <a:ext cx="10282686" cy="5512434"/>
          </a:xfrm>
        </p:spPr>
        <p:txBody>
          <a:bodyPr>
            <a:normAutofit/>
          </a:bodyPr>
          <a:lstStyle/>
          <a:p>
            <a:pPr algn="l">
              <a:lnSpc>
                <a:spcPct val="150000"/>
              </a:lnSpc>
            </a:pPr>
            <a:r>
              <a:rPr lang="pt-PT" sz="3200" b="1" dirty="0"/>
              <a:t/>
            </a:r>
            <a:br>
              <a:rPr lang="pt-PT" sz="3200" b="1" dirty="0"/>
            </a:br>
            <a:r>
              <a:rPr lang="pt-PT" sz="3200" b="1" dirty="0"/>
              <a:t/>
            </a:r>
            <a:br>
              <a:rPr lang="pt-PT" sz="3200" b="1" dirty="0"/>
            </a:br>
            <a:r>
              <a:rPr lang="pt-PT" sz="2800" b="1" dirty="0">
                <a:latin typeface="Cambria" panose="02040503050406030204" pitchFamily="18" charset="0"/>
                <a:ea typeface="Cambria" panose="02040503050406030204" pitchFamily="18" charset="0"/>
              </a:rPr>
              <a:t>Contratos de cooperação entre empresas (</a:t>
            </a:r>
            <a:r>
              <a:rPr lang="pt-PT" sz="2800" b="1" i="1" dirty="0">
                <a:latin typeface="Cambria" panose="02040503050406030204" pitchFamily="18" charset="0"/>
                <a:ea typeface="Cambria" panose="02040503050406030204" pitchFamily="18" charset="0"/>
              </a:rPr>
              <a:t>e investidores não empresários</a:t>
            </a:r>
            <a:r>
              <a:rPr lang="pt-PT" sz="2800" b="1" dirty="0">
                <a:latin typeface="Cambria" panose="02040503050406030204" pitchFamily="18" charset="0"/>
                <a:ea typeface="Cambria" panose="02040503050406030204" pitchFamily="18" charset="0"/>
              </a:rPr>
              <a:t>) - </a:t>
            </a:r>
            <a:r>
              <a:rPr lang="pt-PT" sz="2800" b="1" dirty="0">
                <a:solidFill>
                  <a:srgbClr val="C00000"/>
                </a:solidFill>
                <a:latin typeface="Cambria" panose="02040503050406030204" pitchFamily="18" charset="0"/>
                <a:ea typeface="Cambria" panose="02040503050406030204" pitchFamily="18" charset="0"/>
              </a:rPr>
              <a:t>alguns problemas </a:t>
            </a:r>
            <a:r>
              <a:rPr lang="pt-PT" dirty="0"/>
              <a:t/>
            </a:r>
            <a:br>
              <a:rPr lang="pt-PT" dirty="0"/>
            </a:br>
            <a:endParaRPr lang="pt-PT" sz="3000" dirty="0">
              <a:latin typeface="Cambria" panose="02040503050406030204" pitchFamily="18" charset="0"/>
            </a:endParaRPr>
          </a:p>
        </p:txBody>
      </p:sp>
      <p:pic>
        <p:nvPicPr>
          <p:cNvPr id="14" name="Imagem 13"/>
          <p:cNvPicPr>
            <a:picLocks noChangeAspect="1"/>
          </p:cNvPicPr>
          <p:nvPr/>
        </p:nvPicPr>
        <p:blipFill>
          <a:blip r:embed="rId2"/>
          <a:stretch>
            <a:fillRect/>
          </a:stretch>
        </p:blipFill>
        <p:spPr>
          <a:xfrm>
            <a:off x="-285042" y="2521842"/>
            <a:ext cx="8535140" cy="1749704"/>
          </a:xfrm>
          <a:prstGeom prst="rect">
            <a:avLst/>
          </a:prstGeom>
        </p:spPr>
      </p:pic>
      <p:sp>
        <p:nvSpPr>
          <p:cNvPr id="16" name="Isosceles Triangle 3"/>
          <p:cNvSpPr/>
          <p:nvPr/>
        </p:nvSpPr>
        <p:spPr>
          <a:xfrm rot="20085850">
            <a:off x="-1602313" y="-65222"/>
            <a:ext cx="5735153" cy="6002571"/>
          </a:xfrm>
          <a:prstGeom prst="triangle">
            <a:avLst>
              <a:gd name="adj" fmla="val 50334"/>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pic>
        <p:nvPicPr>
          <p:cNvPr id="17" name="Imagem 16"/>
          <p:cNvPicPr>
            <a:picLocks noChangeAspect="1"/>
          </p:cNvPicPr>
          <p:nvPr/>
        </p:nvPicPr>
        <p:blipFill>
          <a:blip r:embed="rId3"/>
          <a:stretch>
            <a:fillRect/>
          </a:stretch>
        </p:blipFill>
        <p:spPr>
          <a:xfrm>
            <a:off x="86495" y="4425351"/>
            <a:ext cx="12105505" cy="2335439"/>
          </a:xfrm>
          <a:prstGeom prst="rect">
            <a:avLst/>
          </a:prstGeom>
        </p:spPr>
      </p:pic>
      <p:pic>
        <p:nvPicPr>
          <p:cNvPr id="19" name="Imagem 18"/>
          <p:cNvPicPr>
            <a:picLocks noChangeAspect="1"/>
          </p:cNvPicPr>
          <p:nvPr/>
        </p:nvPicPr>
        <p:blipFill>
          <a:blip r:embed="rId4"/>
          <a:stretch>
            <a:fillRect/>
          </a:stretch>
        </p:blipFill>
        <p:spPr>
          <a:xfrm>
            <a:off x="-414933" y="5403604"/>
            <a:ext cx="12606933" cy="1439982"/>
          </a:xfrm>
          <a:prstGeom prst="rect">
            <a:avLst/>
          </a:prstGeom>
        </p:spPr>
      </p:pic>
      <p:pic>
        <p:nvPicPr>
          <p:cNvPr id="20" name="Imagem 19"/>
          <p:cNvPicPr>
            <a:picLocks noChangeAspect="1"/>
          </p:cNvPicPr>
          <p:nvPr/>
        </p:nvPicPr>
        <p:blipFill>
          <a:blip r:embed="rId5"/>
          <a:stretch>
            <a:fillRect/>
          </a:stretch>
        </p:blipFill>
        <p:spPr>
          <a:xfrm>
            <a:off x="6187133" y="5080488"/>
            <a:ext cx="4956478" cy="646232"/>
          </a:xfrm>
          <a:prstGeom prst="rect">
            <a:avLst/>
          </a:prstGeom>
        </p:spPr>
      </p:pic>
      <p:sp>
        <p:nvSpPr>
          <p:cNvPr id="23" name="CaixaDeTexto 22"/>
          <p:cNvSpPr txBox="1"/>
          <p:nvPr/>
        </p:nvSpPr>
        <p:spPr>
          <a:xfrm>
            <a:off x="7967737" y="6049835"/>
            <a:ext cx="2672554" cy="369332"/>
          </a:xfrm>
          <a:prstGeom prst="rect">
            <a:avLst/>
          </a:prstGeom>
          <a:noFill/>
        </p:spPr>
        <p:txBody>
          <a:bodyPr wrap="square" rtlCol="0">
            <a:spAutoFit/>
          </a:bodyPr>
          <a:lstStyle/>
          <a:p>
            <a:r>
              <a:rPr lang="pt-PT" dirty="0">
                <a:solidFill>
                  <a:schemeClr val="bg1"/>
                </a:solidFill>
                <a:latin typeface="Cambria" panose="02040503050406030204" pitchFamily="18" charset="0"/>
                <a:ea typeface="Cambria" panose="02040503050406030204" pitchFamily="18" charset="0"/>
              </a:rPr>
              <a:t>novembro 2019</a:t>
            </a:r>
          </a:p>
        </p:txBody>
      </p:sp>
    </p:spTree>
    <p:extLst>
      <p:ext uri="{BB962C8B-B14F-4D97-AF65-F5344CB8AC3E}">
        <p14:creationId xmlns:p14="http://schemas.microsoft.com/office/powerpoint/2010/main" val="5130543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4597" y="365125"/>
            <a:ext cx="10515600" cy="757619"/>
          </a:xfrm>
        </p:spPr>
        <p:txBody>
          <a:bodyPr>
            <a:normAutofit fontScale="90000"/>
          </a:bodyPr>
          <a:lstStyle/>
          <a:p>
            <a:r>
              <a:rPr lang="pt-PT" sz="3400" dirty="0"/>
              <a:t/>
            </a:r>
            <a:br>
              <a:rPr lang="pt-PT" sz="3400" dirty="0"/>
            </a:br>
            <a:r>
              <a:rPr lang="pt-PT" sz="2200" b="1" dirty="0">
                <a:latin typeface="Cambria" panose="02040503050406030204" pitchFamily="18" charset="0"/>
                <a:ea typeface="Cambria" panose="02040503050406030204" pitchFamily="18" charset="0"/>
              </a:rPr>
              <a:t>3. A distinção entre sociedade e associação em participação </a:t>
            </a:r>
            <a:r>
              <a:rPr lang="pt-PT" sz="2200" b="1" dirty="0" smtClean="0">
                <a:latin typeface="Cambria" panose="02040503050406030204" pitchFamily="18" charset="0"/>
                <a:ea typeface="Cambria" panose="02040503050406030204" pitchFamily="18" charset="0"/>
              </a:rPr>
              <a:t/>
            </a:r>
            <a:br>
              <a:rPr lang="pt-PT" sz="2200" b="1" dirty="0" smtClean="0">
                <a:latin typeface="Cambria" panose="02040503050406030204" pitchFamily="18" charset="0"/>
                <a:ea typeface="Cambria" panose="02040503050406030204" pitchFamily="18" charset="0"/>
              </a:rPr>
            </a:br>
            <a:r>
              <a:rPr lang="pt-PT" sz="2200" b="1" dirty="0" smtClean="0">
                <a:latin typeface="Cambria" panose="02040503050406030204" pitchFamily="18" charset="0"/>
                <a:ea typeface="Cambria" panose="02040503050406030204" pitchFamily="18" charset="0"/>
              </a:rPr>
              <a:t>3.1</a:t>
            </a:r>
            <a:r>
              <a:rPr lang="pt-PT" sz="2200" b="1" dirty="0">
                <a:latin typeface="Cambria" panose="02040503050406030204" pitchFamily="18" charset="0"/>
                <a:ea typeface="Cambria" panose="02040503050406030204" pitchFamily="18" charset="0"/>
              </a:rPr>
              <a:t>. Alguns preceitos legais </a:t>
            </a:r>
            <a:r>
              <a:rPr lang="pt-PT" sz="2200" b="1" dirty="0">
                <a:solidFill>
                  <a:srgbClr val="C00000"/>
                </a:solidFill>
                <a:latin typeface="Cambria" panose="02040503050406030204" pitchFamily="18" charset="0"/>
                <a:ea typeface="Cambria" panose="02040503050406030204" pitchFamily="18" charset="0"/>
              </a:rPr>
              <a:t>(2/6)</a:t>
            </a:r>
            <a:r>
              <a:rPr lang="pt-PT" dirty="0"/>
              <a:t/>
            </a:r>
            <a:br>
              <a:rPr lang="pt-PT" dirty="0"/>
            </a:br>
            <a:r>
              <a:rPr lang="pt-PT" sz="2700" dirty="0">
                <a:latin typeface="Cambria" panose="02040503050406030204" pitchFamily="18" charset="0"/>
                <a:ea typeface="Cambria" panose="02040503050406030204" pitchFamily="18" charset="0"/>
              </a:rPr>
              <a:t/>
            </a:r>
            <a:br>
              <a:rPr lang="pt-PT" sz="2700" dirty="0">
                <a:latin typeface="Cambria" panose="02040503050406030204" pitchFamily="18" charset="0"/>
                <a:ea typeface="Cambria" panose="02040503050406030204" pitchFamily="18" charset="0"/>
              </a:rPr>
            </a:br>
            <a:endParaRPr lang="pt-PT" sz="2700"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698739" y="1768415"/>
            <a:ext cx="10671457" cy="4759707"/>
          </a:xfrm>
        </p:spPr>
        <p:txBody>
          <a:bodyPr>
            <a:noAutofit/>
          </a:bodyPr>
          <a:lstStyle/>
          <a:p>
            <a:pPr marL="0" indent="0" algn="just">
              <a:buNone/>
            </a:pPr>
            <a:endParaRPr lang="pt-PT" sz="2000" dirty="0">
              <a:latin typeface="Cambria" panose="02040503050406030204" pitchFamily="18" charset="0"/>
              <a:ea typeface="Cambria" panose="02040503050406030204" pitchFamily="18" charset="0"/>
            </a:endParaRPr>
          </a:p>
          <a:p>
            <a:pPr marL="0" indent="0">
              <a:buNone/>
            </a:pPr>
            <a:r>
              <a:rPr lang="pt-PT" sz="2000" b="1" dirty="0" err="1">
                <a:latin typeface="Cambria" panose="02040503050406030204" pitchFamily="18" charset="0"/>
                <a:ea typeface="Cambria" panose="02040503050406030204" pitchFamily="18" charset="0"/>
              </a:rPr>
              <a:t>Art</a:t>
            </a:r>
            <a:r>
              <a:rPr lang="pt-PT" sz="2000" b="1" dirty="0">
                <a:latin typeface="Cambria" panose="02040503050406030204" pitchFamily="18" charset="0"/>
                <a:ea typeface="Cambria" panose="02040503050406030204" pitchFamily="18" charset="0"/>
              </a:rPr>
              <a:t>. 21 do </a:t>
            </a:r>
            <a:r>
              <a:rPr lang="pt-PT" sz="2000" b="1" dirty="0" err="1">
                <a:latin typeface="Cambria" panose="02040503050406030204" pitchFamily="18" charset="0"/>
                <a:ea typeface="Cambria" panose="02040503050406030204" pitchFamily="18" charset="0"/>
              </a:rPr>
              <a:t>Dec.-Lei</a:t>
            </a:r>
            <a:r>
              <a:rPr lang="pt-PT" sz="2000" b="1" dirty="0">
                <a:latin typeface="Cambria" panose="02040503050406030204" pitchFamily="18" charset="0"/>
                <a:ea typeface="Cambria" panose="02040503050406030204" pitchFamily="18" charset="0"/>
              </a:rPr>
              <a:t> 231/81 de 28 de julho</a:t>
            </a:r>
            <a:endParaRPr lang="pt-PT" sz="2000" dirty="0">
              <a:latin typeface="Cambria" panose="02040503050406030204" pitchFamily="18" charset="0"/>
              <a:ea typeface="Cambria" panose="02040503050406030204" pitchFamily="18" charset="0"/>
            </a:endParaRPr>
          </a:p>
          <a:p>
            <a:pPr marL="0" indent="0" algn="just">
              <a:buNone/>
            </a:pPr>
            <a:r>
              <a:rPr lang="pt-PT" sz="2000" b="1" dirty="0">
                <a:latin typeface="Cambria" panose="02040503050406030204" pitchFamily="18" charset="0"/>
                <a:ea typeface="Cambria" panose="02040503050406030204" pitchFamily="18" charset="0"/>
              </a:rPr>
              <a:t>(Noção e regulamentação)</a:t>
            </a:r>
            <a:endParaRPr lang="pt-PT" sz="2000" dirty="0">
              <a:latin typeface="Cambria" panose="02040503050406030204" pitchFamily="18" charset="0"/>
              <a:ea typeface="Cambria" panose="02040503050406030204" pitchFamily="18" charset="0"/>
            </a:endParaRPr>
          </a:p>
          <a:p>
            <a:pPr marL="0" indent="0" algn="just">
              <a:buNone/>
            </a:pPr>
            <a:r>
              <a:rPr lang="pt-PT" sz="2000" dirty="0">
                <a:latin typeface="Cambria" panose="02040503050406030204" pitchFamily="18" charset="0"/>
                <a:ea typeface="Cambria" panose="02040503050406030204" pitchFamily="18" charset="0"/>
              </a:rPr>
              <a:t>1 - A associação de uma pessoa a uma atividade económica exercida por outra, ficando a primeira a participar nos lucros ou nos lucros e perdas que desse exercício resultarem para a segunda, regular-se-á pelo disposto nos artigos seguintes.</a:t>
            </a:r>
          </a:p>
          <a:p>
            <a:pPr marL="0" indent="0" algn="just">
              <a:buNone/>
            </a:pPr>
            <a:r>
              <a:rPr lang="pt-PT" sz="2000" dirty="0">
                <a:latin typeface="Cambria" panose="02040503050406030204" pitchFamily="18" charset="0"/>
                <a:ea typeface="Cambria" panose="02040503050406030204" pitchFamily="18" charset="0"/>
              </a:rPr>
              <a:t>2 - </a:t>
            </a:r>
            <a:r>
              <a:rPr lang="pt-PT" sz="2000" i="1" dirty="0">
                <a:latin typeface="Cambria" panose="02040503050406030204" pitchFamily="18" charset="0"/>
                <a:ea typeface="Cambria" panose="02040503050406030204" pitchFamily="18" charset="0"/>
              </a:rPr>
              <a:t>É elemento essencial do contrato a participação nos lucros; a participação nas perdas pode ser dispensada</a:t>
            </a:r>
            <a:r>
              <a:rPr lang="pt-PT" sz="2000" dirty="0">
                <a:latin typeface="Cambria" panose="02040503050406030204" pitchFamily="18" charset="0"/>
                <a:ea typeface="Cambria" panose="02040503050406030204" pitchFamily="18" charset="0"/>
              </a:rPr>
              <a:t>.</a:t>
            </a:r>
          </a:p>
          <a:p>
            <a:pPr marL="0" indent="0" algn="just">
              <a:buNone/>
            </a:pPr>
            <a:r>
              <a:rPr lang="pt-PT" sz="2000" dirty="0">
                <a:latin typeface="Cambria" panose="02040503050406030204" pitchFamily="18" charset="0"/>
                <a:ea typeface="Cambria" panose="02040503050406030204" pitchFamily="18" charset="0"/>
              </a:rPr>
              <a:t>[…] </a:t>
            </a:r>
          </a:p>
          <a:p>
            <a:pPr algn="just"/>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0" y="1122744"/>
            <a:ext cx="12192000" cy="463296"/>
          </a:xfrm>
          <a:prstGeom prst="rect">
            <a:avLst/>
          </a:prstGeom>
        </p:spPr>
      </p:pic>
    </p:spTree>
    <p:extLst>
      <p:ext uri="{BB962C8B-B14F-4D97-AF65-F5344CB8AC3E}">
        <p14:creationId xmlns:p14="http://schemas.microsoft.com/office/powerpoint/2010/main" val="25777821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
            <a:ext cx="10515600" cy="1690688"/>
          </a:xfrm>
        </p:spPr>
        <p:txBody>
          <a:bodyPr>
            <a:normAutofit/>
          </a:bodyPr>
          <a:lstStyle/>
          <a:p>
            <a:pPr eaLnBrk="0"/>
            <a:r>
              <a:rPr lang="pt-PT" sz="2000" b="1" dirty="0">
                <a:latin typeface="Cambria" panose="02040503050406030204" pitchFamily="18" charset="0"/>
                <a:ea typeface="Cambria" panose="02040503050406030204" pitchFamily="18" charset="0"/>
              </a:rPr>
              <a:t>3. A distinção entre sociedade e associação em </a:t>
            </a:r>
            <a:r>
              <a:rPr lang="pt-PT" sz="2000" b="1" dirty="0" smtClean="0">
                <a:latin typeface="Cambria" panose="02040503050406030204" pitchFamily="18" charset="0"/>
                <a:ea typeface="Cambria" panose="02040503050406030204" pitchFamily="18" charset="0"/>
              </a:rPr>
              <a:t>participação</a:t>
            </a:r>
            <a:br>
              <a:rPr lang="pt-PT" sz="2000" b="1" dirty="0" smtClean="0">
                <a:latin typeface="Cambria" panose="02040503050406030204" pitchFamily="18" charset="0"/>
                <a:ea typeface="Cambria" panose="02040503050406030204" pitchFamily="18" charset="0"/>
              </a:rPr>
            </a:br>
            <a:r>
              <a:rPr lang="pt-PT" sz="2000" b="1" dirty="0" smtClean="0">
                <a:latin typeface="Cambria" panose="02040503050406030204" pitchFamily="18" charset="0"/>
                <a:ea typeface="Cambria" panose="02040503050406030204" pitchFamily="18" charset="0"/>
              </a:rPr>
              <a:t>3.1</a:t>
            </a:r>
            <a:r>
              <a:rPr lang="pt-PT" sz="2000" b="1" dirty="0">
                <a:latin typeface="Cambria" panose="02040503050406030204" pitchFamily="18" charset="0"/>
                <a:ea typeface="Cambria" panose="02040503050406030204" pitchFamily="18" charset="0"/>
              </a:rPr>
              <a:t>. Alguns preceitos legais </a:t>
            </a:r>
            <a:r>
              <a:rPr lang="pt-PT" sz="2000" b="1" dirty="0">
                <a:solidFill>
                  <a:srgbClr val="C00000"/>
                </a:solidFill>
                <a:latin typeface="Cambria" panose="02040503050406030204" pitchFamily="18" charset="0"/>
                <a:ea typeface="Cambria" panose="02040503050406030204" pitchFamily="18" charset="0"/>
              </a:rPr>
              <a:t>(3/6)</a:t>
            </a:r>
            <a:endParaRPr lang="pt-PT" sz="2000" dirty="0">
              <a:solidFill>
                <a:srgbClr val="C00000"/>
              </a:solidFill>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38200" y="2053087"/>
            <a:ext cx="10515600" cy="4123876"/>
          </a:xfrm>
        </p:spPr>
        <p:txBody>
          <a:bodyPr>
            <a:normAutofit fontScale="85000" lnSpcReduction="20000"/>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eaLnBrk="0">
              <a:buNone/>
            </a:pPr>
            <a:r>
              <a:rPr lang="pt-PT" sz="2400" b="1" dirty="0" err="1">
                <a:latin typeface="Cambria" panose="02040503050406030204" pitchFamily="18" charset="0"/>
                <a:ea typeface="Cambria" panose="02040503050406030204" pitchFamily="18" charset="0"/>
              </a:rPr>
              <a:t>Art</a:t>
            </a:r>
            <a:r>
              <a:rPr lang="pt-PT" sz="2400" b="1" dirty="0">
                <a:latin typeface="Cambria" panose="02040503050406030204" pitchFamily="18" charset="0"/>
                <a:ea typeface="Cambria" panose="02040503050406030204" pitchFamily="18" charset="0"/>
              </a:rPr>
              <a:t>. 23 do </a:t>
            </a:r>
            <a:r>
              <a:rPr lang="pt-PT" sz="2400" b="1" dirty="0" err="1">
                <a:latin typeface="Cambria" panose="02040503050406030204" pitchFamily="18" charset="0"/>
                <a:ea typeface="Cambria" panose="02040503050406030204" pitchFamily="18" charset="0"/>
              </a:rPr>
              <a:t>Dec.-Lei</a:t>
            </a:r>
            <a:r>
              <a:rPr lang="pt-PT" sz="2400" b="1" dirty="0">
                <a:latin typeface="Cambria" panose="02040503050406030204" pitchFamily="18" charset="0"/>
                <a:ea typeface="Cambria" panose="02040503050406030204" pitchFamily="18" charset="0"/>
              </a:rPr>
              <a:t> 231/81 de 28 de julho</a:t>
            </a:r>
            <a:endParaRPr lang="pt-PT" sz="2400" dirty="0">
              <a:latin typeface="Cambria" panose="02040503050406030204" pitchFamily="18" charset="0"/>
              <a:ea typeface="Cambria" panose="02040503050406030204" pitchFamily="18" charset="0"/>
            </a:endParaRPr>
          </a:p>
          <a:p>
            <a:pPr marL="0" indent="0" algn="just">
              <a:buNone/>
            </a:pPr>
            <a:r>
              <a:rPr lang="pt-PT" sz="2400" b="1" dirty="0">
                <a:latin typeface="Cambria" panose="02040503050406030204" pitchFamily="18" charset="0"/>
                <a:ea typeface="Cambria" panose="02040503050406030204" pitchFamily="18" charset="0"/>
              </a:rPr>
              <a:t>(Forma do contrato)</a:t>
            </a:r>
            <a:endParaRPr lang="pt-PT" sz="2400" dirty="0">
              <a:latin typeface="Cambria" panose="02040503050406030204" pitchFamily="18" charset="0"/>
              <a:ea typeface="Cambria" panose="02040503050406030204" pitchFamily="18" charset="0"/>
            </a:endParaRPr>
          </a:p>
          <a:p>
            <a:pPr marL="0" indent="0" algn="just">
              <a:buNone/>
            </a:pPr>
            <a:r>
              <a:rPr lang="pt-PT" sz="2400" dirty="0">
                <a:latin typeface="Cambria" panose="02040503050406030204" pitchFamily="18" charset="0"/>
                <a:ea typeface="Cambria" panose="02040503050406030204" pitchFamily="18" charset="0"/>
              </a:rPr>
              <a:t>1 - </a:t>
            </a:r>
            <a:r>
              <a:rPr lang="pt-PT" sz="2400" i="1" dirty="0">
                <a:latin typeface="Cambria" panose="02040503050406030204" pitchFamily="18" charset="0"/>
                <a:ea typeface="Cambria" panose="02040503050406030204" pitchFamily="18" charset="0"/>
              </a:rPr>
              <a:t>O contrato de associação em participação não está sujeito a forma especial</a:t>
            </a:r>
            <a:r>
              <a:rPr lang="pt-PT" sz="2400" dirty="0">
                <a:latin typeface="Cambria" panose="02040503050406030204" pitchFamily="18" charset="0"/>
                <a:ea typeface="Cambria" panose="02040503050406030204" pitchFamily="18" charset="0"/>
              </a:rPr>
              <a:t>, à exceção da que for exigida pela natureza dos bens com que o associado contribuir.</a:t>
            </a:r>
          </a:p>
          <a:p>
            <a:pPr marL="0" indent="0" algn="just">
              <a:buNone/>
            </a:pPr>
            <a:r>
              <a:rPr lang="pt-PT" sz="2400" dirty="0">
                <a:latin typeface="Cambria" panose="02040503050406030204" pitchFamily="18" charset="0"/>
                <a:ea typeface="Cambria" panose="02040503050406030204" pitchFamily="18" charset="0"/>
              </a:rPr>
              <a:t>2 - Só podem, contudo, ser provadas por escrito a cláusula que exclua a participação do associado nas perdas do negócio e aquela que, quanto a essas perdas estabeleça a responsabilidade ilimitada do associado.</a:t>
            </a:r>
          </a:p>
          <a:p>
            <a:pPr marL="0" indent="0" algn="just">
              <a:buNone/>
            </a:pPr>
            <a:r>
              <a:rPr lang="pt-PT" sz="2400" dirty="0">
                <a:latin typeface="Cambria" panose="02040503050406030204" pitchFamily="18" charset="0"/>
                <a:ea typeface="Cambria" panose="02040503050406030204" pitchFamily="18" charset="0"/>
              </a:rPr>
              <a:t>3 - A inobservância da forma exigida pela natureza dos bens com que o associado contribuir só anula todo o negócio se este não puder converter-se, segundo o disposto no artigo 293.º do Código Civil, de modo que a contribuição consista no simples uso e fruição dos bens cuja transferência determina a forma especial.</a:t>
            </a:r>
          </a:p>
          <a:p>
            <a:pPr marL="0" indent="0" algn="just">
              <a:buNone/>
            </a:pPr>
            <a:r>
              <a:rPr lang="pt-PT" sz="1800" dirty="0">
                <a:latin typeface="Cambria" panose="02040503050406030204" pitchFamily="18" charset="0"/>
                <a:ea typeface="Cambria" panose="02040503050406030204" pitchFamily="18" charset="0"/>
              </a:rPr>
              <a:t/>
            </a:r>
            <a:br>
              <a:rPr lang="pt-PT" sz="1800" dirty="0">
                <a:latin typeface="Cambria" panose="02040503050406030204" pitchFamily="18" charset="0"/>
                <a:ea typeface="Cambria" panose="02040503050406030204" pitchFamily="18" charset="0"/>
              </a:rPr>
            </a:br>
            <a:r>
              <a:rPr lang="pt-PT" dirty="0"/>
              <a:t> </a:t>
            </a:r>
          </a:p>
          <a:p>
            <a:endParaRPr lang="pt-PT" dirty="0"/>
          </a:p>
        </p:txBody>
      </p:sp>
      <p:pic>
        <p:nvPicPr>
          <p:cNvPr id="4" name="Imagem 3"/>
          <p:cNvPicPr>
            <a:picLocks noChangeAspect="1"/>
          </p:cNvPicPr>
          <p:nvPr/>
        </p:nvPicPr>
        <p:blipFill>
          <a:blip r:embed="rId2"/>
          <a:stretch>
            <a:fillRect/>
          </a:stretch>
        </p:blipFill>
        <p:spPr>
          <a:xfrm>
            <a:off x="81023" y="1459040"/>
            <a:ext cx="12192000" cy="463296"/>
          </a:xfrm>
          <a:prstGeom prst="rect">
            <a:avLst/>
          </a:prstGeom>
        </p:spPr>
      </p:pic>
    </p:spTree>
    <p:extLst>
      <p:ext uri="{BB962C8B-B14F-4D97-AF65-F5344CB8AC3E}">
        <p14:creationId xmlns:p14="http://schemas.microsoft.com/office/powerpoint/2010/main" val="4437183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68831"/>
            <a:ext cx="10515600" cy="1325563"/>
          </a:xfrm>
        </p:spPr>
        <p:txBody>
          <a:bodyPr>
            <a:normAutofit/>
          </a:bodyPr>
          <a:lstStyle/>
          <a:p>
            <a:r>
              <a:rPr lang="pt-PT" sz="2000" dirty="0">
                <a:latin typeface="Cambria" panose="02040503050406030204" pitchFamily="18" charset="0"/>
                <a:ea typeface="Cambria" panose="02040503050406030204" pitchFamily="18" charset="0"/>
              </a:rPr>
              <a:t/>
            </a:r>
            <a:br>
              <a:rPr lang="pt-PT" sz="2000" dirty="0">
                <a:latin typeface="Cambria" panose="02040503050406030204" pitchFamily="18" charset="0"/>
                <a:ea typeface="Cambria" panose="02040503050406030204" pitchFamily="18" charset="0"/>
              </a:rPr>
            </a:br>
            <a:r>
              <a:rPr lang="pt-PT" sz="2000" b="1" dirty="0">
                <a:latin typeface="Cambria" panose="02040503050406030204" pitchFamily="18" charset="0"/>
                <a:ea typeface="Cambria" panose="02040503050406030204" pitchFamily="18" charset="0"/>
              </a:rPr>
              <a:t>3. A distinção entre sociedade e associação em participação </a:t>
            </a:r>
            <a:r>
              <a:rPr lang="pt-PT" sz="2000" b="1" dirty="0" smtClean="0">
                <a:latin typeface="Cambria" panose="02040503050406030204" pitchFamily="18" charset="0"/>
                <a:ea typeface="Cambria" panose="02040503050406030204" pitchFamily="18" charset="0"/>
              </a:rPr>
              <a:t/>
            </a:r>
            <a:br>
              <a:rPr lang="pt-PT" sz="2000" b="1" dirty="0" smtClean="0">
                <a:latin typeface="Cambria" panose="02040503050406030204" pitchFamily="18" charset="0"/>
                <a:ea typeface="Cambria" panose="02040503050406030204" pitchFamily="18" charset="0"/>
              </a:rPr>
            </a:br>
            <a:r>
              <a:rPr lang="pt-PT" sz="2000" b="1" dirty="0" smtClean="0">
                <a:latin typeface="Cambria" panose="02040503050406030204" pitchFamily="18" charset="0"/>
                <a:ea typeface="Cambria" panose="02040503050406030204" pitchFamily="18" charset="0"/>
              </a:rPr>
              <a:t>3.1</a:t>
            </a:r>
            <a:r>
              <a:rPr lang="pt-PT" sz="2000" b="1" dirty="0">
                <a:latin typeface="Cambria" panose="02040503050406030204" pitchFamily="18" charset="0"/>
                <a:ea typeface="Cambria" panose="02040503050406030204" pitchFamily="18" charset="0"/>
              </a:rPr>
              <a:t>. Alguns preceitos legais </a:t>
            </a:r>
            <a:r>
              <a:rPr lang="pt-PT" sz="2000" b="1" dirty="0">
                <a:solidFill>
                  <a:srgbClr val="C00000"/>
                </a:solidFill>
                <a:latin typeface="Cambria" panose="02040503050406030204" pitchFamily="18" charset="0"/>
                <a:ea typeface="Cambria" panose="02040503050406030204" pitchFamily="18" charset="0"/>
              </a:rPr>
              <a:t>(4/6)</a:t>
            </a:r>
            <a:r>
              <a:rPr lang="pt-PT" sz="2000" dirty="0">
                <a:latin typeface="Cambria" panose="02040503050406030204" pitchFamily="18" charset="0"/>
                <a:ea typeface="Cambria" panose="02040503050406030204" pitchFamily="18" charset="0"/>
              </a:rPr>
              <a:t/>
            </a:r>
            <a:br>
              <a:rPr lang="pt-PT" sz="2000" dirty="0">
                <a:latin typeface="Cambria" panose="02040503050406030204" pitchFamily="18" charset="0"/>
                <a:ea typeface="Cambria" panose="02040503050406030204" pitchFamily="18" charset="0"/>
              </a:rPr>
            </a:br>
            <a:endParaRPr lang="pt-PT" sz="20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38200" y="1906438"/>
            <a:ext cx="10515600" cy="4297591"/>
          </a:xfrm>
        </p:spPr>
        <p:txBody>
          <a:bodyPr>
            <a:normAutofit fontScale="70000" lnSpcReduction="20000"/>
          </a:bodyPr>
          <a:lstStyle/>
          <a:p>
            <a:pPr marL="0" indent="0" algn="just">
              <a:lnSpc>
                <a:spcPct val="150000"/>
              </a:lnSpc>
              <a:buNone/>
            </a:pPr>
            <a:endParaRPr lang="pt-PT" sz="2100" dirty="0">
              <a:latin typeface="Cambria" panose="02040503050406030204" pitchFamily="18" charset="0"/>
              <a:ea typeface="Cambria" panose="02040503050406030204" pitchFamily="18" charset="0"/>
            </a:endParaRPr>
          </a:p>
          <a:p>
            <a:pPr marL="0" indent="0">
              <a:buNone/>
            </a:pPr>
            <a:r>
              <a:rPr lang="pt-PT" b="1" dirty="0" err="1">
                <a:latin typeface="Cambria" panose="02040503050406030204" pitchFamily="18" charset="0"/>
                <a:ea typeface="Cambria" panose="02040503050406030204" pitchFamily="18" charset="0"/>
              </a:rPr>
              <a:t>Art</a:t>
            </a:r>
            <a:r>
              <a:rPr lang="pt-PT" b="1" dirty="0">
                <a:latin typeface="Cambria" panose="02040503050406030204" pitchFamily="18" charset="0"/>
                <a:ea typeface="Cambria" panose="02040503050406030204" pitchFamily="18" charset="0"/>
              </a:rPr>
              <a:t>. 52 do CSC </a:t>
            </a:r>
            <a:endParaRPr lang="pt-PT" dirty="0">
              <a:latin typeface="Cambria" panose="02040503050406030204" pitchFamily="18" charset="0"/>
              <a:ea typeface="Cambria" panose="02040503050406030204" pitchFamily="18" charset="0"/>
            </a:endParaRPr>
          </a:p>
          <a:p>
            <a:pPr marL="0" indent="0">
              <a:buNone/>
            </a:pPr>
            <a:r>
              <a:rPr lang="pt-PT" b="1" dirty="0">
                <a:latin typeface="Cambria" panose="02040503050406030204" pitchFamily="18" charset="0"/>
                <a:ea typeface="Cambria" panose="02040503050406030204" pitchFamily="18" charset="0"/>
              </a:rPr>
              <a:t>Efeitos da invalidade </a:t>
            </a:r>
            <a:endParaRPr lang="pt-PT" dirty="0">
              <a:latin typeface="Cambria" panose="02040503050406030204" pitchFamily="18" charset="0"/>
              <a:ea typeface="Cambria" panose="02040503050406030204" pitchFamily="18" charset="0"/>
            </a:endParaRPr>
          </a:p>
          <a:p>
            <a:pPr marL="0" indent="0" algn="just" eaLnBrk="0">
              <a:buNone/>
            </a:pPr>
            <a:r>
              <a:rPr lang="pt-PT" dirty="0">
                <a:latin typeface="Cambria" panose="02040503050406030204" pitchFamily="18" charset="0"/>
                <a:ea typeface="Cambria" panose="02040503050406030204" pitchFamily="18" charset="0"/>
              </a:rPr>
              <a:t>1. A declaração de nulidade e a anulação do contrato de sociedade determinam a entrada da sociedade em liquidação, nos termos do artigo 165º, devendo este efeito ser mencionado na sentença.</a:t>
            </a:r>
          </a:p>
          <a:p>
            <a:pPr marL="0" indent="0" eaLnBrk="0">
              <a:buNone/>
            </a:pPr>
            <a:r>
              <a:rPr lang="pt-PT" dirty="0">
                <a:latin typeface="Cambria" panose="02040503050406030204" pitchFamily="18" charset="0"/>
                <a:ea typeface="Cambria" panose="02040503050406030204" pitchFamily="18" charset="0"/>
              </a:rPr>
              <a:t>[…]</a:t>
            </a:r>
          </a:p>
          <a:p>
            <a:pPr marL="0" indent="0" eaLnBrk="0">
              <a:buNone/>
            </a:pPr>
            <a:r>
              <a:rPr lang="pt-PT" dirty="0">
                <a:latin typeface="Cambria" panose="02040503050406030204" pitchFamily="18" charset="0"/>
                <a:ea typeface="Cambria" panose="02040503050406030204" pitchFamily="18" charset="0"/>
              </a:rPr>
              <a:t> </a:t>
            </a:r>
          </a:p>
          <a:p>
            <a:pPr marL="0" indent="0">
              <a:buNone/>
            </a:pPr>
            <a:r>
              <a:rPr lang="pt-PT" b="1" dirty="0" err="1">
                <a:latin typeface="Cambria" panose="02040503050406030204" pitchFamily="18" charset="0"/>
                <a:ea typeface="Cambria" panose="02040503050406030204" pitchFamily="18" charset="0"/>
              </a:rPr>
              <a:t>Art</a:t>
            </a:r>
            <a:r>
              <a:rPr lang="pt-PT" b="1" dirty="0">
                <a:latin typeface="Cambria" panose="02040503050406030204" pitchFamily="18" charset="0"/>
                <a:ea typeface="Cambria" panose="02040503050406030204" pitchFamily="18" charset="0"/>
              </a:rPr>
              <a:t>. 172 do CSC </a:t>
            </a:r>
            <a:endParaRPr lang="pt-PT" dirty="0">
              <a:latin typeface="Cambria" panose="02040503050406030204" pitchFamily="18" charset="0"/>
              <a:ea typeface="Cambria" panose="02040503050406030204" pitchFamily="18" charset="0"/>
            </a:endParaRPr>
          </a:p>
          <a:p>
            <a:pPr marL="0" indent="0">
              <a:buNone/>
            </a:pPr>
            <a:r>
              <a:rPr lang="pt-PT" b="1" dirty="0">
                <a:latin typeface="Cambria" panose="02040503050406030204" pitchFamily="18" charset="0"/>
                <a:ea typeface="Cambria" panose="02040503050406030204" pitchFamily="18" charset="0"/>
              </a:rPr>
              <a:t>Requerimento de liquidação judicial </a:t>
            </a:r>
            <a:endParaRPr lang="pt-PT" dirty="0">
              <a:latin typeface="Cambria" panose="02040503050406030204" pitchFamily="18" charset="0"/>
              <a:ea typeface="Cambria" panose="02040503050406030204" pitchFamily="18" charset="0"/>
            </a:endParaRPr>
          </a:p>
          <a:p>
            <a:pPr marL="0" indent="0" algn="just" eaLnBrk="0">
              <a:buNone/>
            </a:pPr>
            <a:r>
              <a:rPr lang="pt-PT" dirty="0">
                <a:latin typeface="Cambria" panose="02040503050406030204" pitchFamily="18" charset="0"/>
                <a:ea typeface="Cambria" panose="02040503050406030204" pitchFamily="18" charset="0"/>
              </a:rPr>
              <a:t>Se o contrato de sociedade não tiver sido celebrado na forma legal ou o seu objeto for ou se tornar ilícito ou contrário à ordem pública, deve o Ministério Público requerer, sem dependência de ação declarativa, a liquidação judicial da sociedade, se a liquidação não tiver sido iniciada pelos sócios ou não estiver terminada no prazo legal.</a:t>
            </a:r>
          </a:p>
          <a:p>
            <a:pPr marL="0" indent="0" algn="just">
              <a:lnSpc>
                <a:spcPct val="150000"/>
              </a:lnSpc>
              <a:buNone/>
            </a:pPr>
            <a:endParaRPr lang="pt-PT" sz="20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0" y="1262746"/>
            <a:ext cx="12192000" cy="463296"/>
          </a:xfrm>
          <a:prstGeom prst="rect">
            <a:avLst/>
          </a:prstGeom>
        </p:spPr>
      </p:pic>
    </p:spTree>
    <p:extLst>
      <p:ext uri="{BB962C8B-B14F-4D97-AF65-F5344CB8AC3E}">
        <p14:creationId xmlns:p14="http://schemas.microsoft.com/office/powerpoint/2010/main" val="6271426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400" b="1" dirty="0">
                <a:latin typeface="Cambria" panose="02040503050406030204" pitchFamily="18" charset="0"/>
                <a:ea typeface="Cambria" panose="02040503050406030204" pitchFamily="18" charset="0"/>
              </a:rPr>
              <a:t/>
            </a:r>
            <a:br>
              <a:rPr lang="pt-PT" sz="2400" b="1" dirty="0">
                <a:latin typeface="Cambria" panose="02040503050406030204" pitchFamily="18" charset="0"/>
                <a:ea typeface="Cambria" panose="02040503050406030204" pitchFamily="18" charset="0"/>
              </a:rPr>
            </a:br>
            <a:r>
              <a:rPr lang="pt-PT" sz="2200" b="1" dirty="0">
                <a:latin typeface="Cambria" panose="02040503050406030204" pitchFamily="18" charset="0"/>
                <a:ea typeface="Cambria" panose="02040503050406030204" pitchFamily="18" charset="0"/>
              </a:rPr>
              <a:t>3. A distinção entre sociedade e associação em </a:t>
            </a:r>
            <a:r>
              <a:rPr lang="pt-PT" sz="2200" b="1" dirty="0" smtClean="0">
                <a:latin typeface="Cambria" panose="02040503050406030204" pitchFamily="18" charset="0"/>
                <a:ea typeface="Cambria" panose="02040503050406030204" pitchFamily="18" charset="0"/>
              </a:rPr>
              <a:t>participação</a:t>
            </a:r>
            <a:br>
              <a:rPr lang="pt-PT" sz="2200" b="1" dirty="0" smtClean="0">
                <a:latin typeface="Cambria" panose="02040503050406030204" pitchFamily="18" charset="0"/>
                <a:ea typeface="Cambria" panose="02040503050406030204" pitchFamily="18" charset="0"/>
              </a:rPr>
            </a:br>
            <a:r>
              <a:rPr lang="pt-PT" sz="2200" b="1" dirty="0" smtClean="0">
                <a:latin typeface="Cambria" panose="02040503050406030204" pitchFamily="18" charset="0"/>
                <a:ea typeface="Cambria" panose="02040503050406030204" pitchFamily="18" charset="0"/>
              </a:rPr>
              <a:t>3.1</a:t>
            </a:r>
            <a:r>
              <a:rPr lang="pt-PT" sz="2200" b="1" dirty="0">
                <a:latin typeface="Cambria" panose="02040503050406030204" pitchFamily="18" charset="0"/>
                <a:ea typeface="Cambria" panose="02040503050406030204" pitchFamily="18" charset="0"/>
              </a:rPr>
              <a:t>. Alguns preceitos legais </a:t>
            </a:r>
            <a:r>
              <a:rPr lang="pt-PT" sz="2200" b="1" dirty="0">
                <a:solidFill>
                  <a:srgbClr val="C00000"/>
                </a:solidFill>
                <a:latin typeface="Cambria" panose="02040503050406030204" pitchFamily="18" charset="0"/>
                <a:ea typeface="Cambria" panose="02040503050406030204" pitchFamily="18" charset="0"/>
              </a:rPr>
              <a:t>(5/6)</a:t>
            </a:r>
            <a:r>
              <a:rPr lang="pt-PT" dirty="0"/>
              <a:t/>
            </a:r>
            <a:br>
              <a:rPr lang="pt-PT" dirty="0"/>
            </a:br>
            <a:r>
              <a:rPr lang="pt-PT" sz="2400" dirty="0">
                <a:latin typeface="Cambria" panose="02040503050406030204" pitchFamily="18" charset="0"/>
                <a:ea typeface="Cambria" panose="02040503050406030204" pitchFamily="18" charset="0"/>
              </a:rPr>
              <a:t/>
            </a:r>
            <a:br>
              <a:rPr lang="pt-PT" sz="2400" dirty="0">
                <a:latin typeface="Cambria" panose="02040503050406030204" pitchFamily="18" charset="0"/>
                <a:ea typeface="Cambria" panose="02040503050406030204" pitchFamily="18" charset="0"/>
              </a:rPr>
            </a:br>
            <a:endParaRPr lang="pt-PT" sz="2400"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normAutofit/>
          </a:bodyPr>
          <a:lstStyle/>
          <a:p>
            <a:pPr marL="0" indent="0" algn="just">
              <a:lnSpc>
                <a:spcPct val="100000"/>
              </a:lnSpc>
              <a:buNone/>
            </a:pPr>
            <a:endParaRPr lang="pt-PT" sz="2000" dirty="0">
              <a:latin typeface="Cambria" panose="02040503050406030204" pitchFamily="18" charset="0"/>
              <a:ea typeface="Cambria" panose="02040503050406030204" pitchFamily="18" charset="0"/>
            </a:endParaRPr>
          </a:p>
          <a:p>
            <a:pPr marL="0" indent="0" algn="just">
              <a:buNone/>
            </a:pPr>
            <a:r>
              <a:rPr lang="pt-PT" sz="2000" b="1" dirty="0" err="1">
                <a:latin typeface="Cambria" panose="02040503050406030204" pitchFamily="18" charset="0"/>
                <a:ea typeface="Cambria" panose="02040503050406030204" pitchFamily="18" charset="0"/>
              </a:rPr>
              <a:t>Art</a:t>
            </a:r>
            <a:r>
              <a:rPr lang="pt-PT" sz="2000" b="1" dirty="0">
                <a:latin typeface="Cambria" panose="02040503050406030204" pitchFamily="18" charset="0"/>
                <a:ea typeface="Cambria" panose="02040503050406030204" pitchFamily="18" charset="0"/>
              </a:rPr>
              <a:t>. 12 do CPC</a:t>
            </a:r>
            <a:endParaRPr lang="pt-PT" sz="2000" dirty="0">
              <a:latin typeface="Cambria" panose="02040503050406030204" pitchFamily="18" charset="0"/>
              <a:ea typeface="Cambria" panose="02040503050406030204" pitchFamily="18" charset="0"/>
            </a:endParaRPr>
          </a:p>
          <a:p>
            <a:pPr marL="0" indent="0" algn="just">
              <a:buNone/>
            </a:pPr>
            <a:r>
              <a:rPr lang="pt-PT" sz="2000" b="1" dirty="0">
                <a:latin typeface="Cambria" panose="02040503050406030204" pitchFamily="18" charset="0"/>
                <a:ea typeface="Cambria" panose="02040503050406030204" pitchFamily="18" charset="0"/>
              </a:rPr>
              <a:t>Extensão da personalidade judiciária</a:t>
            </a:r>
            <a:endParaRPr lang="pt-PT" sz="2000" dirty="0">
              <a:latin typeface="Cambria" panose="02040503050406030204" pitchFamily="18" charset="0"/>
              <a:ea typeface="Cambria" panose="02040503050406030204" pitchFamily="18" charset="0"/>
            </a:endParaRPr>
          </a:p>
          <a:p>
            <a:pPr marL="0" indent="0" algn="just">
              <a:buNone/>
            </a:pPr>
            <a:r>
              <a:rPr lang="pt-PT" sz="2000" dirty="0">
                <a:latin typeface="Cambria" panose="02040503050406030204" pitchFamily="18" charset="0"/>
                <a:ea typeface="Cambria" panose="02040503050406030204" pitchFamily="18" charset="0"/>
              </a:rPr>
              <a:t>Têm ainda personalidade judiciária:</a:t>
            </a:r>
          </a:p>
          <a:p>
            <a:pPr marL="0" indent="0" algn="just">
              <a:buNone/>
            </a:pPr>
            <a:r>
              <a:rPr lang="pt-PT" sz="2000" dirty="0">
                <a:latin typeface="Cambria" panose="02040503050406030204" pitchFamily="18" charset="0"/>
                <a:ea typeface="Cambria" panose="02040503050406030204" pitchFamily="18" charset="0"/>
              </a:rPr>
              <a:t>[…]</a:t>
            </a:r>
          </a:p>
          <a:p>
            <a:pPr marL="0" indent="0" algn="just">
              <a:buNone/>
            </a:pPr>
            <a:r>
              <a:rPr lang="pt-PT" sz="2000" dirty="0">
                <a:latin typeface="Cambria" panose="02040503050406030204" pitchFamily="18" charset="0"/>
                <a:ea typeface="Cambria" panose="02040503050406030204" pitchFamily="18" charset="0"/>
              </a:rPr>
              <a:t>c) As sociedades civis;</a:t>
            </a:r>
          </a:p>
          <a:p>
            <a:pPr marL="0" indent="0" algn="just">
              <a:buNone/>
            </a:pPr>
            <a:r>
              <a:rPr lang="pt-PT" sz="2000" dirty="0">
                <a:latin typeface="Cambria" panose="02040503050406030204" pitchFamily="18" charset="0"/>
                <a:ea typeface="Cambria" panose="02040503050406030204" pitchFamily="18" charset="0"/>
              </a:rPr>
              <a:t>d) As sociedades comerciais, até à data do registo definitivo do contrato pelo qual se constituem, nos termos do artigo 5.º do Código das Sociedades Comerciais;</a:t>
            </a:r>
          </a:p>
          <a:p>
            <a:pPr marL="0" indent="0" algn="just">
              <a:buNone/>
            </a:pPr>
            <a:r>
              <a:rPr lang="pt-PT" sz="2000" dirty="0">
                <a:latin typeface="Cambria" panose="02040503050406030204" pitchFamily="18" charset="0"/>
                <a:ea typeface="Cambria" panose="02040503050406030204" pitchFamily="18" charset="0"/>
              </a:rPr>
              <a:t>[…]</a:t>
            </a:r>
          </a:p>
          <a:p>
            <a:pPr marL="0" indent="0">
              <a:buNone/>
            </a:pPr>
            <a:endParaRPr lang="pt-PT" dirty="0"/>
          </a:p>
        </p:txBody>
      </p:sp>
      <p:pic>
        <p:nvPicPr>
          <p:cNvPr id="4" name="Imagem 3"/>
          <p:cNvPicPr>
            <a:picLocks noChangeAspect="1"/>
          </p:cNvPicPr>
          <p:nvPr/>
        </p:nvPicPr>
        <p:blipFill>
          <a:blip r:embed="rId2"/>
          <a:stretch>
            <a:fillRect/>
          </a:stretch>
        </p:blipFill>
        <p:spPr>
          <a:xfrm>
            <a:off x="0" y="1294861"/>
            <a:ext cx="12192000" cy="463296"/>
          </a:xfrm>
          <a:prstGeom prst="rect">
            <a:avLst/>
          </a:prstGeom>
        </p:spPr>
      </p:pic>
    </p:spTree>
    <p:extLst>
      <p:ext uri="{BB962C8B-B14F-4D97-AF65-F5344CB8AC3E}">
        <p14:creationId xmlns:p14="http://schemas.microsoft.com/office/powerpoint/2010/main" val="18148083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5976"/>
            <a:ext cx="10515600" cy="1325563"/>
          </a:xfrm>
        </p:spPr>
        <p:txBody>
          <a:bodyPr>
            <a:normAutofit/>
          </a:bodyPr>
          <a:lstStyle/>
          <a:p>
            <a:pPr eaLnBrk="0"/>
            <a:r>
              <a:rPr lang="pt-PT" sz="2000" b="1" dirty="0">
                <a:latin typeface="Cambria" panose="02040503050406030204" pitchFamily="18" charset="0"/>
                <a:ea typeface="Cambria" panose="02040503050406030204" pitchFamily="18" charset="0"/>
              </a:rPr>
              <a:t>3. A distinção entre sociedade e associação em </a:t>
            </a:r>
            <a:r>
              <a:rPr lang="pt-PT" sz="2000" b="1" dirty="0" smtClean="0">
                <a:latin typeface="Cambria" panose="02040503050406030204" pitchFamily="18" charset="0"/>
                <a:ea typeface="Cambria" panose="02040503050406030204" pitchFamily="18" charset="0"/>
              </a:rPr>
              <a:t>participação</a:t>
            </a:r>
            <a:br>
              <a:rPr lang="pt-PT" sz="2000" b="1" dirty="0" smtClean="0">
                <a:latin typeface="Cambria" panose="02040503050406030204" pitchFamily="18" charset="0"/>
                <a:ea typeface="Cambria" panose="02040503050406030204" pitchFamily="18" charset="0"/>
              </a:rPr>
            </a:br>
            <a:r>
              <a:rPr lang="pt-PT" sz="2000" b="1" dirty="0" smtClean="0">
                <a:latin typeface="Cambria" panose="02040503050406030204" pitchFamily="18" charset="0"/>
                <a:ea typeface="Cambria" panose="02040503050406030204" pitchFamily="18" charset="0"/>
              </a:rPr>
              <a:t>3.1</a:t>
            </a:r>
            <a:r>
              <a:rPr lang="pt-PT" sz="2000" b="1" dirty="0">
                <a:latin typeface="Cambria" panose="02040503050406030204" pitchFamily="18" charset="0"/>
                <a:ea typeface="Cambria" panose="02040503050406030204" pitchFamily="18" charset="0"/>
              </a:rPr>
              <a:t>. </a:t>
            </a:r>
            <a:r>
              <a:rPr lang="pt-PT" sz="2000" b="1" dirty="0" smtClean="0">
                <a:latin typeface="Cambria" panose="02040503050406030204" pitchFamily="18" charset="0"/>
                <a:ea typeface="Cambria" panose="02040503050406030204" pitchFamily="18" charset="0"/>
              </a:rPr>
              <a:t>Alguns preceitos </a:t>
            </a:r>
            <a:r>
              <a:rPr lang="pt-PT" sz="2000" b="1" dirty="0">
                <a:latin typeface="Cambria" panose="02040503050406030204" pitchFamily="18" charset="0"/>
                <a:ea typeface="Cambria" panose="02040503050406030204" pitchFamily="18" charset="0"/>
              </a:rPr>
              <a:t>legais - notas </a:t>
            </a:r>
            <a:r>
              <a:rPr lang="pt-PT" sz="2000" b="1" dirty="0">
                <a:solidFill>
                  <a:srgbClr val="C00000"/>
                </a:solidFill>
                <a:latin typeface="Cambria" panose="02040503050406030204" pitchFamily="18" charset="0"/>
                <a:ea typeface="Cambria" panose="02040503050406030204" pitchFamily="18" charset="0"/>
              </a:rPr>
              <a:t>(6/6)</a:t>
            </a:r>
            <a:endParaRPr lang="pt-PT" sz="2000" dirty="0">
              <a:solidFill>
                <a:srgbClr val="C00000"/>
              </a:solidFill>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03696" y="1825625"/>
            <a:ext cx="10515600" cy="4351338"/>
          </a:xfrm>
        </p:spPr>
        <p:txBody>
          <a:bodyPr>
            <a:normAutofit/>
          </a:bodyPr>
          <a:lstStyle/>
          <a:p>
            <a:pPr marL="0" indent="0" algn="just">
              <a:lnSpc>
                <a:spcPct val="120000"/>
              </a:lnSpc>
              <a:buNone/>
            </a:pPr>
            <a:endParaRPr lang="pt-PT" sz="1900" dirty="0">
              <a:latin typeface="Cambria" panose="02040503050406030204" pitchFamily="18" charset="0"/>
              <a:ea typeface="Cambria" panose="02040503050406030204" pitchFamily="18" charset="0"/>
            </a:endParaRPr>
          </a:p>
          <a:p>
            <a:pPr marL="0" indent="0" algn="just" eaLnBrk="0">
              <a:buNone/>
            </a:pPr>
            <a:r>
              <a:rPr lang="pt-PT" sz="1900" dirty="0">
                <a:latin typeface="Cambria" panose="02040503050406030204" pitchFamily="18" charset="0"/>
                <a:ea typeface="Cambria" panose="02040503050406030204" pitchFamily="18" charset="0"/>
              </a:rPr>
              <a:t>Os três preceitos legais citados demonstram que, para a lei portuguesa, a sociedade é sempre mais do que um contrato, envolvendo a criação de uma </a:t>
            </a:r>
            <a:r>
              <a:rPr lang="pt-PT" sz="1900" dirty="0" smtClean="0">
                <a:latin typeface="Cambria" panose="02040503050406030204" pitchFamily="18" charset="0"/>
                <a:ea typeface="Cambria" panose="02040503050406030204" pitchFamily="18" charset="0"/>
              </a:rPr>
              <a:t>entidade (tendencialmente provida de um «fundo comum»), </a:t>
            </a:r>
            <a:r>
              <a:rPr lang="pt-PT" sz="1900" dirty="0">
                <a:latin typeface="Cambria" panose="02040503050406030204" pitchFamily="18" charset="0"/>
                <a:ea typeface="Cambria" panose="02040503050406030204" pitchFamily="18" charset="0"/>
              </a:rPr>
              <a:t>ainda que desprovida de personalidade jurídica. </a:t>
            </a:r>
          </a:p>
          <a:p>
            <a:pPr marL="0" indent="0" algn="just" eaLnBrk="0">
              <a:buNone/>
            </a:pPr>
            <a:r>
              <a:rPr lang="pt-PT" sz="1900" dirty="0">
                <a:latin typeface="Cambria" panose="02040503050406030204" pitchFamily="18" charset="0"/>
                <a:ea typeface="Cambria" panose="02040503050406030204" pitchFamily="18" charset="0"/>
              </a:rPr>
              <a:t> </a:t>
            </a:r>
          </a:p>
          <a:p>
            <a:pPr marL="0" indent="0" algn="just" eaLnBrk="0">
              <a:buNone/>
            </a:pPr>
            <a:r>
              <a:rPr lang="pt-PT" sz="1900" dirty="0">
                <a:latin typeface="Cambria" panose="02040503050406030204" pitchFamily="18" charset="0"/>
                <a:ea typeface="Cambria" panose="02040503050406030204" pitchFamily="18" charset="0"/>
              </a:rPr>
              <a:t>É isso mesmo que determina que não se possa qualificar como sociedade o acordo entre duas pessoas que jogam «a meias» no totoloto (ou em jogo semelhante), ficando os boletins em nome ou na posse de apenas um deles: não há sociedade porque, precisamente, não há «exercício em comum de atividade», porque não se gera esse «fundo comum».</a:t>
            </a:r>
          </a:p>
          <a:p>
            <a:pPr marL="0" indent="0" algn="just" eaLnBrk="0">
              <a:buNone/>
            </a:pPr>
            <a:r>
              <a:rPr lang="pt-PT" sz="1900" dirty="0">
                <a:latin typeface="Cambria" panose="02040503050406030204" pitchFamily="18" charset="0"/>
                <a:ea typeface="Cambria" panose="02040503050406030204" pitchFamily="18" charset="0"/>
              </a:rPr>
              <a:t> </a:t>
            </a:r>
          </a:p>
          <a:p>
            <a:pPr marL="0" indent="0" algn="just" eaLnBrk="0">
              <a:buNone/>
            </a:pPr>
            <a:r>
              <a:rPr lang="pt-PT" sz="1900" dirty="0" smtClean="0">
                <a:latin typeface="Cambria" panose="02040503050406030204" pitchFamily="18" charset="0"/>
                <a:ea typeface="Cambria" panose="02040503050406030204" pitchFamily="18" charset="0"/>
              </a:rPr>
              <a:t>(Isto </a:t>
            </a:r>
            <a:r>
              <a:rPr lang="pt-PT" sz="1900" dirty="0">
                <a:latin typeface="Cambria" panose="02040503050406030204" pitchFamily="18" charset="0"/>
                <a:ea typeface="Cambria" panose="02040503050406030204" pitchFamily="18" charset="0"/>
              </a:rPr>
              <a:t>não quer dizer que no «jogo a meias» não haja algo de afim a uma sociedade. No entanto, trata-se apenas de afinidade, não de preenchimento da definição legal de sociedade que consta do </a:t>
            </a:r>
            <a:r>
              <a:rPr lang="pt-PT" sz="1900" dirty="0" smtClean="0">
                <a:latin typeface="Cambria" panose="02040503050406030204" pitchFamily="18" charset="0"/>
                <a:ea typeface="Cambria" panose="02040503050406030204" pitchFamily="18" charset="0"/>
              </a:rPr>
              <a:t>CC, </a:t>
            </a:r>
            <a:r>
              <a:rPr lang="pt-PT" sz="1900" dirty="0">
                <a:latin typeface="Cambria" panose="02040503050406030204" pitchFamily="18" charset="0"/>
                <a:ea typeface="Cambria" panose="02040503050406030204" pitchFamily="18" charset="0"/>
              </a:rPr>
              <a:t>que, nesta parte, se pode considerar </a:t>
            </a:r>
            <a:r>
              <a:rPr lang="pt-PT" sz="1900" dirty="0" smtClean="0">
                <a:latin typeface="Cambria" panose="02040503050406030204" pitchFamily="18" charset="0"/>
                <a:ea typeface="Cambria" panose="02040503050406030204" pitchFamily="18" charset="0"/>
              </a:rPr>
              <a:t>extensiva </a:t>
            </a:r>
            <a:r>
              <a:rPr lang="pt-PT" sz="1900" dirty="0">
                <a:latin typeface="Cambria" panose="02040503050406030204" pitchFamily="18" charset="0"/>
                <a:ea typeface="Cambria" panose="02040503050406030204" pitchFamily="18" charset="0"/>
              </a:rPr>
              <a:t>às sociedades comerciais</a:t>
            </a:r>
            <a:r>
              <a:rPr lang="pt-PT" sz="1900" dirty="0" smtClean="0">
                <a:latin typeface="Cambria" panose="02040503050406030204" pitchFamily="18" charset="0"/>
                <a:ea typeface="Cambria" panose="02040503050406030204" pitchFamily="18" charset="0"/>
              </a:rPr>
              <a:t>.) </a:t>
            </a:r>
            <a:endParaRPr lang="pt-PT" sz="1900" dirty="0">
              <a:latin typeface="Cambria" panose="02040503050406030204" pitchFamily="18" charset="0"/>
              <a:ea typeface="Cambria" panose="02040503050406030204" pitchFamily="18" charset="0"/>
            </a:endParaRPr>
          </a:p>
          <a:p>
            <a:pPr marL="0" indent="0" algn="just">
              <a:lnSpc>
                <a:spcPct val="120000"/>
              </a:lnSpc>
              <a:buNone/>
            </a:pPr>
            <a:endParaRPr lang="pt-PT" sz="2000" dirty="0">
              <a:latin typeface="Cambria" panose="02040503050406030204" pitchFamily="18" charset="0"/>
              <a:ea typeface="Cambria" panose="02040503050406030204" pitchFamily="18" charset="0"/>
            </a:endParaRPr>
          </a:p>
          <a:p>
            <a:pPr marL="0" indent="0">
              <a:buNone/>
            </a:pPr>
            <a:endParaRPr lang="pt-PT" dirty="0"/>
          </a:p>
        </p:txBody>
      </p:sp>
      <p:pic>
        <p:nvPicPr>
          <p:cNvPr id="4" name="Imagem 3"/>
          <p:cNvPicPr>
            <a:picLocks noChangeAspect="1"/>
          </p:cNvPicPr>
          <p:nvPr/>
        </p:nvPicPr>
        <p:blipFill>
          <a:blip r:embed="rId2"/>
          <a:stretch>
            <a:fillRect/>
          </a:stretch>
        </p:blipFill>
        <p:spPr>
          <a:xfrm>
            <a:off x="0" y="1351539"/>
            <a:ext cx="12192000" cy="463296"/>
          </a:xfrm>
          <a:prstGeom prst="rect">
            <a:avLst/>
          </a:prstGeom>
        </p:spPr>
      </p:pic>
    </p:spTree>
    <p:extLst>
      <p:ext uri="{BB962C8B-B14F-4D97-AF65-F5344CB8AC3E}">
        <p14:creationId xmlns:p14="http://schemas.microsoft.com/office/powerpoint/2010/main" val="39616592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7954"/>
            <a:ext cx="10515600" cy="1325563"/>
          </a:xfrm>
        </p:spPr>
        <p:txBody>
          <a:bodyPr>
            <a:normAutofit fontScale="90000"/>
          </a:bodyPr>
          <a:lstStyle/>
          <a:p>
            <a:r>
              <a:rPr lang="pt-PT" sz="2400" dirty="0"/>
              <a:t/>
            </a:r>
            <a:br>
              <a:rPr lang="pt-PT" sz="2400" dirty="0"/>
            </a:br>
            <a:r>
              <a:rPr lang="pt-PT" sz="2200" b="1" dirty="0">
                <a:latin typeface="Cambria" panose="02040503050406030204" pitchFamily="18" charset="0"/>
                <a:ea typeface="Cambria" panose="02040503050406030204" pitchFamily="18" charset="0"/>
              </a:rPr>
              <a:t>3. A distinção entre sociedade e associação em </a:t>
            </a:r>
            <a:r>
              <a:rPr lang="pt-PT" sz="2200" b="1" dirty="0" smtClean="0">
                <a:latin typeface="Cambria" panose="02040503050406030204" pitchFamily="18" charset="0"/>
                <a:ea typeface="Cambria" panose="02040503050406030204" pitchFamily="18" charset="0"/>
              </a:rPr>
              <a:t>participação</a:t>
            </a:r>
            <a:br>
              <a:rPr lang="pt-PT" sz="2200" b="1" dirty="0" smtClean="0">
                <a:latin typeface="Cambria" panose="02040503050406030204" pitchFamily="18" charset="0"/>
                <a:ea typeface="Cambria" panose="02040503050406030204" pitchFamily="18" charset="0"/>
              </a:rPr>
            </a:br>
            <a:r>
              <a:rPr lang="pt-PT" sz="2200" b="1" dirty="0" smtClean="0">
                <a:latin typeface="Cambria" panose="02040503050406030204" pitchFamily="18" charset="0"/>
                <a:ea typeface="Cambria" panose="02040503050406030204" pitchFamily="18" charset="0"/>
              </a:rPr>
              <a:t>3.2</a:t>
            </a:r>
            <a:r>
              <a:rPr lang="pt-PT" sz="2200" b="1" dirty="0">
                <a:latin typeface="Cambria" panose="02040503050406030204" pitchFamily="18" charset="0"/>
                <a:ea typeface="Cambria" panose="02040503050406030204" pitchFamily="18" charset="0"/>
              </a:rPr>
              <a:t>. Algumas afirmações </a:t>
            </a:r>
            <a:r>
              <a:rPr lang="pt-PT" sz="2200" b="1" i="1" dirty="0">
                <a:latin typeface="Cambria" panose="02040503050406030204" pitchFamily="18" charset="0"/>
                <a:ea typeface="Cambria" panose="02040503050406030204" pitchFamily="18" charset="0"/>
              </a:rPr>
              <a:t>doutrinárias</a:t>
            </a:r>
            <a:r>
              <a:rPr lang="pt-PT" sz="2200" b="1" dirty="0">
                <a:latin typeface="Cambria" panose="02040503050406030204" pitchFamily="18" charset="0"/>
                <a:ea typeface="Cambria" panose="02040503050406030204" pitchFamily="18" charset="0"/>
              </a:rPr>
              <a:t> </a:t>
            </a:r>
            <a:r>
              <a:rPr lang="pt-PT" sz="2200" b="1" dirty="0">
                <a:solidFill>
                  <a:srgbClr val="C00000"/>
                </a:solidFill>
                <a:latin typeface="Cambria" panose="02040503050406030204" pitchFamily="18" charset="0"/>
                <a:ea typeface="Cambria" panose="02040503050406030204" pitchFamily="18" charset="0"/>
              </a:rPr>
              <a:t>(1/9)</a:t>
            </a:r>
            <a:r>
              <a:rPr lang="pt-PT" sz="2400" dirty="0"/>
              <a:t/>
            </a:r>
            <a:br>
              <a:rPr lang="pt-PT" sz="2400" dirty="0"/>
            </a:br>
            <a:endParaRPr lang="pt-PT" sz="2400" dirty="0">
              <a:solidFill>
                <a:srgbClr val="C00000"/>
              </a:solidFill>
            </a:endParaRPr>
          </a:p>
        </p:txBody>
      </p:sp>
      <p:sp>
        <p:nvSpPr>
          <p:cNvPr id="3" name="Marcador de Posição de Conteúdo 2"/>
          <p:cNvSpPr>
            <a:spLocks noGrp="1"/>
          </p:cNvSpPr>
          <p:nvPr>
            <p:ph idx="1"/>
          </p:nvPr>
        </p:nvSpPr>
        <p:spPr/>
        <p:txBody>
          <a:bodyPr>
            <a:normAutofit fontScale="25000" lnSpcReduction="20000"/>
          </a:bodyPr>
          <a:lstStyle/>
          <a:p>
            <a:pPr marL="0" indent="0" algn="just" eaLnBrk="0">
              <a:buNone/>
            </a:pPr>
            <a:r>
              <a:rPr lang="pt-PT" sz="6400" b="1" dirty="0">
                <a:latin typeface="Cambria" panose="02040503050406030204" pitchFamily="18" charset="0"/>
                <a:ea typeface="Cambria" panose="02040503050406030204" pitchFamily="18" charset="0"/>
              </a:rPr>
              <a:t>Raúl Ventura</a:t>
            </a:r>
            <a:r>
              <a:rPr lang="pt-PT" sz="6400" dirty="0">
                <a:latin typeface="Cambria" panose="02040503050406030204" pitchFamily="18" charset="0"/>
                <a:ea typeface="Cambria" panose="02040503050406030204" pitchFamily="18" charset="0"/>
              </a:rPr>
              <a:t>: </a:t>
            </a:r>
          </a:p>
          <a:p>
            <a:pPr marL="363538" indent="0" algn="just" eaLnBrk="0">
              <a:buNone/>
            </a:pPr>
            <a:r>
              <a:rPr lang="pt-PT" sz="6400" dirty="0">
                <a:latin typeface="Cambria" panose="02040503050406030204" pitchFamily="18" charset="0"/>
                <a:ea typeface="Cambria" panose="02040503050406030204" pitchFamily="18" charset="0"/>
              </a:rPr>
              <a:t>«Tanto perante o artigo 1240.º do antigo Código como perante o </a:t>
            </a:r>
            <a:r>
              <a:rPr lang="pt-PT" sz="6400" dirty="0" err="1">
                <a:latin typeface="Cambria" panose="02040503050406030204" pitchFamily="18" charset="0"/>
                <a:ea typeface="Cambria" panose="02040503050406030204" pitchFamily="18" charset="0"/>
              </a:rPr>
              <a:t>actual</a:t>
            </a:r>
            <a:r>
              <a:rPr lang="pt-PT" sz="6400" dirty="0">
                <a:latin typeface="Cambria" panose="02040503050406030204" pitchFamily="18" charset="0"/>
                <a:ea typeface="Cambria" panose="02040503050406030204" pitchFamily="18" charset="0"/>
              </a:rPr>
              <a:t> artigo 980.º, as expressões «pôr em comum» e «obrigação de contribuir» não podem ser interpretadas </a:t>
            </a:r>
            <a:r>
              <a:rPr lang="pt-PT" sz="6400" dirty="0" err="1">
                <a:latin typeface="Cambria" panose="02040503050406030204" pitchFamily="18" charset="0"/>
                <a:ea typeface="Cambria" panose="02040503050406030204" pitchFamily="18" charset="0"/>
              </a:rPr>
              <a:t>arbitràriamente</a:t>
            </a:r>
            <a:r>
              <a:rPr lang="pt-PT" sz="6400" dirty="0">
                <a:latin typeface="Cambria" panose="02040503050406030204" pitchFamily="18" charset="0"/>
                <a:ea typeface="Cambria" panose="02040503050406030204" pitchFamily="18" charset="0"/>
              </a:rPr>
              <a:t>; o seu significado apreende-se e está fixado pelas disposições reguladoras do contrato de sociedade. O artigo 984.º mostra bem que há uma prestação de cada um dos sócios; o artigo 980.º especifica que essa contribuição se destina ao exercício em comum de certa </a:t>
            </a:r>
            <a:r>
              <a:rPr lang="pt-PT" sz="6400" dirty="0" err="1">
                <a:latin typeface="Cambria" panose="02040503050406030204" pitchFamily="18" charset="0"/>
                <a:ea typeface="Cambria" panose="02040503050406030204" pitchFamily="18" charset="0"/>
              </a:rPr>
              <a:t>actividade</a:t>
            </a:r>
            <a:r>
              <a:rPr lang="pt-PT" sz="6400" dirty="0">
                <a:latin typeface="Cambria" panose="02040503050406030204" pitchFamily="18" charset="0"/>
                <a:ea typeface="Cambria" panose="02040503050406030204" pitchFamily="18" charset="0"/>
              </a:rPr>
              <a:t> económica; de muitos outros preceitos decorre que se forma uma contitularidade de bens, como base material do exercício em comum, sujeita a um regime especial de dívidas.</a:t>
            </a:r>
          </a:p>
          <a:p>
            <a:pPr marL="363538" indent="0" algn="just" eaLnBrk="0">
              <a:buNone/>
            </a:pPr>
            <a:r>
              <a:rPr lang="pt-PT" sz="6400" dirty="0">
                <a:latin typeface="Cambria" panose="02040503050406030204" pitchFamily="18" charset="0"/>
                <a:ea typeface="Cambria" panose="02040503050406030204" pitchFamily="18" charset="0"/>
              </a:rPr>
              <a:t>Teimar que fenómeno idêntico se depara na conta em participação, é contrariar a realidade. O associado </a:t>
            </a:r>
            <a:r>
              <a:rPr lang="pt-PT" sz="6400" dirty="0" err="1">
                <a:latin typeface="Cambria" panose="02040503050406030204" pitchFamily="18" charset="0"/>
                <a:ea typeface="Cambria" panose="02040503050406030204" pitchFamily="18" charset="0"/>
              </a:rPr>
              <a:t>efectua</a:t>
            </a:r>
            <a:r>
              <a:rPr lang="pt-PT" sz="6400" dirty="0">
                <a:latin typeface="Cambria" panose="02040503050406030204" pitchFamily="18" charset="0"/>
                <a:ea typeface="Cambria" panose="02040503050406030204" pitchFamily="18" charset="0"/>
              </a:rPr>
              <a:t> uma contribuição, mas o associante não </a:t>
            </a:r>
            <a:r>
              <a:rPr lang="pt-PT" sz="6400" dirty="0" err="1">
                <a:latin typeface="Cambria" panose="02040503050406030204" pitchFamily="18" charset="0"/>
                <a:ea typeface="Cambria" panose="02040503050406030204" pitchFamily="18" charset="0"/>
              </a:rPr>
              <a:t>efectua</a:t>
            </a:r>
            <a:r>
              <a:rPr lang="pt-PT" sz="6400" dirty="0">
                <a:latin typeface="Cambria" panose="02040503050406030204" pitchFamily="18" charset="0"/>
                <a:ea typeface="Cambria" panose="02040503050406030204" pitchFamily="18" charset="0"/>
              </a:rPr>
              <a:t> contribuição comparável.</a:t>
            </a:r>
          </a:p>
          <a:p>
            <a:pPr marL="363538" indent="0" algn="just" eaLnBrk="0">
              <a:buNone/>
            </a:pPr>
            <a:r>
              <a:rPr lang="pt-PT" sz="6400" dirty="0">
                <a:latin typeface="Cambria" panose="02040503050406030204" pitchFamily="18" charset="0"/>
                <a:ea typeface="Cambria" panose="02040503050406030204" pitchFamily="18" charset="0"/>
              </a:rPr>
              <a:t>[…]</a:t>
            </a:r>
          </a:p>
          <a:p>
            <a:pPr marL="363538" indent="0" algn="just" eaLnBrk="0">
              <a:buNone/>
            </a:pPr>
            <a:r>
              <a:rPr lang="pt-PT" sz="6400" dirty="0">
                <a:latin typeface="Cambria" panose="02040503050406030204" pitchFamily="18" charset="0"/>
                <a:ea typeface="Cambria" panose="02040503050406030204" pitchFamily="18" charset="0"/>
              </a:rPr>
              <a:t>Mas para haver sociedade não basta que ambos os contraentes se obriguem a contribuir; é indispensável o exercício em comum de certa </a:t>
            </a:r>
            <a:r>
              <a:rPr lang="pt-PT" sz="6400" dirty="0" err="1">
                <a:latin typeface="Cambria" panose="02040503050406030204" pitchFamily="18" charset="0"/>
                <a:ea typeface="Cambria" panose="02040503050406030204" pitchFamily="18" charset="0"/>
              </a:rPr>
              <a:t>actividade</a:t>
            </a:r>
            <a:r>
              <a:rPr lang="pt-PT" sz="6400" dirty="0">
                <a:latin typeface="Cambria" panose="02040503050406030204" pitchFamily="18" charset="0"/>
                <a:ea typeface="Cambria" panose="02040503050406030204" pitchFamily="18" charset="0"/>
              </a:rPr>
              <a:t> económica, que não seja de mera fruição. A contribuição destina-se precisamente a esse exercício em comum.</a:t>
            </a:r>
          </a:p>
          <a:p>
            <a:pPr marL="363538" indent="0" algn="just" eaLnBrk="0">
              <a:buNone/>
            </a:pPr>
            <a:r>
              <a:rPr lang="pt-PT" sz="6400" dirty="0">
                <a:latin typeface="Cambria" panose="02040503050406030204" pitchFamily="18" charset="0"/>
                <a:ea typeface="Cambria" panose="02040503050406030204" pitchFamily="18" charset="0"/>
              </a:rPr>
              <a:t>[…]</a:t>
            </a:r>
          </a:p>
          <a:p>
            <a:pPr marL="363538" indent="0" algn="just" eaLnBrk="0">
              <a:buNone/>
            </a:pPr>
            <a:r>
              <a:rPr lang="pt-PT" sz="6400" dirty="0">
                <a:latin typeface="Cambria" panose="02040503050406030204" pitchFamily="18" charset="0"/>
                <a:ea typeface="Cambria" panose="02040503050406030204" pitchFamily="18" charset="0"/>
              </a:rPr>
              <a:t>A posição tomada por mim é, antes de mais, exigida pelo conceito português de sociedade. Perante este </a:t>
            </a:r>
            <a:r>
              <a:rPr lang="pt-PT" sz="6400" i="1" dirty="0">
                <a:latin typeface="Cambria" panose="02040503050406030204" pitchFamily="18" charset="0"/>
                <a:ea typeface="Cambria" panose="02040503050406030204" pitchFamily="18" charset="0"/>
              </a:rPr>
              <a:t>conceito</a:t>
            </a:r>
            <a:r>
              <a:rPr lang="pt-PT" sz="6400" dirty="0">
                <a:latin typeface="Cambria" panose="02040503050406030204" pitchFamily="18" charset="0"/>
                <a:ea typeface="Cambria" panose="02040503050406030204" pitchFamily="18" charset="0"/>
              </a:rPr>
              <a:t>, que é um elemento fixo porque imposto pelo legislador ao intérprete, a associação em participação não é uma sociedade. Não digo que não o fosse, se diferente fosse o conceito português de sociedade, se por exemplo fosse igual ao conceito alemão. Não é, contudo, perante o conceito alemão de sociedade ou outro diferente do português que o problema pode ser considerado. Se o legislador quiser modificar o </a:t>
            </a:r>
            <a:r>
              <a:rPr lang="pt-PT" sz="6400" dirty="0" err="1">
                <a:latin typeface="Cambria" panose="02040503050406030204" pitchFamily="18" charset="0"/>
                <a:ea typeface="Cambria" panose="02040503050406030204" pitchFamily="18" charset="0"/>
              </a:rPr>
              <a:t>actual</a:t>
            </a:r>
            <a:r>
              <a:rPr lang="pt-PT" sz="6400" dirty="0">
                <a:latin typeface="Cambria" panose="02040503050406030204" pitchFamily="18" charset="0"/>
                <a:ea typeface="Cambria" panose="02040503050406030204" pitchFamily="18" charset="0"/>
              </a:rPr>
              <a:t> conceito de sociedade, de modo a alargá-lo até abranger a associação, </a:t>
            </a:r>
            <a:r>
              <a:rPr lang="pt-PT" sz="6400" dirty="0" err="1">
                <a:latin typeface="Cambria" panose="02040503050406030204" pitchFamily="18" charset="0"/>
                <a:ea typeface="Cambria" panose="02040503050406030204" pitchFamily="18" charset="0"/>
              </a:rPr>
              <a:t>adopta</a:t>
            </a:r>
            <a:r>
              <a:rPr lang="pt-PT" sz="6400" dirty="0">
                <a:latin typeface="Cambria" panose="02040503050406030204" pitchFamily="18" charset="0"/>
                <a:ea typeface="Cambria" panose="02040503050406030204" pitchFamily="18" charset="0"/>
              </a:rPr>
              <a:t> uma técnica possível.» [«Associação em Participação (</a:t>
            </a:r>
            <a:r>
              <a:rPr lang="pt-PT" sz="6400" dirty="0" err="1">
                <a:latin typeface="Cambria" panose="02040503050406030204" pitchFamily="18" charset="0"/>
                <a:ea typeface="Cambria" panose="02040503050406030204" pitchFamily="18" charset="0"/>
              </a:rPr>
              <a:t>Anteprojecto</a:t>
            </a:r>
            <a:r>
              <a:rPr lang="pt-PT" sz="6400" dirty="0">
                <a:latin typeface="Cambria" panose="02040503050406030204" pitchFamily="18" charset="0"/>
                <a:ea typeface="Cambria" panose="02040503050406030204" pitchFamily="18" charset="0"/>
              </a:rPr>
              <a:t>)», in </a:t>
            </a:r>
            <a:r>
              <a:rPr lang="pt-PT" sz="6400" i="1" dirty="0">
                <a:latin typeface="Cambria" panose="02040503050406030204" pitchFamily="18" charset="0"/>
                <a:ea typeface="Cambria" panose="02040503050406030204" pitchFamily="18" charset="0"/>
              </a:rPr>
              <a:t>Boletim do Ministério da Justiça</a:t>
            </a:r>
            <a:r>
              <a:rPr lang="pt-PT" sz="6400" dirty="0">
                <a:latin typeface="Cambria" panose="02040503050406030204" pitchFamily="18" charset="0"/>
                <a:ea typeface="Cambria" panose="02040503050406030204" pitchFamily="18" charset="0"/>
              </a:rPr>
              <a:t>, n.º 189, outubro </a:t>
            </a:r>
            <a:r>
              <a:rPr lang="pt-PT" sz="6400" b="1" dirty="0">
                <a:latin typeface="Cambria" panose="02040503050406030204" pitchFamily="18" charset="0"/>
                <a:ea typeface="Cambria" panose="02040503050406030204" pitchFamily="18" charset="0"/>
              </a:rPr>
              <a:t>1969</a:t>
            </a:r>
            <a:r>
              <a:rPr lang="pt-PT" sz="6400" dirty="0">
                <a:latin typeface="Cambria" panose="02040503050406030204" pitchFamily="18" charset="0"/>
                <a:ea typeface="Cambria" panose="02040503050406030204" pitchFamily="18" charset="0"/>
              </a:rPr>
              <a:t>, pp. 84, 85, 93 e 94]</a:t>
            </a:r>
          </a:p>
          <a:p>
            <a:pPr marL="0" indent="0">
              <a:buNone/>
            </a:pPr>
            <a:endParaRPr lang="pt-PT" dirty="0"/>
          </a:p>
        </p:txBody>
      </p:sp>
      <p:pic>
        <p:nvPicPr>
          <p:cNvPr id="4" name="Imagem 3"/>
          <p:cNvPicPr>
            <a:picLocks noChangeAspect="1"/>
          </p:cNvPicPr>
          <p:nvPr/>
        </p:nvPicPr>
        <p:blipFill>
          <a:blip r:embed="rId2"/>
          <a:stretch>
            <a:fillRect/>
          </a:stretch>
        </p:blipFill>
        <p:spPr>
          <a:xfrm>
            <a:off x="0" y="1053321"/>
            <a:ext cx="12192000" cy="463296"/>
          </a:xfrm>
          <a:prstGeom prst="rect">
            <a:avLst/>
          </a:prstGeom>
        </p:spPr>
      </p:pic>
    </p:spTree>
    <p:extLst>
      <p:ext uri="{BB962C8B-B14F-4D97-AF65-F5344CB8AC3E}">
        <p14:creationId xmlns:p14="http://schemas.microsoft.com/office/powerpoint/2010/main" val="1990168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7954"/>
            <a:ext cx="10515600" cy="1325563"/>
          </a:xfrm>
        </p:spPr>
        <p:txBody>
          <a:bodyPr>
            <a:normAutofit fontScale="90000"/>
          </a:bodyPr>
          <a:lstStyle/>
          <a:p>
            <a:r>
              <a:rPr lang="pt-PT" sz="2400" dirty="0"/>
              <a:t/>
            </a:r>
            <a:br>
              <a:rPr lang="pt-PT" sz="2400" dirty="0"/>
            </a:br>
            <a:r>
              <a:rPr lang="pt-PT" sz="2200" b="1" dirty="0">
                <a:latin typeface="Cambria" panose="02040503050406030204" pitchFamily="18" charset="0"/>
                <a:ea typeface="Cambria" panose="02040503050406030204" pitchFamily="18" charset="0"/>
              </a:rPr>
              <a:t>3. A distinção entre sociedade e associação em participação </a:t>
            </a:r>
            <a:r>
              <a:rPr lang="pt-PT" sz="2200" b="1" dirty="0" smtClean="0">
                <a:latin typeface="Cambria" panose="02040503050406030204" pitchFamily="18" charset="0"/>
                <a:ea typeface="Cambria" panose="02040503050406030204" pitchFamily="18" charset="0"/>
              </a:rPr>
              <a:t/>
            </a:r>
            <a:br>
              <a:rPr lang="pt-PT" sz="2200" b="1" dirty="0" smtClean="0">
                <a:latin typeface="Cambria" panose="02040503050406030204" pitchFamily="18" charset="0"/>
                <a:ea typeface="Cambria" panose="02040503050406030204" pitchFamily="18" charset="0"/>
              </a:rPr>
            </a:br>
            <a:r>
              <a:rPr lang="pt-PT" sz="2200" b="1" dirty="0" smtClean="0">
                <a:latin typeface="Cambria" panose="02040503050406030204" pitchFamily="18" charset="0"/>
                <a:ea typeface="Cambria" panose="02040503050406030204" pitchFamily="18" charset="0"/>
              </a:rPr>
              <a:t>3.2</a:t>
            </a:r>
            <a:r>
              <a:rPr lang="pt-PT" sz="2200" b="1" dirty="0">
                <a:latin typeface="Cambria" panose="02040503050406030204" pitchFamily="18" charset="0"/>
                <a:ea typeface="Cambria" panose="02040503050406030204" pitchFamily="18" charset="0"/>
              </a:rPr>
              <a:t>. Algumas afirmações doutrinárias </a:t>
            </a:r>
            <a:r>
              <a:rPr lang="pt-PT" sz="2200" b="1" dirty="0">
                <a:solidFill>
                  <a:srgbClr val="C00000"/>
                </a:solidFill>
                <a:latin typeface="Cambria" panose="02040503050406030204" pitchFamily="18" charset="0"/>
                <a:ea typeface="Cambria" panose="02040503050406030204" pitchFamily="18" charset="0"/>
              </a:rPr>
              <a:t>(2/9)</a:t>
            </a:r>
            <a:r>
              <a:rPr lang="pt-PT" sz="2400" dirty="0"/>
              <a:t/>
            </a:r>
            <a:br>
              <a:rPr lang="pt-PT" sz="2400" dirty="0"/>
            </a:br>
            <a:endParaRPr lang="pt-PT" sz="2400" dirty="0"/>
          </a:p>
        </p:txBody>
      </p:sp>
      <p:sp>
        <p:nvSpPr>
          <p:cNvPr id="3" name="Marcador de Posição de Conteúdo 2"/>
          <p:cNvSpPr>
            <a:spLocks noGrp="1"/>
          </p:cNvSpPr>
          <p:nvPr>
            <p:ph idx="1"/>
          </p:nvPr>
        </p:nvSpPr>
        <p:spPr/>
        <p:txBody>
          <a:bodyPr>
            <a:normAutofit/>
          </a:bodyPr>
          <a:lstStyle/>
          <a:p>
            <a:pPr marL="0" indent="0" algn="just" eaLnBrk="0">
              <a:buNone/>
            </a:pPr>
            <a:r>
              <a:rPr lang="pt-PT" sz="2000" b="1" dirty="0">
                <a:latin typeface="Cambria" panose="02040503050406030204" pitchFamily="18" charset="0"/>
                <a:ea typeface="Cambria" panose="02040503050406030204" pitchFamily="18" charset="0"/>
              </a:rPr>
              <a:t>Ferrer Correia</a:t>
            </a:r>
            <a:r>
              <a:rPr lang="pt-PT" sz="2000" dirty="0">
                <a:latin typeface="Cambria" panose="02040503050406030204" pitchFamily="18" charset="0"/>
                <a:ea typeface="Cambria" panose="02040503050406030204" pitchFamily="18" charset="0"/>
              </a:rPr>
              <a:t>:</a:t>
            </a:r>
          </a:p>
          <a:p>
            <a:pPr marL="715963" indent="0" algn="just" eaLnBrk="0">
              <a:buNone/>
            </a:pPr>
            <a:r>
              <a:rPr lang="pt-PT" sz="2000" dirty="0">
                <a:latin typeface="Cambria" panose="02040503050406030204" pitchFamily="18" charset="0"/>
                <a:ea typeface="Cambria" panose="02040503050406030204" pitchFamily="18" charset="0"/>
              </a:rPr>
              <a:t>«Exposto, nas suas linhas, mais gerais, o regime da associação ou conta em participação, claramente se vê que esta se distingue da sociedade. Trata-se de um negócio jurídico bilateral. De um lado, o associante, do outro o associado. Ainda que, pelo mesmo contrato, vários sujeitos adquiram participação no mesmo negócio, haverá tantas contas quantos forem os associados; nestes termos deve entender-se o </a:t>
            </a:r>
            <a:r>
              <a:rPr lang="pt-PT" sz="2000" dirty="0" err="1">
                <a:latin typeface="Cambria" panose="02040503050406030204" pitchFamily="18" charset="0"/>
                <a:ea typeface="Cambria" panose="02040503050406030204" pitchFamily="18" charset="0"/>
              </a:rPr>
              <a:t>art</a:t>
            </a:r>
            <a:r>
              <a:rPr lang="pt-PT" sz="2000" dirty="0">
                <a:latin typeface="Cambria" panose="02040503050406030204" pitchFamily="18" charset="0"/>
                <a:ea typeface="Cambria" panose="02040503050406030204" pitchFamily="18" charset="0"/>
              </a:rPr>
              <a:t>. 224.º. Nem se vislumbra aqui a formação de um fundo patrimonial comum, nem sobretudo a de uma unidade </a:t>
            </a:r>
            <a:r>
              <a:rPr lang="pt-PT" sz="2000" dirty="0" err="1">
                <a:latin typeface="Cambria" panose="02040503050406030204" pitchFamily="18" charset="0"/>
                <a:ea typeface="Cambria" panose="02040503050406030204" pitchFamily="18" charset="0"/>
              </a:rPr>
              <a:t>organizatória</a:t>
            </a:r>
            <a:r>
              <a:rPr lang="pt-PT" sz="2000" dirty="0">
                <a:latin typeface="Cambria" panose="02040503050406030204" pitchFamily="18" charset="0"/>
                <a:ea typeface="Cambria" panose="02040503050406030204" pitchFamily="18" charset="0"/>
              </a:rPr>
              <a:t> e representativa, ainda que rudimentar; pelo que, não se podendo falar em </a:t>
            </a:r>
            <a:r>
              <a:rPr lang="pt-PT" sz="2000" dirty="0" err="1">
                <a:latin typeface="Cambria" panose="02040503050406030204" pitchFamily="18" charset="0"/>
                <a:ea typeface="Cambria" panose="02040503050406030204" pitchFamily="18" charset="0"/>
              </a:rPr>
              <a:t>actividade</a:t>
            </a:r>
            <a:r>
              <a:rPr lang="pt-PT" sz="2000" dirty="0">
                <a:latin typeface="Cambria" panose="02040503050406030204" pitchFamily="18" charset="0"/>
                <a:ea typeface="Cambria" panose="02040503050406030204" pitchFamily="18" charset="0"/>
              </a:rPr>
              <a:t>, vontade ou responsabilidade social, não poderá pensar-se em sociedade.» (</a:t>
            </a:r>
            <a:r>
              <a:rPr lang="pt-PT" sz="2000" i="1" dirty="0">
                <a:latin typeface="Cambria" panose="02040503050406030204" pitchFamily="18" charset="0"/>
                <a:ea typeface="Cambria" panose="02040503050406030204" pitchFamily="18" charset="0"/>
              </a:rPr>
              <a:t>Lições de Direito Comercial</a:t>
            </a:r>
            <a:r>
              <a:rPr lang="pt-PT" sz="2000" dirty="0">
                <a:latin typeface="Cambria" panose="02040503050406030204" pitchFamily="18" charset="0"/>
                <a:ea typeface="Cambria" panose="02040503050406030204" pitchFamily="18" charset="0"/>
              </a:rPr>
              <a:t>, vol. II, </a:t>
            </a:r>
            <a:r>
              <a:rPr lang="pt-PT" sz="2000" i="1" dirty="0">
                <a:latin typeface="Cambria" panose="02040503050406030204" pitchFamily="18" charset="0"/>
                <a:ea typeface="Cambria" panose="02040503050406030204" pitchFamily="18" charset="0"/>
              </a:rPr>
              <a:t>Sociedades Comerciais</a:t>
            </a:r>
            <a:r>
              <a:rPr lang="pt-PT" sz="2000" dirty="0">
                <a:latin typeface="Cambria" panose="02040503050406030204" pitchFamily="18" charset="0"/>
                <a:ea typeface="Cambria" panose="02040503050406030204" pitchFamily="18" charset="0"/>
              </a:rPr>
              <a:t>, Universidade de Coimbra, policopiado, </a:t>
            </a:r>
            <a:r>
              <a:rPr lang="pt-PT" sz="2000" b="1" dirty="0">
                <a:latin typeface="Cambria" panose="02040503050406030204" pitchFamily="18" charset="0"/>
                <a:ea typeface="Cambria" panose="02040503050406030204" pitchFamily="18" charset="0"/>
              </a:rPr>
              <a:t>1968</a:t>
            </a:r>
            <a:r>
              <a:rPr lang="pt-PT" sz="2000" dirty="0">
                <a:latin typeface="Cambria" panose="02040503050406030204" pitchFamily="18" charset="0"/>
                <a:ea typeface="Cambria" panose="02040503050406030204" pitchFamily="18" charset="0"/>
              </a:rPr>
              <a:t>, pp. 26 e 27)</a:t>
            </a:r>
          </a:p>
        </p:txBody>
      </p:sp>
      <p:pic>
        <p:nvPicPr>
          <p:cNvPr id="4" name="Imagem 3"/>
          <p:cNvPicPr>
            <a:picLocks noChangeAspect="1"/>
          </p:cNvPicPr>
          <p:nvPr/>
        </p:nvPicPr>
        <p:blipFill>
          <a:blip r:embed="rId2"/>
          <a:stretch>
            <a:fillRect/>
          </a:stretch>
        </p:blipFill>
        <p:spPr>
          <a:xfrm>
            <a:off x="0" y="1053321"/>
            <a:ext cx="12192000" cy="463296"/>
          </a:xfrm>
          <a:prstGeom prst="rect">
            <a:avLst/>
          </a:prstGeom>
        </p:spPr>
      </p:pic>
    </p:spTree>
    <p:extLst>
      <p:ext uri="{BB962C8B-B14F-4D97-AF65-F5344CB8AC3E}">
        <p14:creationId xmlns:p14="http://schemas.microsoft.com/office/powerpoint/2010/main" val="39861708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7954"/>
            <a:ext cx="10515600" cy="1325563"/>
          </a:xfrm>
        </p:spPr>
        <p:txBody>
          <a:bodyPr>
            <a:normAutofit fontScale="90000"/>
          </a:bodyPr>
          <a:lstStyle/>
          <a:p>
            <a:r>
              <a:rPr lang="pt-PT" sz="2400" dirty="0"/>
              <a:t/>
            </a:r>
            <a:br>
              <a:rPr lang="pt-PT" sz="2400" dirty="0"/>
            </a:br>
            <a:r>
              <a:rPr lang="pt-PT" sz="2400" dirty="0" smtClean="0"/>
              <a:t/>
            </a:r>
            <a:br>
              <a:rPr lang="pt-PT" sz="2400" dirty="0" smtClean="0"/>
            </a:br>
            <a:r>
              <a:rPr lang="pt-PT" sz="2200" b="1" dirty="0" smtClean="0">
                <a:latin typeface="Cambria" panose="02040503050406030204" pitchFamily="18" charset="0"/>
                <a:ea typeface="Cambria" panose="02040503050406030204" pitchFamily="18" charset="0"/>
              </a:rPr>
              <a:t>3</a:t>
            </a:r>
            <a:r>
              <a:rPr lang="pt-PT" sz="2200" b="1" dirty="0">
                <a:latin typeface="Cambria" panose="02040503050406030204" pitchFamily="18" charset="0"/>
                <a:ea typeface="Cambria" panose="02040503050406030204" pitchFamily="18" charset="0"/>
              </a:rPr>
              <a:t>. A distinção entre sociedade e associação em </a:t>
            </a:r>
            <a:r>
              <a:rPr lang="pt-PT" sz="2200" b="1" dirty="0" smtClean="0">
                <a:latin typeface="Cambria" panose="02040503050406030204" pitchFamily="18" charset="0"/>
                <a:ea typeface="Cambria" panose="02040503050406030204" pitchFamily="18" charset="0"/>
              </a:rPr>
              <a:t>participação</a:t>
            </a:r>
            <a:br>
              <a:rPr lang="pt-PT" sz="2200" b="1" dirty="0" smtClean="0">
                <a:latin typeface="Cambria" panose="02040503050406030204" pitchFamily="18" charset="0"/>
                <a:ea typeface="Cambria" panose="02040503050406030204" pitchFamily="18" charset="0"/>
              </a:rPr>
            </a:br>
            <a:r>
              <a:rPr lang="pt-PT" sz="2200" b="1" dirty="0" smtClean="0">
                <a:latin typeface="Cambria" panose="02040503050406030204" pitchFamily="18" charset="0"/>
                <a:ea typeface="Cambria" panose="02040503050406030204" pitchFamily="18" charset="0"/>
              </a:rPr>
              <a:t>3.2</a:t>
            </a:r>
            <a:r>
              <a:rPr lang="pt-PT" sz="2200" b="1" dirty="0">
                <a:latin typeface="Cambria" panose="02040503050406030204" pitchFamily="18" charset="0"/>
                <a:ea typeface="Cambria" panose="02040503050406030204" pitchFamily="18" charset="0"/>
              </a:rPr>
              <a:t>. Algumas afirmações doutrinárias </a:t>
            </a:r>
            <a:r>
              <a:rPr lang="pt-PT" sz="2200" b="1" dirty="0">
                <a:solidFill>
                  <a:srgbClr val="C00000"/>
                </a:solidFill>
                <a:latin typeface="Cambria" panose="02040503050406030204" pitchFamily="18" charset="0"/>
                <a:ea typeface="Cambria" panose="02040503050406030204" pitchFamily="18" charset="0"/>
              </a:rPr>
              <a:t>(3/9)</a:t>
            </a:r>
            <a:r>
              <a:rPr lang="pt-PT" sz="2400" b="1" dirty="0"/>
              <a:t/>
            </a:r>
            <a:br>
              <a:rPr lang="pt-PT" sz="2400" b="1" dirty="0"/>
            </a:br>
            <a:r>
              <a:rPr lang="pt-PT" sz="2400" dirty="0"/>
              <a:t/>
            </a:r>
            <a:br>
              <a:rPr lang="pt-PT" sz="2400" dirty="0"/>
            </a:br>
            <a:endParaRPr lang="pt-PT" sz="2400" dirty="0"/>
          </a:p>
        </p:txBody>
      </p:sp>
      <p:sp>
        <p:nvSpPr>
          <p:cNvPr id="3" name="Marcador de Posição de Conteúdo 2"/>
          <p:cNvSpPr>
            <a:spLocks noGrp="1"/>
          </p:cNvSpPr>
          <p:nvPr>
            <p:ph idx="1"/>
          </p:nvPr>
        </p:nvSpPr>
        <p:spPr/>
        <p:txBody>
          <a:bodyPr>
            <a:normAutofit fontScale="92500" lnSpcReduction="20000"/>
          </a:bodyPr>
          <a:lstStyle/>
          <a:p>
            <a:pPr marL="0" indent="0">
              <a:buNone/>
            </a:pPr>
            <a:endParaRPr lang="pt-PT" dirty="0">
              <a:latin typeface="Cambria" panose="02040503050406030204" pitchFamily="18" charset="0"/>
              <a:ea typeface="Cambria" panose="02040503050406030204" pitchFamily="18" charset="0"/>
            </a:endParaRPr>
          </a:p>
          <a:p>
            <a:pPr marL="0" indent="0" algn="just" eaLnBrk="0">
              <a:buNone/>
            </a:pPr>
            <a:r>
              <a:rPr lang="pt-PT" sz="2400" b="1" dirty="0">
                <a:latin typeface="Cambria" panose="02040503050406030204" pitchFamily="18" charset="0"/>
                <a:ea typeface="Cambria" panose="02040503050406030204" pitchFamily="18" charset="0"/>
              </a:rPr>
              <a:t>Luís Brito Correia</a:t>
            </a:r>
            <a:r>
              <a:rPr lang="pt-PT" sz="2400" dirty="0">
                <a:latin typeface="Cambria" panose="02040503050406030204" pitchFamily="18" charset="0"/>
                <a:ea typeface="Cambria" panose="02040503050406030204" pitchFamily="18" charset="0"/>
              </a:rPr>
              <a:t>:</a:t>
            </a:r>
          </a:p>
          <a:p>
            <a:pPr marL="715963" indent="0" algn="just" eaLnBrk="0">
              <a:buNone/>
            </a:pPr>
            <a:r>
              <a:rPr lang="pt-PT" sz="2400" dirty="0">
                <a:latin typeface="Cambria" panose="02040503050406030204" pitchFamily="18" charset="0"/>
                <a:ea typeface="Cambria" panose="02040503050406030204" pitchFamily="18" charset="0"/>
              </a:rPr>
              <a:t>«O requisito do exercício </a:t>
            </a:r>
            <a:r>
              <a:rPr lang="pt-PT" sz="2400" i="1" dirty="0">
                <a:latin typeface="Cambria" panose="02040503050406030204" pitchFamily="18" charset="0"/>
                <a:ea typeface="Cambria" panose="02040503050406030204" pitchFamily="18" charset="0"/>
              </a:rPr>
              <a:t>em comum</a:t>
            </a:r>
            <a:r>
              <a:rPr lang="pt-PT" sz="2400" dirty="0">
                <a:latin typeface="Cambria" panose="02040503050406030204" pitchFamily="18" charset="0"/>
                <a:ea typeface="Cambria" panose="02040503050406030204" pitchFamily="18" charset="0"/>
              </a:rPr>
              <a:t> da </a:t>
            </a:r>
            <a:r>
              <a:rPr lang="pt-PT" sz="2400" dirty="0" err="1">
                <a:latin typeface="Cambria" panose="02040503050406030204" pitchFamily="18" charset="0"/>
                <a:ea typeface="Cambria" panose="02040503050406030204" pitchFamily="18" charset="0"/>
              </a:rPr>
              <a:t>actividade</a:t>
            </a:r>
            <a:r>
              <a:rPr lang="pt-PT" sz="2400" dirty="0">
                <a:latin typeface="Cambria" panose="02040503050406030204" pitchFamily="18" charset="0"/>
                <a:ea typeface="Cambria" panose="02040503050406030204" pitchFamily="18" charset="0"/>
              </a:rPr>
              <a:t> económica permite distinguir a sociedade do consórcio e da associação em participação (DL n.º 231/81, de 28.7)</a:t>
            </a:r>
          </a:p>
          <a:p>
            <a:pPr marL="715963" indent="0" algn="just" eaLnBrk="0">
              <a:buNone/>
            </a:pPr>
            <a:r>
              <a:rPr lang="pt-PT" sz="2400" dirty="0">
                <a:latin typeface="Cambria" panose="02040503050406030204" pitchFamily="18" charset="0"/>
                <a:ea typeface="Cambria" panose="02040503050406030204" pitchFamily="18" charset="0"/>
              </a:rPr>
              <a:t>(…)</a:t>
            </a:r>
          </a:p>
          <a:p>
            <a:pPr marL="715963" indent="0" algn="just" eaLnBrk="0">
              <a:buNone/>
            </a:pPr>
            <a:r>
              <a:rPr lang="pt-PT" sz="2400" dirty="0">
                <a:latin typeface="Cambria" panose="02040503050406030204" pitchFamily="18" charset="0"/>
                <a:ea typeface="Cambria" panose="02040503050406030204" pitchFamily="18" charset="0"/>
              </a:rPr>
              <a:t>Na </a:t>
            </a:r>
            <a:r>
              <a:rPr lang="pt-PT" sz="2400" i="1" dirty="0">
                <a:latin typeface="Cambria" panose="02040503050406030204" pitchFamily="18" charset="0"/>
                <a:ea typeface="Cambria" panose="02040503050406030204" pitchFamily="18" charset="0"/>
              </a:rPr>
              <a:t>associação em participação</a:t>
            </a:r>
            <a:r>
              <a:rPr lang="pt-PT" sz="2400" dirty="0">
                <a:latin typeface="Cambria" panose="02040503050406030204" pitchFamily="18" charset="0"/>
                <a:ea typeface="Cambria" panose="02040503050406030204" pitchFamily="18" charset="0"/>
              </a:rPr>
              <a:t>, que também não tem personalidade jurídica (</a:t>
            </a:r>
            <a:r>
              <a:rPr lang="pt-PT" sz="2400" dirty="0" err="1">
                <a:latin typeface="Cambria" panose="02040503050406030204" pitchFamily="18" charset="0"/>
                <a:ea typeface="Cambria" panose="02040503050406030204" pitchFamily="18" charset="0"/>
              </a:rPr>
              <a:t>colectiva</a:t>
            </a:r>
            <a:r>
              <a:rPr lang="pt-PT" sz="2400" dirty="0">
                <a:latin typeface="Cambria" panose="02040503050406030204" pitchFamily="18" charset="0"/>
                <a:ea typeface="Cambria" panose="02040503050406030204" pitchFamily="18" charset="0"/>
              </a:rPr>
              <a:t>), o associante exerce a sua </a:t>
            </a:r>
            <a:r>
              <a:rPr lang="pt-PT" sz="2400" dirty="0" err="1">
                <a:latin typeface="Cambria" panose="02040503050406030204" pitchFamily="18" charset="0"/>
                <a:ea typeface="Cambria" panose="02040503050406030204" pitchFamily="18" charset="0"/>
              </a:rPr>
              <a:t>actividade</a:t>
            </a:r>
            <a:r>
              <a:rPr lang="pt-PT" sz="2400" dirty="0">
                <a:latin typeface="Cambria" panose="02040503050406030204" pitchFamily="18" charset="0"/>
                <a:ea typeface="Cambria" panose="02040503050406030204" pitchFamily="18" charset="0"/>
              </a:rPr>
              <a:t>, em seu próprio nome, não existindo um fundo comum, nem uma </a:t>
            </a:r>
            <a:r>
              <a:rPr lang="pt-PT" sz="2400" dirty="0" err="1">
                <a:latin typeface="Cambria" panose="02040503050406030204" pitchFamily="18" charset="0"/>
                <a:ea typeface="Cambria" panose="02040503050406030204" pitchFamily="18" charset="0"/>
              </a:rPr>
              <a:t>actividade</a:t>
            </a:r>
            <a:r>
              <a:rPr lang="pt-PT" sz="2400" dirty="0">
                <a:latin typeface="Cambria" panose="02040503050406030204" pitchFamily="18" charset="0"/>
                <a:ea typeface="Cambria" panose="02040503050406030204" pitchFamily="18" charset="0"/>
              </a:rPr>
              <a:t> comum, mas apenas contributos de terceiros (associados), em capital ou trabalho, para a </a:t>
            </a:r>
            <a:r>
              <a:rPr lang="pt-PT" sz="2400" dirty="0" err="1">
                <a:latin typeface="Cambria" panose="02040503050406030204" pitchFamily="18" charset="0"/>
                <a:ea typeface="Cambria" panose="02040503050406030204" pitchFamily="18" charset="0"/>
              </a:rPr>
              <a:t>actividade</a:t>
            </a:r>
            <a:r>
              <a:rPr lang="pt-PT" sz="2400" dirty="0">
                <a:latin typeface="Cambria" panose="02040503050406030204" pitchFamily="18" charset="0"/>
                <a:ea typeface="Cambria" panose="02040503050406030204" pitchFamily="18" charset="0"/>
              </a:rPr>
              <a:t> e o fundo do associante e a correspondente participação nos lucros ou nos lucros e perdas.» (</a:t>
            </a:r>
            <a:r>
              <a:rPr lang="pt-PT" sz="2400" i="1" dirty="0">
                <a:latin typeface="Cambria" panose="02040503050406030204" pitchFamily="18" charset="0"/>
                <a:ea typeface="Cambria" panose="02040503050406030204" pitchFamily="18" charset="0"/>
              </a:rPr>
              <a:t>Direito Comercial, </a:t>
            </a:r>
            <a:r>
              <a:rPr lang="pt-PT" sz="2400" dirty="0">
                <a:latin typeface="Cambria" panose="02040503050406030204" pitchFamily="18" charset="0"/>
                <a:ea typeface="Cambria" panose="02040503050406030204" pitchFamily="18" charset="0"/>
              </a:rPr>
              <a:t>2.º</a:t>
            </a:r>
            <a:r>
              <a:rPr lang="pt-PT" sz="2400" i="1" dirty="0">
                <a:latin typeface="Cambria" panose="02040503050406030204" pitchFamily="18" charset="0"/>
                <a:ea typeface="Cambria" panose="02040503050406030204" pitchFamily="18" charset="0"/>
              </a:rPr>
              <a:t> </a:t>
            </a:r>
            <a:r>
              <a:rPr lang="pt-PT" sz="2400" dirty="0">
                <a:latin typeface="Cambria" panose="02040503050406030204" pitchFamily="18" charset="0"/>
                <a:ea typeface="Cambria" panose="02040503050406030204" pitchFamily="18" charset="0"/>
              </a:rPr>
              <a:t>vol., AAFDL, 1987/1989, pp. 20 e 21)</a:t>
            </a:r>
          </a:p>
          <a:p>
            <a:pPr marL="0" indent="0" algn="just" eaLnBrk="0">
              <a:buNone/>
            </a:pPr>
            <a:r>
              <a:rPr lang="pt-PT" sz="2400" dirty="0"/>
              <a:t/>
            </a:r>
            <a:br>
              <a:rPr lang="pt-PT" sz="2400" dirty="0"/>
            </a:br>
            <a:r>
              <a:rPr lang="pt-PT" dirty="0"/>
              <a:t> </a:t>
            </a:r>
          </a:p>
        </p:txBody>
      </p:sp>
      <p:pic>
        <p:nvPicPr>
          <p:cNvPr id="4" name="Imagem 3"/>
          <p:cNvPicPr>
            <a:picLocks noChangeAspect="1"/>
          </p:cNvPicPr>
          <p:nvPr/>
        </p:nvPicPr>
        <p:blipFill>
          <a:blip r:embed="rId2"/>
          <a:stretch>
            <a:fillRect/>
          </a:stretch>
        </p:blipFill>
        <p:spPr>
          <a:xfrm>
            <a:off x="0" y="1207609"/>
            <a:ext cx="12192000" cy="463296"/>
          </a:xfrm>
          <a:prstGeom prst="rect">
            <a:avLst/>
          </a:prstGeom>
        </p:spPr>
      </p:pic>
    </p:spTree>
    <p:extLst>
      <p:ext uri="{BB962C8B-B14F-4D97-AF65-F5344CB8AC3E}">
        <p14:creationId xmlns:p14="http://schemas.microsoft.com/office/powerpoint/2010/main" val="14743762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normAutofit fontScale="90000"/>
          </a:bodyPr>
          <a:lstStyle/>
          <a:p>
            <a:r>
              <a:rPr lang="pt-PT" sz="2400" dirty="0"/>
              <a:t/>
            </a:r>
            <a:br>
              <a:rPr lang="pt-PT" sz="2400" dirty="0"/>
            </a:br>
            <a:r>
              <a:rPr lang="pt-PT" sz="2200" b="1" dirty="0">
                <a:latin typeface="Cambria" panose="02040503050406030204" pitchFamily="18" charset="0"/>
                <a:ea typeface="Cambria" panose="02040503050406030204" pitchFamily="18" charset="0"/>
              </a:rPr>
              <a:t>3. A distinção entre sociedade e associação em participação </a:t>
            </a:r>
            <a:r>
              <a:rPr lang="pt-PT" sz="2200" b="1" dirty="0" smtClean="0">
                <a:latin typeface="Cambria" panose="02040503050406030204" pitchFamily="18" charset="0"/>
                <a:ea typeface="Cambria" panose="02040503050406030204" pitchFamily="18" charset="0"/>
              </a:rPr>
              <a:t/>
            </a:r>
            <a:br>
              <a:rPr lang="pt-PT" sz="2200" b="1" dirty="0" smtClean="0">
                <a:latin typeface="Cambria" panose="02040503050406030204" pitchFamily="18" charset="0"/>
                <a:ea typeface="Cambria" panose="02040503050406030204" pitchFamily="18" charset="0"/>
              </a:rPr>
            </a:br>
            <a:r>
              <a:rPr lang="pt-PT" sz="2200" b="1" dirty="0" smtClean="0">
                <a:latin typeface="Cambria" panose="02040503050406030204" pitchFamily="18" charset="0"/>
                <a:ea typeface="Cambria" panose="02040503050406030204" pitchFamily="18" charset="0"/>
              </a:rPr>
              <a:t>3.2</a:t>
            </a:r>
            <a:r>
              <a:rPr lang="pt-PT" sz="2200" b="1" dirty="0">
                <a:latin typeface="Cambria" panose="02040503050406030204" pitchFamily="18" charset="0"/>
                <a:ea typeface="Cambria" panose="02040503050406030204" pitchFamily="18" charset="0"/>
              </a:rPr>
              <a:t>. Algumas afirmações doutrinárias </a:t>
            </a:r>
            <a:r>
              <a:rPr lang="pt-PT" sz="2200" b="1" dirty="0">
                <a:solidFill>
                  <a:srgbClr val="C00000"/>
                </a:solidFill>
                <a:latin typeface="Cambria" panose="02040503050406030204" pitchFamily="18" charset="0"/>
                <a:ea typeface="Cambria" panose="02040503050406030204" pitchFamily="18" charset="0"/>
              </a:rPr>
              <a:t>(4/9)</a:t>
            </a:r>
            <a:r>
              <a:rPr lang="pt-PT" dirty="0"/>
              <a:t/>
            </a:r>
            <a:br>
              <a:rPr lang="pt-PT" dirty="0"/>
            </a:br>
            <a:r>
              <a:rPr lang="pt-PT" sz="2400" dirty="0">
                <a:latin typeface="Cambria" panose="02040503050406030204" pitchFamily="18" charset="0"/>
                <a:ea typeface="Cambria" panose="02040503050406030204" pitchFamily="18" charset="0"/>
              </a:rPr>
              <a:t/>
            </a:r>
            <a:br>
              <a:rPr lang="pt-PT" sz="2400" dirty="0">
                <a:latin typeface="Cambria" panose="02040503050406030204" pitchFamily="18" charset="0"/>
                <a:ea typeface="Cambria" panose="02040503050406030204" pitchFamily="18" charset="0"/>
              </a:rPr>
            </a:br>
            <a:endParaRPr lang="pt-PT" sz="2400" dirty="0"/>
          </a:p>
        </p:txBody>
      </p:sp>
      <p:sp>
        <p:nvSpPr>
          <p:cNvPr id="3" name="Marcador de Posição de Conteúdo 2"/>
          <p:cNvSpPr>
            <a:spLocks noGrp="1"/>
          </p:cNvSpPr>
          <p:nvPr>
            <p:ph idx="1"/>
          </p:nvPr>
        </p:nvSpPr>
        <p:spPr/>
        <p:txBody>
          <a:bodyPr>
            <a:normAutofit/>
          </a:bodyPr>
          <a:lstStyle/>
          <a:p>
            <a:pPr marL="0" indent="0" algn="just" eaLnBrk="0">
              <a:buNone/>
            </a:pPr>
            <a:r>
              <a:rPr lang="pt-PT" sz="2000" b="1" dirty="0">
                <a:latin typeface="Cambria" panose="02040503050406030204" pitchFamily="18" charset="0"/>
                <a:ea typeface="Cambria" panose="02040503050406030204" pitchFamily="18" charset="0"/>
              </a:rPr>
              <a:t>Luís de Menezes Leitão</a:t>
            </a:r>
            <a:r>
              <a:rPr lang="pt-PT" sz="2000" dirty="0">
                <a:latin typeface="Cambria" panose="02040503050406030204" pitchFamily="18" charset="0"/>
                <a:ea typeface="Cambria" panose="02040503050406030204" pitchFamily="18" charset="0"/>
              </a:rPr>
              <a:t>:</a:t>
            </a:r>
          </a:p>
          <a:p>
            <a:pPr marL="715963" indent="0" algn="just" eaLnBrk="0">
              <a:buNone/>
            </a:pPr>
            <a:r>
              <a:rPr lang="pt-PT" sz="2000" dirty="0">
                <a:latin typeface="Cambria" panose="02040503050406030204" pitchFamily="18" charset="0"/>
                <a:ea typeface="Cambria" panose="02040503050406030204" pitchFamily="18" charset="0"/>
              </a:rPr>
              <a:t>«… as características atrás apontadas permitem afastá-la da sociedade por não existir património social, mantendo o património de cada uma das partes a sua independência. A entrega de capital ao associante produz a transmissão da propriedade exclusivamente a favor desse associante. Consequentemente, não se estabelece nenhum património social através de entradas de capital, na medida em que a sua transmissão para o associante não faz surgir qualquer autonomia patrimonial na esfera desse associante. Embora a contribuição do associado represente um incremento patrimonial para o associante, e consequentemente um aumento da sua possibilidade de obtenção de crédito, é este que exerce a </a:t>
            </a:r>
            <a:r>
              <a:rPr lang="pt-PT" sz="2000" dirty="0" err="1">
                <a:latin typeface="Cambria" panose="02040503050406030204" pitchFamily="18" charset="0"/>
                <a:ea typeface="Cambria" panose="02040503050406030204" pitchFamily="18" charset="0"/>
              </a:rPr>
              <a:t>actividade</a:t>
            </a:r>
            <a:r>
              <a:rPr lang="pt-PT" sz="2000" dirty="0">
                <a:latin typeface="Cambria" panose="02040503050406030204" pitchFamily="18" charset="0"/>
                <a:ea typeface="Cambria" panose="02040503050406030204" pitchFamily="18" charset="0"/>
              </a:rPr>
              <a:t> empresarial em nome próprio, sendo sempre o único responsável perante terceiros». («O Regime Fiscal da Associação em Participação», in </a:t>
            </a:r>
            <a:r>
              <a:rPr lang="pt-PT" sz="2000" i="1" dirty="0">
                <a:latin typeface="Cambria" panose="02040503050406030204" pitchFamily="18" charset="0"/>
                <a:ea typeface="Cambria" panose="02040503050406030204" pitchFamily="18" charset="0"/>
              </a:rPr>
              <a:t>Estudos em Homenagem à Dra. Maria de Lourdes Órfão de Matos Correia e Vale</a:t>
            </a:r>
            <a:r>
              <a:rPr lang="pt-PT" sz="2000" dirty="0">
                <a:latin typeface="Cambria" panose="02040503050406030204" pitchFamily="18" charset="0"/>
                <a:ea typeface="Cambria" panose="02040503050406030204" pitchFamily="18" charset="0"/>
              </a:rPr>
              <a:t>, Centro de Estudos Fiscais, Cadernos de Ciência e Técnica Fiscal (171), Lisboa, 1995, p. 207)</a:t>
            </a:r>
          </a:p>
        </p:txBody>
      </p:sp>
      <p:pic>
        <p:nvPicPr>
          <p:cNvPr id="4" name="Imagem 3"/>
          <p:cNvPicPr>
            <a:picLocks noChangeAspect="1"/>
          </p:cNvPicPr>
          <p:nvPr/>
        </p:nvPicPr>
        <p:blipFill>
          <a:blip r:embed="rId2"/>
          <a:stretch>
            <a:fillRect/>
          </a:stretch>
        </p:blipFill>
        <p:spPr>
          <a:xfrm>
            <a:off x="0" y="1053321"/>
            <a:ext cx="12192000" cy="463296"/>
          </a:xfrm>
          <a:prstGeom prst="rect">
            <a:avLst/>
          </a:prstGeom>
        </p:spPr>
      </p:pic>
    </p:spTree>
    <p:extLst>
      <p:ext uri="{BB962C8B-B14F-4D97-AF65-F5344CB8AC3E}">
        <p14:creationId xmlns:p14="http://schemas.microsoft.com/office/powerpoint/2010/main" val="3638747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7954"/>
            <a:ext cx="10515600" cy="1325563"/>
          </a:xfrm>
        </p:spPr>
        <p:txBody>
          <a:bodyPr>
            <a:normAutofit fontScale="90000"/>
          </a:bodyPr>
          <a:lstStyle/>
          <a:p>
            <a:r>
              <a:rPr lang="pt-PT" sz="2400" dirty="0">
                <a:latin typeface="Cambria" panose="02040503050406030204" pitchFamily="18" charset="0"/>
                <a:ea typeface="Cambria" panose="02040503050406030204" pitchFamily="18" charset="0"/>
              </a:rPr>
              <a:t/>
            </a:r>
            <a:br>
              <a:rPr lang="pt-PT" sz="2400" dirty="0">
                <a:latin typeface="Cambria" panose="02040503050406030204" pitchFamily="18" charset="0"/>
                <a:ea typeface="Cambria" panose="02040503050406030204" pitchFamily="18" charset="0"/>
              </a:rPr>
            </a:br>
            <a:r>
              <a:rPr lang="pt-PT" sz="2200" b="1" dirty="0">
                <a:latin typeface="Cambria" panose="02040503050406030204" pitchFamily="18" charset="0"/>
                <a:ea typeface="Cambria" panose="02040503050406030204" pitchFamily="18" charset="0"/>
              </a:rPr>
              <a:t>3. A distinção entre sociedade e associação em </a:t>
            </a:r>
            <a:r>
              <a:rPr lang="pt-PT" sz="2200" b="1" dirty="0" smtClean="0">
                <a:latin typeface="Cambria" panose="02040503050406030204" pitchFamily="18" charset="0"/>
                <a:ea typeface="Cambria" panose="02040503050406030204" pitchFamily="18" charset="0"/>
              </a:rPr>
              <a:t>participação</a:t>
            </a:r>
            <a:br>
              <a:rPr lang="pt-PT" sz="2200" b="1" dirty="0" smtClean="0">
                <a:latin typeface="Cambria" panose="02040503050406030204" pitchFamily="18" charset="0"/>
                <a:ea typeface="Cambria" panose="02040503050406030204" pitchFamily="18" charset="0"/>
              </a:rPr>
            </a:br>
            <a:r>
              <a:rPr lang="pt-PT" sz="2200" b="1" dirty="0" smtClean="0">
                <a:latin typeface="Cambria" panose="02040503050406030204" pitchFamily="18" charset="0"/>
                <a:ea typeface="Cambria" panose="02040503050406030204" pitchFamily="18" charset="0"/>
              </a:rPr>
              <a:t>3.2</a:t>
            </a:r>
            <a:r>
              <a:rPr lang="pt-PT" sz="2200" b="1" dirty="0">
                <a:latin typeface="Cambria" panose="02040503050406030204" pitchFamily="18" charset="0"/>
                <a:ea typeface="Cambria" panose="02040503050406030204" pitchFamily="18" charset="0"/>
              </a:rPr>
              <a:t>. Algumas afirmações doutrinárias </a:t>
            </a:r>
            <a:r>
              <a:rPr lang="pt-PT" sz="2200" b="1" dirty="0">
                <a:solidFill>
                  <a:srgbClr val="C00000"/>
                </a:solidFill>
                <a:latin typeface="Cambria" panose="02040503050406030204" pitchFamily="18" charset="0"/>
                <a:ea typeface="Cambria" panose="02040503050406030204" pitchFamily="18" charset="0"/>
              </a:rPr>
              <a:t>(5/9)</a:t>
            </a:r>
            <a:r>
              <a:rPr lang="pt-PT" dirty="0">
                <a:latin typeface="Cambria" panose="02040503050406030204" pitchFamily="18" charset="0"/>
                <a:ea typeface="Cambria" panose="02040503050406030204" pitchFamily="18" charset="0"/>
              </a:rPr>
              <a:t/>
            </a:r>
            <a:br>
              <a:rPr lang="pt-PT" dirty="0">
                <a:latin typeface="Cambria" panose="02040503050406030204" pitchFamily="18" charset="0"/>
                <a:ea typeface="Cambria" panose="02040503050406030204" pitchFamily="18" charset="0"/>
              </a:rPr>
            </a:br>
            <a:endParaRPr lang="pt-PT" sz="2400"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normAutofit/>
          </a:bodyPr>
          <a:lstStyle/>
          <a:p>
            <a:pPr marL="0" indent="0" algn="just" eaLnBrk="0">
              <a:buNone/>
            </a:pPr>
            <a:r>
              <a:rPr lang="pt-PT" sz="2000" b="1" dirty="0">
                <a:latin typeface="Cambria" panose="02040503050406030204" pitchFamily="18" charset="0"/>
                <a:ea typeface="Cambria" panose="02040503050406030204" pitchFamily="18" charset="0"/>
              </a:rPr>
              <a:t>Jorge Manuel Coutinho de Abreu</a:t>
            </a:r>
            <a:r>
              <a:rPr lang="pt-PT" sz="2000" dirty="0">
                <a:latin typeface="Cambria" panose="02040503050406030204" pitchFamily="18" charset="0"/>
                <a:ea typeface="Cambria" panose="02040503050406030204" pitchFamily="18" charset="0"/>
              </a:rPr>
              <a:t>:</a:t>
            </a:r>
          </a:p>
          <a:p>
            <a:pPr marL="715963" indent="0" algn="just" eaLnBrk="0">
              <a:buNone/>
            </a:pPr>
            <a:r>
              <a:rPr lang="pt-PT" sz="2000" dirty="0">
                <a:latin typeface="Cambria" panose="02040503050406030204" pitchFamily="18" charset="0"/>
                <a:ea typeface="Cambria" panose="02040503050406030204" pitchFamily="18" charset="0"/>
              </a:rPr>
              <a:t>«Hoje (como ontem – as associações em participação mantêm fisionomia similar à das contas em participação) </a:t>
            </a:r>
            <a:r>
              <a:rPr lang="pt-PT" sz="2000" i="1" dirty="0">
                <a:latin typeface="Cambria" panose="02040503050406030204" pitchFamily="18" charset="0"/>
                <a:ea typeface="Cambria" panose="02040503050406030204" pitchFamily="18" charset="0"/>
              </a:rPr>
              <a:t>deve negar-se carácter societário às associações em participação.</a:t>
            </a:r>
            <a:r>
              <a:rPr lang="pt-PT" sz="2000" dirty="0">
                <a:latin typeface="Cambria" panose="02040503050406030204" pitchFamily="18" charset="0"/>
                <a:ea typeface="Cambria" panose="02040503050406030204" pitchFamily="18" charset="0"/>
              </a:rPr>
              <a:t> São contratos que não originam novas entidades; a atividade económica a que os sujeitos se “associam” não é exercida em comum, é exercida essencialmente pelos “associantes”; as contribuições dos “associados” integram-se normalmente no património dos “associantes”, não há património comum nem autónomo.»</a:t>
            </a:r>
            <a:r>
              <a:rPr lang="pt-PT" sz="2000" i="1" dirty="0">
                <a:latin typeface="Cambria" panose="02040503050406030204" pitchFamily="18" charset="0"/>
                <a:ea typeface="Cambria" panose="02040503050406030204" pitchFamily="18" charset="0"/>
              </a:rPr>
              <a:t> </a:t>
            </a:r>
            <a:r>
              <a:rPr lang="pt-PT" sz="2000" dirty="0">
                <a:latin typeface="Cambria" panose="02040503050406030204" pitchFamily="18" charset="0"/>
                <a:ea typeface="Cambria" panose="02040503050406030204" pitchFamily="18" charset="0"/>
              </a:rPr>
              <a:t>(</a:t>
            </a:r>
            <a:r>
              <a:rPr lang="pt-PT" sz="2000" i="1" dirty="0">
                <a:latin typeface="Cambria" panose="02040503050406030204" pitchFamily="18" charset="0"/>
                <a:ea typeface="Cambria" panose="02040503050406030204" pitchFamily="18" charset="0"/>
              </a:rPr>
              <a:t>Curso de Direito Comercial,</a:t>
            </a:r>
            <a:r>
              <a:rPr lang="pt-PT" sz="2000" dirty="0">
                <a:latin typeface="Cambria" panose="02040503050406030204" pitchFamily="18" charset="0"/>
                <a:ea typeface="Cambria" panose="02040503050406030204" pitchFamily="18" charset="0"/>
              </a:rPr>
              <a:t> vol. II, 6.ª ed., Coimbra, Almedina, 2019, pp. 55 e 56)</a:t>
            </a:r>
          </a:p>
        </p:txBody>
      </p:sp>
      <p:pic>
        <p:nvPicPr>
          <p:cNvPr id="4" name="Imagem 3"/>
          <p:cNvPicPr>
            <a:picLocks noChangeAspect="1"/>
          </p:cNvPicPr>
          <p:nvPr/>
        </p:nvPicPr>
        <p:blipFill>
          <a:blip r:embed="rId2"/>
          <a:stretch>
            <a:fillRect/>
          </a:stretch>
        </p:blipFill>
        <p:spPr>
          <a:xfrm>
            <a:off x="0" y="1053321"/>
            <a:ext cx="12192000" cy="463296"/>
          </a:xfrm>
          <a:prstGeom prst="rect">
            <a:avLst/>
          </a:prstGeom>
        </p:spPr>
      </p:pic>
    </p:spTree>
    <p:extLst>
      <p:ext uri="{BB962C8B-B14F-4D97-AF65-F5344CB8AC3E}">
        <p14:creationId xmlns:p14="http://schemas.microsoft.com/office/powerpoint/2010/main" val="3522174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a:latin typeface="Cambria" panose="02040503050406030204" pitchFamily="18" charset="0"/>
                <a:ea typeface="Cambria" panose="02040503050406030204" pitchFamily="18" charset="0"/>
              </a:rPr>
              <a:t>Plano da Exposição</a:t>
            </a:r>
            <a:r>
              <a:rPr lang="pt-PT" sz="2400" dirty="0">
                <a:latin typeface="Cambria" panose="02040503050406030204" pitchFamily="18" charset="0"/>
                <a:ea typeface="Cambria" panose="02040503050406030204" pitchFamily="18" charset="0"/>
              </a:rPr>
              <a:t/>
            </a:r>
            <a:br>
              <a:rPr lang="pt-PT" sz="2400" dirty="0">
                <a:latin typeface="Cambria" panose="02040503050406030204" pitchFamily="18" charset="0"/>
                <a:ea typeface="Cambria" panose="02040503050406030204" pitchFamily="18" charset="0"/>
              </a:rPr>
            </a:br>
            <a:r>
              <a:rPr lang="pt-PT" sz="2400" dirty="0">
                <a:latin typeface="Cambria" panose="02040503050406030204" pitchFamily="18" charset="0"/>
                <a:ea typeface="Cambria" panose="02040503050406030204" pitchFamily="18" charset="0"/>
              </a:rPr>
              <a:t/>
            </a:r>
            <a:br>
              <a:rPr lang="pt-PT" sz="2400" dirty="0">
                <a:latin typeface="Cambria" panose="02040503050406030204" pitchFamily="18" charset="0"/>
                <a:ea typeface="Cambria" panose="02040503050406030204" pitchFamily="18" charset="0"/>
              </a:rPr>
            </a:br>
            <a:endParaRPr lang="pt-PT" sz="2400"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28136" y="1863306"/>
            <a:ext cx="10525664" cy="4313657"/>
          </a:xfrm>
        </p:spPr>
        <p:txBody>
          <a:bodyPr>
            <a:normAutofit/>
          </a:bodyPr>
          <a:lstStyle/>
          <a:p>
            <a:pPr marL="0" indent="0" eaLnBrk="0">
              <a:buNone/>
            </a:pPr>
            <a:r>
              <a:rPr lang="pt-PT" sz="2200" b="1" dirty="0"/>
              <a:t>1. As figuras jurídicas tidas em vista</a:t>
            </a:r>
            <a:endParaRPr lang="pt-PT" sz="2200" dirty="0"/>
          </a:p>
          <a:p>
            <a:pPr marL="0" indent="0" eaLnBrk="0">
              <a:buNone/>
            </a:pPr>
            <a:r>
              <a:rPr lang="pt-PT" sz="2200" b="1" dirty="0"/>
              <a:t>2. Considerações gerais</a:t>
            </a:r>
            <a:endParaRPr lang="pt-PT" sz="2200" dirty="0"/>
          </a:p>
          <a:p>
            <a:pPr marL="0" indent="0" eaLnBrk="0">
              <a:buNone/>
            </a:pPr>
            <a:r>
              <a:rPr lang="pt-PT" sz="2200" b="1" dirty="0"/>
              <a:t>3. A distinção entre sociedade e associação em participação</a:t>
            </a:r>
            <a:endParaRPr lang="pt-PT" sz="2200" dirty="0"/>
          </a:p>
          <a:p>
            <a:pPr marL="0" indent="0" algn="just" eaLnBrk="0">
              <a:buNone/>
            </a:pPr>
            <a:r>
              <a:rPr lang="pt-PT" sz="2200" b="1" dirty="0"/>
              <a:t>4. A distinção entre associação em participação e mútuo</a:t>
            </a:r>
            <a:endParaRPr lang="pt-PT" sz="2200" dirty="0"/>
          </a:p>
          <a:p>
            <a:pPr marL="0" indent="0" algn="just" eaLnBrk="0">
              <a:buNone/>
            </a:pPr>
            <a:r>
              <a:rPr lang="pt-PT" sz="2200" b="1" dirty="0"/>
              <a:t>5. Pode o prazo de um consórcio exceder 10 anos?</a:t>
            </a:r>
            <a:endParaRPr lang="pt-PT" sz="2200" dirty="0"/>
          </a:p>
          <a:p>
            <a:pPr marL="0" indent="0" algn="just" eaLnBrk="0">
              <a:buNone/>
            </a:pPr>
            <a:r>
              <a:rPr lang="pt-PT" sz="2200" b="1" dirty="0"/>
              <a:t>6. A declaração de resolução de um contrato de consórcio pode ser oral?</a:t>
            </a:r>
            <a:endParaRPr lang="pt-PT" sz="2200" dirty="0"/>
          </a:p>
          <a:p>
            <a:pPr marL="0" indent="0" algn="just" eaLnBrk="0">
              <a:buNone/>
            </a:pPr>
            <a:r>
              <a:rPr lang="pt-PT" sz="2200" b="1" dirty="0"/>
              <a:t>7. Na associação em participação, a contribuição do associado pode consistir em serviços? </a:t>
            </a:r>
            <a:endParaRPr lang="pt-PT" sz="2200" dirty="0"/>
          </a:p>
          <a:p>
            <a:pPr marL="0" indent="0" algn="just" eaLnBrk="0">
              <a:buNone/>
            </a:pPr>
            <a:r>
              <a:rPr lang="pt-PT" sz="2200" b="1" dirty="0"/>
              <a:t>8. Um consorciado pode ser subempreiteiro </a:t>
            </a:r>
            <a:r>
              <a:rPr lang="pt-PT" sz="2200" b="1" dirty="0" smtClean="0"/>
              <a:t>de </a:t>
            </a:r>
            <a:r>
              <a:rPr lang="pt-PT" sz="2200" b="1" dirty="0"/>
              <a:t>outro? </a:t>
            </a:r>
            <a:endParaRPr lang="pt-PT" sz="2200" dirty="0"/>
          </a:p>
          <a:p>
            <a:pPr marL="0" indent="0" algn="just">
              <a:buNone/>
            </a:pPr>
            <a:endParaRPr lang="pt-PT" sz="1800" dirty="0">
              <a:latin typeface="Cambria" panose="02040503050406030204" pitchFamily="18" charset="0"/>
              <a:ea typeface="Cambria" panose="02040503050406030204" pitchFamily="18" charset="0"/>
            </a:endParaRPr>
          </a:p>
        </p:txBody>
      </p:sp>
      <p:sp>
        <p:nvSpPr>
          <p:cNvPr id="4" name="Rectangle 3"/>
          <p:cNvSpPr/>
          <p:nvPr/>
        </p:nvSpPr>
        <p:spPr>
          <a:xfrm>
            <a:off x="0" y="969672"/>
            <a:ext cx="12192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18022234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7954"/>
            <a:ext cx="10515600" cy="1325563"/>
          </a:xfrm>
        </p:spPr>
        <p:txBody>
          <a:bodyPr>
            <a:normAutofit fontScale="90000"/>
          </a:bodyPr>
          <a:lstStyle/>
          <a:p>
            <a:r>
              <a:rPr lang="pt-PT" sz="2200" dirty="0">
                <a:latin typeface="Cambria" panose="02040503050406030204" pitchFamily="18" charset="0"/>
                <a:ea typeface="Cambria" panose="02040503050406030204" pitchFamily="18" charset="0"/>
              </a:rPr>
              <a:t/>
            </a:r>
            <a:br>
              <a:rPr lang="pt-PT" sz="2200" dirty="0">
                <a:latin typeface="Cambria" panose="02040503050406030204" pitchFamily="18" charset="0"/>
                <a:ea typeface="Cambria" panose="02040503050406030204" pitchFamily="18" charset="0"/>
              </a:rPr>
            </a:br>
            <a:r>
              <a:rPr lang="pt-PT" sz="2200" b="1" dirty="0">
                <a:latin typeface="Cambria" panose="02040503050406030204" pitchFamily="18" charset="0"/>
                <a:ea typeface="Cambria" panose="02040503050406030204" pitchFamily="18" charset="0"/>
              </a:rPr>
              <a:t>3. A distinção entre sociedade e associação em participação </a:t>
            </a:r>
            <a:r>
              <a:rPr lang="pt-PT" sz="2200" b="1" dirty="0" smtClean="0">
                <a:latin typeface="Cambria" panose="02040503050406030204" pitchFamily="18" charset="0"/>
                <a:ea typeface="Cambria" panose="02040503050406030204" pitchFamily="18" charset="0"/>
              </a:rPr>
              <a:t/>
            </a:r>
            <a:br>
              <a:rPr lang="pt-PT" sz="2200" b="1" dirty="0" smtClean="0">
                <a:latin typeface="Cambria" panose="02040503050406030204" pitchFamily="18" charset="0"/>
                <a:ea typeface="Cambria" panose="02040503050406030204" pitchFamily="18" charset="0"/>
              </a:rPr>
            </a:br>
            <a:r>
              <a:rPr lang="pt-PT" sz="2200" b="1" dirty="0" smtClean="0">
                <a:latin typeface="Cambria" panose="02040503050406030204" pitchFamily="18" charset="0"/>
                <a:ea typeface="Cambria" panose="02040503050406030204" pitchFamily="18" charset="0"/>
              </a:rPr>
              <a:t>3.2</a:t>
            </a:r>
            <a:r>
              <a:rPr lang="pt-PT" sz="2200" b="1" dirty="0">
                <a:latin typeface="Cambria" panose="02040503050406030204" pitchFamily="18" charset="0"/>
                <a:ea typeface="Cambria" panose="02040503050406030204" pitchFamily="18" charset="0"/>
              </a:rPr>
              <a:t>. Algumas afirmações doutrinárias </a:t>
            </a:r>
            <a:r>
              <a:rPr lang="pt-PT" sz="2200" b="1" dirty="0">
                <a:solidFill>
                  <a:srgbClr val="C00000"/>
                </a:solidFill>
                <a:latin typeface="Cambria" panose="02040503050406030204" pitchFamily="18" charset="0"/>
                <a:ea typeface="Cambria" panose="02040503050406030204" pitchFamily="18" charset="0"/>
              </a:rPr>
              <a:t>(6/9)</a:t>
            </a:r>
            <a:r>
              <a:rPr lang="pt-PT" dirty="0"/>
              <a:t/>
            </a:r>
            <a:br>
              <a:rPr lang="pt-PT" dirty="0"/>
            </a:br>
            <a:endParaRPr lang="pt-PT" sz="2400" dirty="0"/>
          </a:p>
        </p:txBody>
      </p:sp>
      <p:sp>
        <p:nvSpPr>
          <p:cNvPr id="3" name="Marcador de Posição de Conteúdo 2"/>
          <p:cNvSpPr>
            <a:spLocks noGrp="1"/>
          </p:cNvSpPr>
          <p:nvPr>
            <p:ph idx="1"/>
          </p:nvPr>
        </p:nvSpPr>
        <p:spPr/>
        <p:txBody>
          <a:bodyPr>
            <a:noAutofit/>
          </a:bodyPr>
          <a:lstStyle/>
          <a:p>
            <a:pPr marL="0" indent="0" algn="just" eaLnBrk="0">
              <a:buNone/>
            </a:pPr>
            <a:r>
              <a:rPr lang="pt-PT" sz="1600" b="1" dirty="0">
                <a:latin typeface="Cambria" panose="02040503050406030204" pitchFamily="18" charset="0"/>
                <a:ea typeface="Cambria" panose="02040503050406030204" pitchFamily="18" charset="0"/>
              </a:rPr>
              <a:t>António Menezes Cordeiro </a:t>
            </a:r>
            <a:r>
              <a:rPr lang="pt-PT" sz="1600" dirty="0">
                <a:latin typeface="Cambria" panose="02040503050406030204" pitchFamily="18" charset="0"/>
                <a:ea typeface="Cambria" panose="02040503050406030204" pitchFamily="18" charset="0"/>
              </a:rPr>
              <a:t>(com a colaboração de </a:t>
            </a:r>
            <a:r>
              <a:rPr lang="pt-PT" sz="1600" b="1" dirty="0">
                <a:latin typeface="Cambria" panose="02040503050406030204" pitchFamily="18" charset="0"/>
                <a:ea typeface="Cambria" panose="02040503050406030204" pitchFamily="18" charset="0"/>
              </a:rPr>
              <a:t>A. Barreto Menezes Cordeiro</a:t>
            </a:r>
            <a:r>
              <a:rPr lang="pt-PT" sz="1600" dirty="0">
                <a:latin typeface="Cambria" panose="02040503050406030204" pitchFamily="18" charset="0"/>
                <a:ea typeface="Cambria" panose="02040503050406030204" pitchFamily="18" charset="0"/>
              </a:rPr>
              <a:t>):</a:t>
            </a:r>
          </a:p>
          <a:p>
            <a:pPr marL="715963" indent="0" algn="just" eaLnBrk="0">
              <a:buNone/>
            </a:pPr>
            <a:r>
              <a:rPr lang="pt-PT" sz="1600" dirty="0">
                <a:latin typeface="Cambria" panose="02040503050406030204" pitchFamily="18" charset="0"/>
                <a:ea typeface="Cambria" panose="02040503050406030204" pitchFamily="18" charset="0"/>
              </a:rPr>
              <a:t>«A questão da natureza da associação em participação foi muito discutida, na doutrina portuguesa do Código Veiga Beirão. Analisando o problema, Raúl Ventura concluiu que, para haver sociedade, seria necessário o exercício em comum de certa atividade económica que não fosse de mera fruição. Isso não se verificaria na figura em estudo. Raúl Ventura excluiu, por isso, a natureza societária. Mas não a conduziu, pura e simplesmente, à solução comutativa, uma vez que descobre um fim comum, o que lhe conferiria elementos de tipo associativo. Opta, pois, por este último entendimento, que viria a ser acolhido pelo Supremo.</a:t>
            </a:r>
          </a:p>
          <a:p>
            <a:pPr marL="715963" indent="0" algn="just" eaLnBrk="0">
              <a:buNone/>
            </a:pPr>
            <a:r>
              <a:rPr lang="pt-PT" sz="1600" dirty="0">
                <a:latin typeface="Cambria" panose="02040503050406030204" pitchFamily="18" charset="0"/>
                <a:ea typeface="Cambria" panose="02040503050406030204" pitchFamily="18" charset="0"/>
              </a:rPr>
              <a:t>[…]</a:t>
            </a:r>
          </a:p>
          <a:p>
            <a:pPr marL="715963" indent="0" algn="just" eaLnBrk="0">
              <a:buNone/>
            </a:pPr>
            <a:r>
              <a:rPr lang="pt-PT" sz="1600" dirty="0">
                <a:latin typeface="Cambria" panose="02040503050406030204" pitchFamily="18" charset="0"/>
                <a:ea typeface="Cambria" panose="02040503050406030204" pitchFamily="18" charset="0"/>
              </a:rPr>
              <a:t>Perante o Código Civil de 1966 e nos termos da demonstração irrespondível do saudoso Prof. Raúl Ventura, não parece haver margem para dúvidas: a sociedade, segundo o artigo 980.º do referido Código, postula um “exercício comum de certa atividade económica”. Ora tal exercício falta na associação em participação. Mas também não podemos optar pela solução comutativa do Código Civil italiano: não há, aqui, apenas uma troca (aleatória) de um contributo pela participação nos lucros. A lei postula uma pequena organização entre as partes.</a:t>
            </a:r>
          </a:p>
          <a:p>
            <a:pPr marL="715963" indent="0" algn="just" eaLnBrk="0">
              <a:buNone/>
            </a:pPr>
            <a:r>
              <a:rPr lang="pt-PT" sz="1600" dirty="0">
                <a:latin typeface="Cambria" panose="02040503050406030204" pitchFamily="18" charset="0"/>
                <a:ea typeface="Cambria" panose="02040503050406030204" pitchFamily="18" charset="0"/>
              </a:rPr>
              <a:t>Impõe-se, pois, também aqui, a conclusão de Raúl Ventura, sufragada pelo Supremo: um contrato com elementos associativos ou, em terminologia mais recente, um contrato de organização.» (</a:t>
            </a:r>
            <a:r>
              <a:rPr lang="pt-PT" sz="1600" i="1" dirty="0">
                <a:latin typeface="Cambria" panose="02040503050406030204" pitchFamily="18" charset="0"/>
                <a:ea typeface="Cambria" panose="02040503050406030204" pitchFamily="18" charset="0"/>
              </a:rPr>
              <a:t>Direito Comercial</a:t>
            </a:r>
            <a:r>
              <a:rPr lang="pt-PT" sz="1600" dirty="0">
                <a:latin typeface="Cambria" panose="02040503050406030204" pitchFamily="18" charset="0"/>
                <a:ea typeface="Cambria" panose="02040503050406030204" pitchFamily="18" charset="0"/>
              </a:rPr>
              <a:t>,</a:t>
            </a:r>
            <a:r>
              <a:rPr lang="pt-PT" sz="1600" i="1" dirty="0">
                <a:latin typeface="Cambria" panose="02040503050406030204" pitchFamily="18" charset="0"/>
                <a:ea typeface="Cambria" panose="02040503050406030204" pitchFamily="18" charset="0"/>
              </a:rPr>
              <a:t> </a:t>
            </a:r>
            <a:r>
              <a:rPr lang="pt-PT" sz="1600" dirty="0">
                <a:latin typeface="Cambria" panose="02040503050406030204" pitchFamily="18" charset="0"/>
                <a:ea typeface="Cambria" panose="02040503050406030204" pitchFamily="18" charset="0"/>
              </a:rPr>
              <a:t>4.ª ed., Coimbra, Almedina, 2012, pp. 742, 745 e 746)</a:t>
            </a:r>
          </a:p>
        </p:txBody>
      </p:sp>
      <p:pic>
        <p:nvPicPr>
          <p:cNvPr id="4" name="Imagem 3"/>
          <p:cNvPicPr>
            <a:picLocks noChangeAspect="1"/>
          </p:cNvPicPr>
          <p:nvPr/>
        </p:nvPicPr>
        <p:blipFill>
          <a:blip r:embed="rId2"/>
          <a:stretch>
            <a:fillRect/>
          </a:stretch>
        </p:blipFill>
        <p:spPr>
          <a:xfrm>
            <a:off x="0" y="1053321"/>
            <a:ext cx="12192000" cy="463296"/>
          </a:xfrm>
          <a:prstGeom prst="rect">
            <a:avLst/>
          </a:prstGeom>
        </p:spPr>
      </p:pic>
    </p:spTree>
    <p:extLst>
      <p:ext uri="{BB962C8B-B14F-4D97-AF65-F5344CB8AC3E}">
        <p14:creationId xmlns:p14="http://schemas.microsoft.com/office/powerpoint/2010/main" val="16746890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7954"/>
            <a:ext cx="10515600" cy="1325563"/>
          </a:xfrm>
        </p:spPr>
        <p:txBody>
          <a:bodyPr>
            <a:normAutofit/>
          </a:bodyPr>
          <a:lstStyle/>
          <a:p>
            <a:r>
              <a:rPr lang="pt-PT" sz="2000" dirty="0">
                <a:latin typeface="Cambria" panose="02040503050406030204" pitchFamily="18" charset="0"/>
                <a:ea typeface="Cambria" panose="02040503050406030204" pitchFamily="18" charset="0"/>
              </a:rPr>
              <a:t/>
            </a:r>
            <a:br>
              <a:rPr lang="pt-PT" sz="2000" dirty="0">
                <a:latin typeface="Cambria" panose="02040503050406030204" pitchFamily="18" charset="0"/>
                <a:ea typeface="Cambria" panose="02040503050406030204" pitchFamily="18" charset="0"/>
              </a:rPr>
            </a:br>
            <a:r>
              <a:rPr lang="pt-PT" sz="2000" b="1" dirty="0">
                <a:latin typeface="Cambria" panose="02040503050406030204" pitchFamily="18" charset="0"/>
                <a:ea typeface="Cambria" panose="02040503050406030204" pitchFamily="18" charset="0"/>
              </a:rPr>
              <a:t>3. A distinção entre sociedade e associação em </a:t>
            </a:r>
            <a:r>
              <a:rPr lang="pt-PT" sz="2000" b="1" dirty="0" smtClean="0">
                <a:latin typeface="Cambria" panose="02040503050406030204" pitchFamily="18" charset="0"/>
                <a:ea typeface="Cambria" panose="02040503050406030204" pitchFamily="18" charset="0"/>
              </a:rPr>
              <a:t>participação</a:t>
            </a:r>
            <a:br>
              <a:rPr lang="pt-PT" sz="2000" b="1" dirty="0" smtClean="0">
                <a:latin typeface="Cambria" panose="02040503050406030204" pitchFamily="18" charset="0"/>
                <a:ea typeface="Cambria" panose="02040503050406030204" pitchFamily="18" charset="0"/>
              </a:rPr>
            </a:br>
            <a:r>
              <a:rPr lang="pt-PT" sz="2000" b="1" dirty="0" smtClean="0">
                <a:latin typeface="Cambria" panose="02040503050406030204" pitchFamily="18" charset="0"/>
                <a:ea typeface="Cambria" panose="02040503050406030204" pitchFamily="18" charset="0"/>
              </a:rPr>
              <a:t>3.2</a:t>
            </a:r>
            <a:r>
              <a:rPr lang="pt-PT" sz="2000" b="1" dirty="0">
                <a:latin typeface="Cambria" panose="02040503050406030204" pitchFamily="18" charset="0"/>
                <a:ea typeface="Cambria" panose="02040503050406030204" pitchFamily="18" charset="0"/>
              </a:rPr>
              <a:t>. Algumas afirmações doutrinárias </a:t>
            </a:r>
            <a:r>
              <a:rPr lang="pt-PT" sz="2000" b="1" dirty="0">
                <a:solidFill>
                  <a:srgbClr val="C00000"/>
                </a:solidFill>
                <a:latin typeface="Cambria" panose="02040503050406030204" pitchFamily="18" charset="0"/>
                <a:ea typeface="Cambria" panose="02040503050406030204" pitchFamily="18" charset="0"/>
              </a:rPr>
              <a:t>(7/9)</a:t>
            </a:r>
            <a:r>
              <a:rPr lang="pt-PT" sz="2000" dirty="0">
                <a:latin typeface="Cambria" panose="02040503050406030204" pitchFamily="18" charset="0"/>
                <a:ea typeface="Cambria" panose="02040503050406030204" pitchFamily="18" charset="0"/>
              </a:rPr>
              <a:t/>
            </a:r>
            <a:br>
              <a:rPr lang="pt-PT" sz="2000" dirty="0">
                <a:latin typeface="Cambria" panose="02040503050406030204" pitchFamily="18" charset="0"/>
                <a:ea typeface="Cambria" panose="02040503050406030204" pitchFamily="18" charset="0"/>
              </a:rPr>
            </a:br>
            <a:endParaRPr lang="pt-PT" sz="2000"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normAutofit/>
          </a:bodyPr>
          <a:lstStyle/>
          <a:p>
            <a:pPr marL="0" indent="0" algn="just" eaLnBrk="0">
              <a:buNone/>
            </a:pPr>
            <a:r>
              <a:rPr lang="pt-PT" sz="2000" b="1" dirty="0">
                <a:latin typeface="Cambria" panose="02040503050406030204" pitchFamily="18" charset="0"/>
                <a:ea typeface="Cambria" panose="02040503050406030204" pitchFamily="18" charset="0"/>
              </a:rPr>
              <a:t>José Engrácia Antunes</a:t>
            </a:r>
            <a:r>
              <a:rPr lang="pt-PT" sz="2000" dirty="0">
                <a:latin typeface="Cambria" panose="02040503050406030204" pitchFamily="18" charset="0"/>
                <a:ea typeface="Cambria" panose="02040503050406030204" pitchFamily="18" charset="0"/>
              </a:rPr>
              <a:t>: </a:t>
            </a:r>
          </a:p>
          <a:p>
            <a:pPr marL="715963" indent="0" algn="just" eaLnBrk="0">
              <a:buNone/>
            </a:pPr>
            <a:r>
              <a:rPr lang="pt-PT" sz="2000" dirty="0">
                <a:latin typeface="Cambria" panose="02040503050406030204" pitchFamily="18" charset="0"/>
                <a:ea typeface="Cambria" panose="02040503050406030204" pitchFamily="18" charset="0"/>
              </a:rPr>
              <a:t>«Como veremos adiante, o legislador português aderiu inequivocamente ao </a:t>
            </a:r>
            <a:r>
              <a:rPr lang="pt-PT" sz="2000" i="1" dirty="0">
                <a:latin typeface="Cambria" panose="02040503050406030204" pitchFamily="18" charset="0"/>
                <a:ea typeface="Cambria" panose="02040503050406030204" pitchFamily="18" charset="0"/>
              </a:rPr>
              <a:t>modelo contratual</a:t>
            </a:r>
            <a:r>
              <a:rPr lang="pt-PT" sz="2000" dirty="0">
                <a:latin typeface="Cambria" panose="02040503050406030204" pitchFamily="18" charset="0"/>
                <a:ea typeface="Cambria" panose="02040503050406030204" pitchFamily="18" charset="0"/>
              </a:rPr>
              <a:t>: ao contrário da sociedade, a associação em participação não dá origem a uma nova entidade ou organização autónoma, a atividade económica não é exercida conjuntamente pelos contraentes (mas individualmente pelo associante), e não existe formação de qualquer património autónomo ou sequer comum (já que as contribuições do associado ingressam no património individual ou empresarial do associante).» [</a:t>
            </a:r>
            <a:r>
              <a:rPr lang="pt-PT" sz="2000" i="1" dirty="0">
                <a:latin typeface="Cambria" panose="02040503050406030204" pitchFamily="18" charset="0"/>
                <a:ea typeface="Cambria" panose="02040503050406030204" pitchFamily="18" charset="0"/>
              </a:rPr>
              <a:t>Direito das Sociedades,</a:t>
            </a:r>
            <a:r>
              <a:rPr lang="pt-PT" sz="2000" dirty="0">
                <a:latin typeface="Cambria" panose="02040503050406030204" pitchFamily="18" charset="0"/>
                <a:ea typeface="Cambria" panose="02040503050406030204" pitchFamily="18" charset="0"/>
              </a:rPr>
              <a:t> 7.ª ed. (do Autor), Porto, 2017, pp. 130 e 131]</a:t>
            </a:r>
          </a:p>
        </p:txBody>
      </p:sp>
      <p:pic>
        <p:nvPicPr>
          <p:cNvPr id="4" name="Imagem 3"/>
          <p:cNvPicPr>
            <a:picLocks noChangeAspect="1"/>
          </p:cNvPicPr>
          <p:nvPr/>
        </p:nvPicPr>
        <p:blipFill>
          <a:blip r:embed="rId2"/>
          <a:stretch>
            <a:fillRect/>
          </a:stretch>
        </p:blipFill>
        <p:spPr>
          <a:xfrm>
            <a:off x="0" y="1053321"/>
            <a:ext cx="12192000" cy="463296"/>
          </a:xfrm>
          <a:prstGeom prst="rect">
            <a:avLst/>
          </a:prstGeom>
        </p:spPr>
      </p:pic>
    </p:spTree>
    <p:extLst>
      <p:ext uri="{BB962C8B-B14F-4D97-AF65-F5344CB8AC3E}">
        <p14:creationId xmlns:p14="http://schemas.microsoft.com/office/powerpoint/2010/main" val="1269177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99120"/>
            <a:ext cx="10515600" cy="1325563"/>
          </a:xfrm>
        </p:spPr>
        <p:txBody>
          <a:bodyPr>
            <a:normAutofit fontScale="90000"/>
          </a:bodyPr>
          <a:lstStyle/>
          <a:p>
            <a:r>
              <a:rPr lang="pt-PT" sz="2400" b="1" dirty="0"/>
              <a:t/>
            </a:r>
            <a:br>
              <a:rPr lang="pt-PT" sz="2400" b="1" dirty="0"/>
            </a:br>
            <a:r>
              <a:rPr lang="pt-PT" sz="2200" b="1" dirty="0">
                <a:latin typeface="Cambria" panose="02040503050406030204" pitchFamily="18" charset="0"/>
                <a:ea typeface="Cambria" panose="02040503050406030204" pitchFamily="18" charset="0"/>
              </a:rPr>
              <a:t>3. A distinção entre sociedade e associação em participação </a:t>
            </a:r>
            <a:r>
              <a:rPr lang="pt-PT" sz="2200" b="1" dirty="0" smtClean="0">
                <a:latin typeface="Cambria" panose="02040503050406030204" pitchFamily="18" charset="0"/>
                <a:ea typeface="Cambria" panose="02040503050406030204" pitchFamily="18" charset="0"/>
              </a:rPr>
              <a:t/>
            </a:r>
            <a:br>
              <a:rPr lang="pt-PT" sz="2200" b="1" dirty="0" smtClean="0">
                <a:latin typeface="Cambria" panose="02040503050406030204" pitchFamily="18" charset="0"/>
                <a:ea typeface="Cambria" panose="02040503050406030204" pitchFamily="18" charset="0"/>
              </a:rPr>
            </a:br>
            <a:r>
              <a:rPr lang="pt-PT" sz="2200" b="1" dirty="0" smtClean="0">
                <a:latin typeface="Cambria" panose="02040503050406030204" pitchFamily="18" charset="0"/>
                <a:ea typeface="Cambria" panose="02040503050406030204" pitchFamily="18" charset="0"/>
              </a:rPr>
              <a:t>3.2</a:t>
            </a:r>
            <a:r>
              <a:rPr lang="pt-PT" sz="2200" b="1" dirty="0">
                <a:latin typeface="Cambria" panose="02040503050406030204" pitchFamily="18" charset="0"/>
                <a:ea typeface="Cambria" panose="02040503050406030204" pitchFamily="18" charset="0"/>
              </a:rPr>
              <a:t>. Algumas afirmações doutrinárias </a:t>
            </a:r>
            <a:r>
              <a:rPr lang="pt-PT" sz="2200" b="1" dirty="0">
                <a:solidFill>
                  <a:srgbClr val="C00000"/>
                </a:solidFill>
                <a:latin typeface="Cambria" panose="02040503050406030204" pitchFamily="18" charset="0"/>
                <a:ea typeface="Cambria" panose="02040503050406030204" pitchFamily="18" charset="0"/>
              </a:rPr>
              <a:t>(8/9)</a:t>
            </a:r>
            <a:r>
              <a:rPr lang="pt-PT" dirty="0"/>
              <a:t/>
            </a:r>
            <a:br>
              <a:rPr lang="pt-PT" dirty="0"/>
            </a:br>
            <a:endParaRPr lang="pt-PT" dirty="0"/>
          </a:p>
        </p:txBody>
      </p:sp>
      <p:sp>
        <p:nvSpPr>
          <p:cNvPr id="3" name="Marcador de Posição de Conteúdo 2"/>
          <p:cNvSpPr>
            <a:spLocks noGrp="1"/>
          </p:cNvSpPr>
          <p:nvPr>
            <p:ph idx="1"/>
          </p:nvPr>
        </p:nvSpPr>
        <p:spPr>
          <a:xfrm>
            <a:off x="838200" y="1524683"/>
            <a:ext cx="10515600" cy="4351338"/>
          </a:xfrm>
        </p:spPr>
        <p:txBody>
          <a:bodyPr>
            <a:norm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a:lnSpc>
                <a:spcPct val="110000"/>
              </a:lnSpc>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0" y="1227392"/>
            <a:ext cx="12192000" cy="463296"/>
          </a:xfrm>
          <a:prstGeom prst="rect">
            <a:avLst/>
          </a:prstGeom>
        </p:spPr>
      </p:pic>
      <p:sp>
        <p:nvSpPr>
          <p:cNvPr id="5" name="Retângulo 4"/>
          <p:cNvSpPr/>
          <p:nvPr/>
        </p:nvSpPr>
        <p:spPr>
          <a:xfrm>
            <a:off x="838201" y="1987979"/>
            <a:ext cx="10350260" cy="4935216"/>
          </a:xfrm>
          <a:prstGeom prst="rect">
            <a:avLst/>
          </a:prstGeom>
        </p:spPr>
        <p:txBody>
          <a:bodyPr wrap="square">
            <a:spAutoFit/>
          </a:bodyPr>
          <a:lstStyle/>
          <a:p>
            <a:pPr algn="just" eaLnBrk="0"/>
            <a:r>
              <a:rPr lang="pt-PT" sz="1600" b="1" dirty="0">
                <a:latin typeface="Cambria" panose="02040503050406030204" pitchFamily="18" charset="0"/>
                <a:ea typeface="Cambria" panose="02040503050406030204" pitchFamily="18" charset="0"/>
              </a:rPr>
              <a:t>Paulo Olavo Cunha</a:t>
            </a:r>
            <a:r>
              <a:rPr lang="pt-PT" sz="1600" dirty="0">
                <a:latin typeface="Cambria" panose="02040503050406030204" pitchFamily="18" charset="0"/>
                <a:ea typeface="Cambria" panose="02040503050406030204" pitchFamily="18" charset="0"/>
              </a:rPr>
              <a:t>:</a:t>
            </a:r>
          </a:p>
          <a:p>
            <a:pPr marL="715963" algn="just" eaLnBrk="0"/>
            <a:r>
              <a:rPr lang="pt-PT" sz="1600" dirty="0">
                <a:latin typeface="Cambria" panose="02040503050406030204" pitchFamily="18" charset="0"/>
                <a:ea typeface="Cambria" panose="02040503050406030204" pitchFamily="18" charset="0"/>
              </a:rPr>
              <a:t>«20.2.3. </a:t>
            </a:r>
            <a:r>
              <a:rPr lang="pt-PT" sz="1600" b="1" dirty="0">
                <a:latin typeface="Cambria" panose="02040503050406030204" pitchFamily="18" charset="0"/>
                <a:ea typeface="Cambria" panose="02040503050406030204" pitchFamily="18" charset="0"/>
              </a:rPr>
              <a:t>Confronto com figuras afins</a:t>
            </a:r>
            <a:endParaRPr lang="pt-PT" sz="1600" dirty="0">
              <a:latin typeface="Cambria" panose="02040503050406030204" pitchFamily="18" charset="0"/>
              <a:ea typeface="Cambria" panose="02040503050406030204" pitchFamily="18" charset="0"/>
            </a:endParaRPr>
          </a:p>
          <a:p>
            <a:pPr marL="715963" algn="just" eaLnBrk="0"/>
            <a:r>
              <a:rPr lang="pt-PT" sz="1600" dirty="0">
                <a:latin typeface="Cambria" panose="02040503050406030204" pitchFamily="18" charset="0"/>
                <a:ea typeface="Cambria" panose="02040503050406030204" pitchFamily="18" charset="0"/>
              </a:rPr>
              <a:t>São diversas as figuras que se aproximam da associação em participação.</a:t>
            </a:r>
          </a:p>
          <a:p>
            <a:pPr marL="715963" algn="just" eaLnBrk="0"/>
            <a:r>
              <a:rPr lang="pt-PT" sz="1600" dirty="0">
                <a:latin typeface="Cambria" panose="02040503050406030204" pitchFamily="18" charset="0"/>
                <a:ea typeface="Cambria" panose="02040503050406030204" pitchFamily="18" charset="0"/>
              </a:rPr>
              <a:t>20.2.3.1. </a:t>
            </a:r>
            <a:r>
              <a:rPr lang="pt-PT" sz="1600" i="1" dirty="0">
                <a:latin typeface="Cambria" panose="02040503050406030204" pitchFamily="18" charset="0"/>
                <a:ea typeface="Cambria" panose="02040503050406030204" pitchFamily="18" charset="0"/>
              </a:rPr>
              <a:t>Sociedade em comandita</a:t>
            </a:r>
            <a:endParaRPr lang="pt-PT" sz="1600" dirty="0">
              <a:latin typeface="Cambria" panose="02040503050406030204" pitchFamily="18" charset="0"/>
              <a:ea typeface="Cambria" panose="02040503050406030204" pitchFamily="18" charset="0"/>
            </a:endParaRPr>
          </a:p>
          <a:p>
            <a:pPr marL="715963" algn="just" eaLnBrk="0"/>
            <a:r>
              <a:rPr lang="pt-PT" sz="1600" dirty="0">
                <a:latin typeface="Cambria" panose="02040503050406030204" pitchFamily="18" charset="0"/>
                <a:ea typeface="Cambria" panose="02040503050406030204" pitchFamily="18" charset="0"/>
              </a:rPr>
              <a:t>A associação em participação não se identifica com uma nova entidade, não sendo personalizada, nem dispondo de fundo comum, e caracterizando-se por o associante exercer uma atividade económica em nome próprio.</a:t>
            </a:r>
          </a:p>
          <a:p>
            <a:pPr marL="715963" algn="just" eaLnBrk="0"/>
            <a:r>
              <a:rPr lang="pt-PT" sz="1600" dirty="0">
                <a:latin typeface="Cambria" panose="02040503050406030204" pitchFamily="18" charset="0"/>
                <a:ea typeface="Cambria" panose="02040503050406030204" pitchFamily="18" charset="0"/>
              </a:rPr>
              <a:t>[…]</a:t>
            </a:r>
          </a:p>
          <a:p>
            <a:pPr marL="715963" algn="just" eaLnBrk="0"/>
            <a:r>
              <a:rPr lang="pt-PT" sz="1600" dirty="0">
                <a:latin typeface="Cambria" panose="02040503050406030204" pitchFamily="18" charset="0"/>
                <a:ea typeface="Cambria" panose="02040503050406030204" pitchFamily="18" charset="0"/>
              </a:rPr>
              <a:t>20.2.3.2. </a:t>
            </a:r>
            <a:r>
              <a:rPr lang="pt-PT" sz="1600" i="1" dirty="0">
                <a:latin typeface="Cambria" panose="02040503050406030204" pitchFamily="18" charset="0"/>
                <a:ea typeface="Cambria" panose="02040503050406030204" pitchFamily="18" charset="0"/>
              </a:rPr>
              <a:t>Sociedade oculta</a:t>
            </a:r>
            <a:endParaRPr lang="pt-PT" sz="1600" dirty="0">
              <a:latin typeface="Cambria" panose="02040503050406030204" pitchFamily="18" charset="0"/>
              <a:ea typeface="Cambria" panose="02040503050406030204" pitchFamily="18" charset="0"/>
            </a:endParaRPr>
          </a:p>
          <a:p>
            <a:pPr marL="715963" algn="just" eaLnBrk="0"/>
            <a:r>
              <a:rPr lang="pt-PT" sz="1600" dirty="0">
                <a:latin typeface="Cambria" panose="02040503050406030204" pitchFamily="18" charset="0"/>
                <a:ea typeface="Cambria" panose="02040503050406030204" pitchFamily="18" charset="0"/>
              </a:rPr>
              <a:t>A associação em participação apresenta inegáveis semelhanças com a </a:t>
            </a:r>
            <a:r>
              <a:rPr lang="pt-PT" sz="1600" b="1" dirty="0">
                <a:latin typeface="Cambria" panose="02040503050406030204" pitchFamily="18" charset="0"/>
                <a:ea typeface="Cambria" panose="02040503050406030204" pitchFamily="18" charset="0"/>
              </a:rPr>
              <a:t>sociedade oculta</a:t>
            </a:r>
            <a:r>
              <a:rPr lang="pt-PT" sz="1600" dirty="0">
                <a:latin typeface="Cambria" panose="02040503050406030204" pitchFamily="18" charset="0"/>
                <a:ea typeface="Cambria" panose="02040503050406030204" pitchFamily="18" charset="0"/>
              </a:rPr>
              <a:t>, porque não tem de ter relevância externa. Esta não releva perante terceiros, exercendo a sua atividade em nome de um dos “sócios”, o qual por ser externamente conhecido é o único responsável perante terceiros. Diversamente do que acontece na sociedade oculta, na associação em participação não há contribuição para um fundo comum.</a:t>
            </a:r>
          </a:p>
          <a:p>
            <a:pPr marL="715963" algn="just" eaLnBrk="0"/>
            <a:r>
              <a:rPr lang="pt-PT" sz="1600" dirty="0">
                <a:latin typeface="Cambria" panose="02040503050406030204" pitchFamily="18" charset="0"/>
                <a:ea typeface="Cambria" panose="02040503050406030204" pitchFamily="18" charset="0"/>
              </a:rPr>
              <a:t>[…]</a:t>
            </a:r>
          </a:p>
          <a:p>
            <a:pPr marL="715963" algn="just" eaLnBrk="0"/>
            <a:r>
              <a:rPr lang="pt-PT" sz="1600" dirty="0">
                <a:latin typeface="Cambria" panose="02040503050406030204" pitchFamily="18" charset="0"/>
                <a:ea typeface="Cambria" panose="02040503050406030204" pitchFamily="18" charset="0"/>
              </a:rPr>
              <a:t>20.2.4. </a:t>
            </a:r>
            <a:r>
              <a:rPr lang="pt-PT" sz="1600" b="1" i="1" dirty="0">
                <a:latin typeface="Cambria" panose="02040503050406030204" pitchFamily="18" charset="0"/>
                <a:ea typeface="Cambria" panose="02040503050406030204" pitchFamily="18" charset="0"/>
              </a:rPr>
              <a:t>Natureza jurídica</a:t>
            </a:r>
            <a:endParaRPr lang="pt-PT" sz="1600" dirty="0">
              <a:latin typeface="Cambria" panose="02040503050406030204" pitchFamily="18" charset="0"/>
              <a:ea typeface="Cambria" panose="02040503050406030204" pitchFamily="18" charset="0"/>
            </a:endParaRPr>
          </a:p>
          <a:p>
            <a:pPr marL="715963" algn="just" eaLnBrk="0"/>
            <a:r>
              <a:rPr lang="pt-PT" sz="1600" dirty="0">
                <a:latin typeface="Cambria" panose="02040503050406030204" pitchFamily="18" charset="0"/>
                <a:ea typeface="Cambria" panose="02040503050406030204" pitchFamily="18" charset="0"/>
              </a:rPr>
              <a:t>A associação em participação não se confunde atualmente com uma sociedade comercial, revestindo uma natureza negocial, mas simultaneamente associativa, de partilha de esforços, para realizar uma determinada atividade de carácter económico. Enquadra-se na categoria dos contratos </a:t>
            </a:r>
            <a:r>
              <a:rPr lang="pt-PT" sz="1600" i="1" dirty="0">
                <a:latin typeface="Cambria" panose="02040503050406030204" pitchFamily="18" charset="0"/>
                <a:ea typeface="Cambria" panose="02040503050406030204" pitchFamily="18" charset="0"/>
              </a:rPr>
              <a:t>associativos</a:t>
            </a:r>
            <a:r>
              <a:rPr lang="pt-PT" sz="1600" dirty="0">
                <a:latin typeface="Cambria" panose="02040503050406030204" pitchFamily="18" charset="0"/>
                <a:ea typeface="Cambria" panose="02040503050406030204" pitchFamily="18" charset="0"/>
              </a:rPr>
              <a:t>.» (</a:t>
            </a:r>
            <a:r>
              <a:rPr lang="pt-PT" sz="1600" i="1" dirty="0">
                <a:latin typeface="Cambria" panose="02040503050406030204" pitchFamily="18" charset="0"/>
                <a:ea typeface="Cambria" panose="02040503050406030204" pitchFamily="18" charset="0"/>
              </a:rPr>
              <a:t>Direito Comercial e do Mercado,</a:t>
            </a:r>
            <a:r>
              <a:rPr lang="pt-PT" sz="1600" dirty="0">
                <a:latin typeface="Cambria" panose="02040503050406030204" pitchFamily="18" charset="0"/>
                <a:ea typeface="Cambria" panose="02040503050406030204" pitchFamily="18" charset="0"/>
              </a:rPr>
              <a:t> 2.ª ed., Coimbra, Almedina, 2018, pp. 292 e 293)</a:t>
            </a:r>
          </a:p>
        </p:txBody>
      </p:sp>
    </p:spTree>
    <p:extLst>
      <p:ext uri="{BB962C8B-B14F-4D97-AF65-F5344CB8AC3E}">
        <p14:creationId xmlns:p14="http://schemas.microsoft.com/office/powerpoint/2010/main" val="15332216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86265"/>
            <a:ext cx="10515600" cy="1604424"/>
          </a:xfrm>
        </p:spPr>
        <p:txBody>
          <a:bodyPr>
            <a:normAutofit fontScale="90000"/>
          </a:bodyPr>
          <a:lstStyle/>
          <a:p>
            <a:r>
              <a:rPr lang="pt-PT" sz="2700" b="1" dirty="0"/>
              <a:t/>
            </a:r>
            <a:br>
              <a:rPr lang="pt-PT" sz="2700" b="1" dirty="0"/>
            </a:br>
            <a:r>
              <a:rPr lang="pt-PT" sz="2200" b="1" dirty="0" smtClean="0">
                <a:latin typeface="Cambria" panose="02040503050406030204" pitchFamily="18" charset="0"/>
                <a:ea typeface="Cambria" panose="02040503050406030204" pitchFamily="18" charset="0"/>
              </a:rPr>
              <a:t>3</a:t>
            </a:r>
            <a:r>
              <a:rPr lang="pt-PT" sz="2200" b="1" dirty="0">
                <a:latin typeface="Cambria" panose="02040503050406030204" pitchFamily="18" charset="0"/>
                <a:ea typeface="Cambria" panose="02040503050406030204" pitchFamily="18" charset="0"/>
              </a:rPr>
              <a:t>. A distinção entre sociedade e associação em </a:t>
            </a:r>
            <a:r>
              <a:rPr lang="pt-PT" sz="2200" b="1" dirty="0" smtClean="0">
                <a:latin typeface="Cambria" panose="02040503050406030204" pitchFamily="18" charset="0"/>
                <a:ea typeface="Cambria" panose="02040503050406030204" pitchFamily="18" charset="0"/>
              </a:rPr>
              <a:t>participação</a:t>
            </a:r>
            <a:br>
              <a:rPr lang="pt-PT" sz="2200" b="1" dirty="0" smtClean="0">
                <a:latin typeface="Cambria" panose="02040503050406030204" pitchFamily="18" charset="0"/>
                <a:ea typeface="Cambria" panose="02040503050406030204" pitchFamily="18" charset="0"/>
              </a:rPr>
            </a:br>
            <a:r>
              <a:rPr lang="pt-PT" sz="2200" b="1" dirty="0" smtClean="0">
                <a:latin typeface="Cambria" panose="02040503050406030204" pitchFamily="18" charset="0"/>
                <a:ea typeface="Cambria" panose="02040503050406030204" pitchFamily="18" charset="0"/>
              </a:rPr>
              <a:t>3.2</a:t>
            </a:r>
            <a:r>
              <a:rPr lang="pt-PT" sz="2200" b="1" dirty="0">
                <a:latin typeface="Cambria" panose="02040503050406030204" pitchFamily="18" charset="0"/>
                <a:ea typeface="Cambria" panose="02040503050406030204" pitchFamily="18" charset="0"/>
              </a:rPr>
              <a:t>. Algumas afirmações doutrinárias </a:t>
            </a:r>
            <a:r>
              <a:rPr lang="pt-PT" sz="2200" b="1" dirty="0">
                <a:solidFill>
                  <a:srgbClr val="C00000"/>
                </a:solidFill>
                <a:latin typeface="Cambria" panose="02040503050406030204" pitchFamily="18" charset="0"/>
                <a:ea typeface="Cambria" panose="02040503050406030204" pitchFamily="18" charset="0"/>
              </a:rPr>
              <a:t>(9/9)</a:t>
            </a:r>
            <a:r>
              <a:rPr lang="pt-PT" dirty="0"/>
              <a:t/>
            </a:r>
            <a:br>
              <a:rPr lang="pt-PT" dirty="0"/>
            </a:br>
            <a:endParaRPr lang="pt-PT" dirty="0"/>
          </a:p>
        </p:txBody>
      </p:sp>
      <p:sp>
        <p:nvSpPr>
          <p:cNvPr id="3" name="Marcador de Posição de Conteúdo 2"/>
          <p:cNvSpPr>
            <a:spLocks noGrp="1"/>
          </p:cNvSpPr>
          <p:nvPr>
            <p:ph idx="1"/>
          </p:nvPr>
        </p:nvSpPr>
        <p:spPr>
          <a:xfrm>
            <a:off x="1407543" y="2180291"/>
            <a:ext cx="10515600" cy="4351338"/>
          </a:xfrm>
        </p:spPr>
        <p:txBody>
          <a:bodyPr>
            <a:norm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a:lnSpc>
                <a:spcPct val="110000"/>
              </a:lnSpc>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94891" y="1459041"/>
            <a:ext cx="12192000" cy="463296"/>
          </a:xfrm>
          <a:prstGeom prst="rect">
            <a:avLst/>
          </a:prstGeom>
        </p:spPr>
      </p:pic>
      <p:sp>
        <p:nvSpPr>
          <p:cNvPr id="6" name="Retângulo 5"/>
          <p:cNvSpPr/>
          <p:nvPr/>
        </p:nvSpPr>
        <p:spPr>
          <a:xfrm>
            <a:off x="587829" y="1996752"/>
            <a:ext cx="11335314" cy="4708981"/>
          </a:xfrm>
          <a:prstGeom prst="rect">
            <a:avLst/>
          </a:prstGeom>
        </p:spPr>
        <p:txBody>
          <a:bodyPr wrap="square">
            <a:spAutoFit/>
          </a:bodyPr>
          <a:lstStyle/>
          <a:p>
            <a:pPr eaLnBrk="0"/>
            <a:r>
              <a:rPr lang="pt-PT" sz="2000" b="1" dirty="0">
                <a:latin typeface="Cambria" panose="02040503050406030204" pitchFamily="18" charset="0"/>
                <a:ea typeface="Cambria" panose="02040503050406030204" pitchFamily="18" charset="0"/>
              </a:rPr>
              <a:t>Pedro Pais de Vasconcelos</a:t>
            </a:r>
            <a:r>
              <a:rPr lang="pt-PT" sz="2000" dirty="0">
                <a:latin typeface="Cambria" panose="02040503050406030204" pitchFamily="18" charset="0"/>
                <a:ea typeface="Cambria" panose="02040503050406030204" pitchFamily="18" charset="0"/>
              </a:rPr>
              <a:t>:</a:t>
            </a:r>
          </a:p>
          <a:p>
            <a:pPr marL="715963" algn="just" eaLnBrk="0"/>
            <a:r>
              <a:rPr lang="pt-PT" sz="2000" dirty="0">
                <a:latin typeface="Cambria" panose="02040503050406030204" pitchFamily="18" charset="0"/>
                <a:ea typeface="Cambria" panose="02040503050406030204" pitchFamily="18" charset="0"/>
              </a:rPr>
              <a:t>«O que a associação em participação tem como característico é a associação, pelo comerciante (associante ou sócio ostensivo) de uma outra pessoa (associado ou sócio oculto) ao seu negócio, sendo partilhado entre ambos o correspondente resultado. O associante atua em nome próprio e vincula-se pessoalmente, sem menção do associado, que se mantém oculto. O associado financia o negócio do associante, mas não o exerce, e participa no respetivo lucro, se o houver.»</a:t>
            </a:r>
          </a:p>
          <a:p>
            <a:pPr marL="715963" algn="just" eaLnBrk="0"/>
            <a:r>
              <a:rPr lang="pt-PT" sz="2000" dirty="0">
                <a:latin typeface="Cambria" panose="02040503050406030204" pitchFamily="18" charset="0"/>
                <a:ea typeface="Cambria" panose="02040503050406030204" pitchFamily="18" charset="0"/>
              </a:rPr>
              <a:t>(…)</a:t>
            </a:r>
          </a:p>
          <a:p>
            <a:pPr marL="715963" algn="just" eaLnBrk="0"/>
            <a:r>
              <a:rPr lang="pt-PT" sz="2000" dirty="0">
                <a:latin typeface="Cambria" panose="02040503050406030204" pitchFamily="18" charset="0"/>
                <a:ea typeface="Cambria" panose="02040503050406030204" pitchFamily="18" charset="0"/>
              </a:rPr>
              <a:t>«A associação em participação tem origem histórica no contrato de comenda e encontra o seu correspondente tipo societário na comandita, cuja estrutura e funcionamento económico são praticamente idênticos. Entre a associação em participação e a comandita a divergência está na estrutura jurídica, que na primeira é simplesmente contratual e parciária e na segunda é societária, e na personificação da segunda que falta na primeira. A diferença é fundamentalmente de grau de sofisticação de estrutura jurídica. A associação em participação tem uma estrutura jurídica menos densa do que a comandita, mas economicamente corresponde à mesma função.» (</a:t>
            </a:r>
            <a:r>
              <a:rPr lang="pt-PT" sz="2000" i="1" dirty="0">
                <a:latin typeface="Cambria" panose="02040503050406030204" pitchFamily="18" charset="0"/>
                <a:ea typeface="Cambria" panose="02040503050406030204" pitchFamily="18" charset="0"/>
              </a:rPr>
              <a:t>Direito Comercial,</a:t>
            </a:r>
            <a:r>
              <a:rPr lang="pt-PT" sz="2000" dirty="0">
                <a:latin typeface="Cambria" panose="02040503050406030204" pitchFamily="18" charset="0"/>
                <a:ea typeface="Cambria" panose="02040503050406030204" pitchFamily="18" charset="0"/>
              </a:rPr>
              <a:t> vol. I, Coimbra, Almedina, 2011, pp. 146, 148 e 149)</a:t>
            </a:r>
          </a:p>
        </p:txBody>
      </p:sp>
    </p:spTree>
    <p:extLst>
      <p:ext uri="{BB962C8B-B14F-4D97-AF65-F5344CB8AC3E}">
        <p14:creationId xmlns:p14="http://schemas.microsoft.com/office/powerpoint/2010/main" val="20830441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86265"/>
            <a:ext cx="10515600" cy="1604424"/>
          </a:xfrm>
        </p:spPr>
        <p:txBody>
          <a:bodyPr>
            <a:normAutofit fontScale="90000"/>
          </a:bodyPr>
          <a:lstStyle/>
          <a:p>
            <a:r>
              <a:rPr lang="pt-PT" sz="2700" b="1" dirty="0"/>
              <a:t/>
            </a:r>
            <a:br>
              <a:rPr lang="pt-PT" sz="2700" b="1" dirty="0"/>
            </a:br>
            <a:r>
              <a:rPr lang="pt-PT" sz="2200" b="1" dirty="0" smtClean="0">
                <a:latin typeface="Cambria" panose="02040503050406030204" pitchFamily="18" charset="0"/>
                <a:ea typeface="Cambria" panose="02040503050406030204" pitchFamily="18" charset="0"/>
              </a:rPr>
              <a:t>3</a:t>
            </a:r>
            <a:r>
              <a:rPr lang="pt-PT" sz="2200" b="1" dirty="0">
                <a:latin typeface="Cambria" panose="02040503050406030204" pitchFamily="18" charset="0"/>
                <a:ea typeface="Cambria" panose="02040503050406030204" pitchFamily="18" charset="0"/>
              </a:rPr>
              <a:t>. A distinção entre sociedade e associação em </a:t>
            </a:r>
            <a:r>
              <a:rPr lang="pt-PT" sz="2200" b="1" dirty="0" smtClean="0">
                <a:latin typeface="Cambria" panose="02040503050406030204" pitchFamily="18" charset="0"/>
                <a:ea typeface="Cambria" panose="02040503050406030204" pitchFamily="18" charset="0"/>
              </a:rPr>
              <a:t>participação</a:t>
            </a:r>
            <a:br>
              <a:rPr lang="pt-PT" sz="2200" b="1" dirty="0" smtClean="0">
                <a:latin typeface="Cambria" panose="02040503050406030204" pitchFamily="18" charset="0"/>
                <a:ea typeface="Cambria" panose="02040503050406030204" pitchFamily="18" charset="0"/>
              </a:rPr>
            </a:br>
            <a:r>
              <a:rPr lang="pt-PT" sz="2200" b="1" dirty="0" smtClean="0">
                <a:latin typeface="Cambria" panose="02040503050406030204" pitchFamily="18" charset="0"/>
                <a:ea typeface="Cambria" panose="02040503050406030204" pitchFamily="18" charset="0"/>
              </a:rPr>
              <a:t>3.3</a:t>
            </a:r>
            <a:r>
              <a:rPr lang="pt-PT" sz="2200" b="1" dirty="0">
                <a:latin typeface="Cambria" panose="02040503050406030204" pitchFamily="18" charset="0"/>
                <a:ea typeface="Cambria" panose="02040503050406030204" pitchFamily="18" charset="0"/>
              </a:rPr>
              <a:t>. Algumas afirmações</a:t>
            </a:r>
            <a:r>
              <a:rPr lang="pt-PT" sz="2200" b="1" i="1" dirty="0">
                <a:latin typeface="Cambria" panose="02040503050406030204" pitchFamily="18" charset="0"/>
                <a:ea typeface="Cambria" panose="02040503050406030204" pitchFamily="18" charset="0"/>
              </a:rPr>
              <a:t> jurisprudenciais </a:t>
            </a:r>
            <a:r>
              <a:rPr lang="pt-PT" sz="2200" b="1" dirty="0">
                <a:solidFill>
                  <a:srgbClr val="C00000"/>
                </a:solidFill>
                <a:latin typeface="Cambria" panose="02040503050406030204" pitchFamily="18" charset="0"/>
                <a:ea typeface="Cambria" panose="02040503050406030204" pitchFamily="18" charset="0"/>
              </a:rPr>
              <a:t>(1/6)</a:t>
            </a:r>
            <a:r>
              <a:rPr lang="pt-PT" dirty="0"/>
              <a:t/>
            </a:r>
            <a:br>
              <a:rPr lang="pt-PT" dirty="0"/>
            </a:br>
            <a:endParaRPr lang="pt-PT" dirty="0"/>
          </a:p>
        </p:txBody>
      </p:sp>
      <p:sp>
        <p:nvSpPr>
          <p:cNvPr id="3" name="Marcador de Posição de Conteúdo 2"/>
          <p:cNvSpPr>
            <a:spLocks noGrp="1"/>
          </p:cNvSpPr>
          <p:nvPr>
            <p:ph idx="1"/>
          </p:nvPr>
        </p:nvSpPr>
        <p:spPr>
          <a:xfrm>
            <a:off x="1407543" y="2180291"/>
            <a:ext cx="10515600" cy="4351338"/>
          </a:xfrm>
        </p:spPr>
        <p:txBody>
          <a:bodyPr>
            <a:norm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a:lnSpc>
                <a:spcPct val="110000"/>
              </a:lnSpc>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94891" y="1459041"/>
            <a:ext cx="12192000" cy="463296"/>
          </a:xfrm>
          <a:prstGeom prst="rect">
            <a:avLst/>
          </a:prstGeom>
        </p:spPr>
      </p:pic>
      <p:sp>
        <p:nvSpPr>
          <p:cNvPr id="6" name="Retângulo 5"/>
          <p:cNvSpPr/>
          <p:nvPr/>
        </p:nvSpPr>
        <p:spPr>
          <a:xfrm>
            <a:off x="534839" y="2251494"/>
            <a:ext cx="11388304" cy="4093428"/>
          </a:xfrm>
          <a:prstGeom prst="rect">
            <a:avLst/>
          </a:prstGeom>
        </p:spPr>
        <p:txBody>
          <a:bodyPr wrap="square">
            <a:spAutoFit/>
          </a:bodyPr>
          <a:lstStyle/>
          <a:p>
            <a:pPr algn="just" eaLnBrk="0"/>
            <a:r>
              <a:rPr lang="pt-PT" sz="2000" b="1" dirty="0">
                <a:latin typeface="Cambria" panose="02040503050406030204" pitchFamily="18" charset="0"/>
                <a:ea typeface="Cambria" panose="02040503050406030204" pitchFamily="18" charset="0"/>
              </a:rPr>
              <a:t>Acórdão-assento do STJ de 2.2.1988</a:t>
            </a:r>
            <a:r>
              <a:rPr lang="pt-PT" sz="2000" dirty="0">
                <a:latin typeface="Cambria" panose="02040503050406030204" pitchFamily="18" charset="0"/>
                <a:ea typeface="Cambria" panose="02040503050406030204" pitchFamily="18" charset="0"/>
              </a:rPr>
              <a:t> (embora proferido em aplicação do direito anterior ao </a:t>
            </a:r>
            <a:r>
              <a:rPr lang="pt-PT" sz="2000" dirty="0" err="1">
                <a:latin typeface="Cambria" panose="02040503050406030204" pitchFamily="18" charset="0"/>
                <a:ea typeface="Cambria" panose="02040503050406030204" pitchFamily="18" charset="0"/>
              </a:rPr>
              <a:t>Dec.-Lei</a:t>
            </a:r>
            <a:r>
              <a:rPr lang="pt-PT" sz="2000" dirty="0">
                <a:latin typeface="Cambria" panose="02040503050406030204" pitchFamily="18" charset="0"/>
                <a:ea typeface="Cambria" panose="02040503050406030204" pitchFamily="18" charset="0"/>
              </a:rPr>
              <a:t> 231/81, de 28 de julho, foi elaborado já na sua vigência e procurou manifestamente estabelecer orientações cuja validade se mantivesse à sua luz):</a:t>
            </a:r>
          </a:p>
          <a:p>
            <a:pPr marL="715963" algn="just" eaLnBrk="0"/>
            <a:r>
              <a:rPr lang="pt-PT" sz="2000" dirty="0">
                <a:latin typeface="Cambria" panose="02040503050406030204" pitchFamily="18" charset="0"/>
                <a:ea typeface="Cambria" panose="02040503050406030204" pitchFamily="18" charset="0"/>
              </a:rPr>
              <a:t>«5. Do exposto, parece mais aconselhável seguir a tese ou a análise de Raul Ventura: - face ou perante o </a:t>
            </a:r>
            <a:r>
              <a:rPr lang="pt-PT" sz="2000" i="1" dirty="0">
                <a:latin typeface="Cambria" panose="02040503050406030204" pitchFamily="18" charset="0"/>
                <a:ea typeface="Cambria" panose="02040503050406030204" pitchFamily="18" charset="0"/>
              </a:rPr>
              <a:t>conceito</a:t>
            </a:r>
            <a:r>
              <a:rPr lang="pt-PT" sz="2000" dirty="0">
                <a:latin typeface="Cambria" panose="02040503050406030204" pitchFamily="18" charset="0"/>
                <a:ea typeface="Cambria" panose="02040503050406030204" pitchFamily="18" charset="0"/>
              </a:rPr>
              <a:t> português de sociedade (atrás referido) a associação em participação não é uma sociedade. Ora, constituindo este </a:t>
            </a:r>
            <a:r>
              <a:rPr lang="pt-PT" sz="2000" i="1" dirty="0">
                <a:latin typeface="Cambria" panose="02040503050406030204" pitchFamily="18" charset="0"/>
                <a:ea typeface="Cambria" panose="02040503050406030204" pitchFamily="18" charset="0"/>
              </a:rPr>
              <a:t>conceito</a:t>
            </a:r>
            <a:r>
              <a:rPr lang="pt-PT" sz="2000" dirty="0">
                <a:latin typeface="Cambria" panose="02040503050406030204" pitchFamily="18" charset="0"/>
                <a:ea typeface="Cambria" panose="02040503050406030204" pitchFamily="18" charset="0"/>
              </a:rPr>
              <a:t> um elemento fixo imposto pelo legislador ao intérprete, aquela «conta» não pode ser sociedade. Mas, então, o que será? Fundamentalmente e para cobrir todas as modalidades deste negócio jurídico-mercantil, existem três elementos para o caracterizar:</a:t>
            </a:r>
          </a:p>
          <a:p>
            <a:pPr marL="715963" algn="just" eaLnBrk="0"/>
            <a:r>
              <a:rPr lang="pt-PT" sz="2000" dirty="0">
                <a:latin typeface="Cambria" panose="02040503050406030204" pitchFamily="18" charset="0"/>
                <a:ea typeface="Cambria" panose="02040503050406030204" pitchFamily="18" charset="0"/>
              </a:rPr>
              <a:t>- a </a:t>
            </a:r>
            <a:r>
              <a:rPr lang="pt-PT" sz="2000" dirty="0" err="1">
                <a:latin typeface="Cambria" panose="02040503050406030204" pitchFamily="18" charset="0"/>
                <a:ea typeface="Cambria" panose="02040503050406030204" pitchFamily="18" charset="0"/>
              </a:rPr>
              <a:t>actividade</a:t>
            </a:r>
            <a:r>
              <a:rPr lang="pt-PT" sz="2000" dirty="0">
                <a:latin typeface="Cambria" panose="02040503050406030204" pitchFamily="18" charset="0"/>
                <a:ea typeface="Cambria" panose="02040503050406030204" pitchFamily="18" charset="0"/>
              </a:rPr>
              <a:t> económica de uma pessoa;</a:t>
            </a:r>
          </a:p>
          <a:p>
            <a:pPr marL="715963" algn="just" eaLnBrk="0"/>
            <a:r>
              <a:rPr lang="pt-PT" sz="2000" dirty="0">
                <a:latin typeface="Cambria" panose="02040503050406030204" pitchFamily="18" charset="0"/>
                <a:ea typeface="Cambria" panose="02040503050406030204" pitchFamily="18" charset="0"/>
              </a:rPr>
              <a:t>- participação de outra pessoa nos lucros ou perdas daquela </a:t>
            </a:r>
            <a:r>
              <a:rPr lang="pt-PT" sz="2000" dirty="0" err="1">
                <a:latin typeface="Cambria" panose="02040503050406030204" pitchFamily="18" charset="0"/>
                <a:ea typeface="Cambria" panose="02040503050406030204" pitchFamily="18" charset="0"/>
              </a:rPr>
              <a:t>actividade</a:t>
            </a:r>
            <a:r>
              <a:rPr lang="pt-PT" sz="2000" dirty="0">
                <a:latin typeface="Cambria" panose="02040503050406030204" pitchFamily="18" charset="0"/>
                <a:ea typeface="Cambria" panose="02040503050406030204" pitchFamily="18" charset="0"/>
              </a:rPr>
              <a:t>;</a:t>
            </a:r>
          </a:p>
          <a:p>
            <a:pPr marL="715963" eaLnBrk="0"/>
            <a:r>
              <a:rPr lang="pt-PT" sz="2000" dirty="0">
                <a:latin typeface="Cambria" panose="02040503050406030204" pitchFamily="18" charset="0"/>
                <a:ea typeface="Cambria" panose="02040503050406030204" pitchFamily="18" charset="0"/>
              </a:rPr>
              <a:t>- estrutura associativa.» (BMJ, n.º 374, março 1988, pp. 79 e ss., estando a passagem citada na p. 84)</a:t>
            </a:r>
          </a:p>
        </p:txBody>
      </p:sp>
    </p:spTree>
    <p:extLst>
      <p:ext uri="{BB962C8B-B14F-4D97-AF65-F5344CB8AC3E}">
        <p14:creationId xmlns:p14="http://schemas.microsoft.com/office/powerpoint/2010/main" val="34562614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86265"/>
            <a:ext cx="10515600" cy="1604424"/>
          </a:xfrm>
        </p:spPr>
        <p:txBody>
          <a:bodyPr>
            <a:normAutofit/>
          </a:bodyPr>
          <a:lstStyle/>
          <a:p>
            <a:r>
              <a:rPr lang="pt-PT" sz="2000" b="1" dirty="0">
                <a:latin typeface="Cambria" panose="02040503050406030204" pitchFamily="18" charset="0"/>
                <a:ea typeface="Cambria" panose="02040503050406030204" pitchFamily="18" charset="0"/>
              </a:rPr>
              <a:t>3. A distinção entre sociedade e associação em participação </a:t>
            </a:r>
            <a:r>
              <a:rPr lang="pt-PT" sz="2000" b="1" dirty="0" smtClean="0">
                <a:latin typeface="Cambria" panose="02040503050406030204" pitchFamily="18" charset="0"/>
                <a:ea typeface="Cambria" panose="02040503050406030204" pitchFamily="18" charset="0"/>
              </a:rPr>
              <a:t/>
            </a:r>
            <a:br>
              <a:rPr lang="pt-PT" sz="2000" b="1" dirty="0" smtClean="0">
                <a:latin typeface="Cambria" panose="02040503050406030204" pitchFamily="18" charset="0"/>
                <a:ea typeface="Cambria" panose="02040503050406030204" pitchFamily="18" charset="0"/>
              </a:rPr>
            </a:br>
            <a:r>
              <a:rPr lang="pt-PT" sz="2000" b="1" dirty="0" smtClean="0">
                <a:latin typeface="Cambria" panose="02040503050406030204" pitchFamily="18" charset="0"/>
                <a:ea typeface="Cambria" panose="02040503050406030204" pitchFamily="18" charset="0"/>
              </a:rPr>
              <a:t>3.3</a:t>
            </a:r>
            <a:r>
              <a:rPr lang="pt-PT" sz="2000" b="1" dirty="0">
                <a:latin typeface="Cambria" panose="02040503050406030204" pitchFamily="18" charset="0"/>
                <a:ea typeface="Cambria" panose="02040503050406030204" pitchFamily="18" charset="0"/>
              </a:rPr>
              <a:t>. Algumas afirmações jurisprudenciais </a:t>
            </a:r>
            <a:r>
              <a:rPr lang="pt-PT" sz="2000" b="1" dirty="0">
                <a:solidFill>
                  <a:srgbClr val="C00000"/>
                </a:solidFill>
                <a:latin typeface="Cambria" panose="02040503050406030204" pitchFamily="18" charset="0"/>
                <a:ea typeface="Cambria" panose="02040503050406030204" pitchFamily="18" charset="0"/>
              </a:rPr>
              <a:t>(2/6)</a:t>
            </a:r>
            <a:endParaRPr lang="pt-PT" sz="2000" dirty="0">
              <a:solidFill>
                <a:srgbClr val="C00000"/>
              </a:solidFill>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1407543" y="2180291"/>
            <a:ext cx="10515600" cy="4351338"/>
          </a:xfrm>
        </p:spPr>
        <p:txBody>
          <a:bodyPr>
            <a:norm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a:lnSpc>
                <a:spcPct val="110000"/>
              </a:lnSpc>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94891" y="1459041"/>
            <a:ext cx="12192000" cy="463296"/>
          </a:xfrm>
          <a:prstGeom prst="rect">
            <a:avLst/>
          </a:prstGeom>
        </p:spPr>
      </p:pic>
      <p:sp>
        <p:nvSpPr>
          <p:cNvPr id="6" name="Retângulo 5"/>
          <p:cNvSpPr/>
          <p:nvPr/>
        </p:nvSpPr>
        <p:spPr>
          <a:xfrm>
            <a:off x="534839" y="2093802"/>
            <a:ext cx="11388304" cy="4555093"/>
          </a:xfrm>
          <a:prstGeom prst="rect">
            <a:avLst/>
          </a:prstGeom>
        </p:spPr>
        <p:txBody>
          <a:bodyPr wrap="square">
            <a:spAutoFit/>
          </a:bodyPr>
          <a:lstStyle/>
          <a:p>
            <a:pPr algn="just" eaLnBrk="0"/>
            <a:r>
              <a:rPr lang="pt-PT" sz="1600" b="1" dirty="0">
                <a:latin typeface="Cambria" panose="02040503050406030204" pitchFamily="18" charset="0"/>
                <a:ea typeface="Cambria" panose="02040503050406030204" pitchFamily="18" charset="0"/>
              </a:rPr>
              <a:t>Acórdão do STJ de 11.6.1991</a:t>
            </a:r>
            <a:r>
              <a:rPr lang="pt-PT" sz="1600" dirty="0">
                <a:latin typeface="Cambria" panose="02040503050406030204" pitchFamily="18" charset="0"/>
                <a:ea typeface="Cambria" panose="02040503050406030204" pitchFamily="18" charset="0"/>
              </a:rPr>
              <a:t> (também proferido, pelo menos em parte, em aplicação do direito anterior ao </a:t>
            </a:r>
            <a:r>
              <a:rPr lang="pt-PT" sz="1600" dirty="0" err="1">
                <a:latin typeface="Cambria" panose="02040503050406030204" pitchFamily="18" charset="0"/>
                <a:ea typeface="Cambria" panose="02040503050406030204" pitchFamily="18" charset="0"/>
              </a:rPr>
              <a:t>Dec.-Lei</a:t>
            </a:r>
            <a:r>
              <a:rPr lang="pt-PT" sz="1600" dirty="0">
                <a:latin typeface="Cambria" panose="02040503050406030204" pitchFamily="18" charset="0"/>
                <a:ea typeface="Cambria" panose="02040503050406030204" pitchFamily="18" charset="0"/>
              </a:rPr>
              <a:t> 231/81, mas, mais uma vez, procurando estabelecer ou manter orientações cuja validade se mantivesse à sua luz):</a:t>
            </a:r>
          </a:p>
          <a:p>
            <a:pPr marL="715963" algn="just" eaLnBrk="0"/>
            <a:r>
              <a:rPr lang="pt-PT" sz="1600" dirty="0">
                <a:latin typeface="Cambria" panose="02040503050406030204" pitchFamily="18" charset="0"/>
                <a:ea typeface="Cambria" panose="02040503050406030204" pitchFamily="18" charset="0"/>
              </a:rPr>
              <a:t>«2 – O Supremo Tribunal de Justiça, a propósito do assento de 2 de Fevereiro de 1988 (publicado no </a:t>
            </a:r>
            <a:r>
              <a:rPr lang="pt-PT" sz="1600" i="1" dirty="0">
                <a:latin typeface="Cambria" panose="02040503050406030204" pitchFamily="18" charset="0"/>
                <a:ea typeface="Cambria" panose="02040503050406030204" pitchFamily="18" charset="0"/>
              </a:rPr>
              <a:t>Diário da República</a:t>
            </a:r>
            <a:r>
              <a:rPr lang="pt-PT" sz="1600" dirty="0">
                <a:latin typeface="Cambria" panose="02040503050406030204" pitchFamily="18" charset="0"/>
                <a:ea typeface="Cambria" panose="02040503050406030204" pitchFamily="18" charset="0"/>
              </a:rPr>
              <a:t>, I série, n.º 62, de 15 de Março de 1988, corrigido no mesmo </a:t>
            </a:r>
            <a:r>
              <a:rPr lang="pt-PT" sz="1600" i="1" dirty="0">
                <a:latin typeface="Cambria" panose="02040503050406030204" pitchFamily="18" charset="0"/>
                <a:ea typeface="Cambria" panose="02040503050406030204" pitchFamily="18" charset="0"/>
              </a:rPr>
              <a:t>Diário</a:t>
            </a:r>
            <a:r>
              <a:rPr lang="pt-PT" sz="1600" dirty="0">
                <a:latin typeface="Cambria" panose="02040503050406030204" pitchFamily="18" charset="0"/>
                <a:ea typeface="Cambria" panose="02040503050406030204" pitchFamily="18" charset="0"/>
              </a:rPr>
              <a:t>, I Série, n.º 160, de 13 de Julho seguinte, e na revista </a:t>
            </a:r>
            <a:r>
              <a:rPr lang="pt-PT" sz="1600" i="1" dirty="0">
                <a:latin typeface="Cambria" panose="02040503050406030204" pitchFamily="18" charset="0"/>
                <a:ea typeface="Cambria" panose="02040503050406030204" pitchFamily="18" charset="0"/>
              </a:rPr>
              <a:t>O Direito</a:t>
            </a:r>
            <a:r>
              <a:rPr lang="pt-PT" sz="1600" dirty="0">
                <a:latin typeface="Cambria" panose="02040503050406030204" pitchFamily="18" charset="0"/>
                <a:ea typeface="Cambria" panose="02040503050406030204" pitchFamily="18" charset="0"/>
              </a:rPr>
              <a:t>, ano 122.º, 1990, vol. II, págs. 381 e seguintes), teve oportunidade de caracterizar o contrato de conta em participação ainda na vigência dos artigos 224.º a 229.º do Código Comercial, hoje revogados pelo artigo 32.º do Decreto-Lei n.º 231/81, de 28 de Julho. Aí foram afastadas as qualificações da “conta” como “sociedade” ou como “negócio jurídico atípico”.</a:t>
            </a:r>
          </a:p>
          <a:p>
            <a:pPr marL="715963" algn="just" eaLnBrk="0"/>
            <a:r>
              <a:rPr lang="pt-PT" sz="1600" dirty="0">
                <a:latin typeface="Cambria" panose="02040503050406030204" pitchFamily="18" charset="0"/>
                <a:ea typeface="Cambria" panose="02040503050406030204" pitchFamily="18" charset="0"/>
              </a:rPr>
              <a:t>Não é sociedade por não satisfazer os requisitos exigidos pelo artigo 980.º do Código Civil, já que na “conta” cada uma das partes não coloca em comum na associação certos bens (artigo 224.º do Código Comercial). </a:t>
            </a:r>
            <a:r>
              <a:rPr lang="pt-PT" sz="1600" dirty="0" err="1">
                <a:latin typeface="Cambria" panose="02040503050406030204" pitchFamily="18" charset="0"/>
                <a:ea typeface="Cambria" panose="02040503050406030204" pitchFamily="18" charset="0"/>
              </a:rPr>
              <a:t>Efectivamente</a:t>
            </a:r>
            <a:r>
              <a:rPr lang="pt-PT" sz="1600" dirty="0">
                <a:latin typeface="Cambria" panose="02040503050406030204" pitchFamily="18" charset="0"/>
                <a:ea typeface="Cambria" panose="02040503050406030204" pitchFamily="18" charset="0"/>
              </a:rPr>
              <a:t>, se o associado </a:t>
            </a:r>
            <a:r>
              <a:rPr lang="pt-PT" sz="1600" dirty="0" err="1">
                <a:latin typeface="Cambria" panose="02040503050406030204" pitchFamily="18" charset="0"/>
                <a:ea typeface="Cambria" panose="02040503050406030204" pitchFamily="18" charset="0"/>
              </a:rPr>
              <a:t>efectua</a:t>
            </a:r>
            <a:r>
              <a:rPr lang="pt-PT" sz="1600" dirty="0">
                <a:latin typeface="Cambria" panose="02040503050406030204" pitchFamily="18" charset="0"/>
                <a:ea typeface="Cambria" panose="02040503050406030204" pitchFamily="18" charset="0"/>
              </a:rPr>
              <a:t> uma contribuição, já o mesmo não sucede com o associante, que se limita a interessar aquele nos seus ganhos e perdas. Estes ou estas pertencem ao comerciante que faz interessar neles outra pessoa. Sendo assim, os ganhos e perdas são obtidos por uma qualquer via que permita ao associante considerá-los seus e não se está a ver que esse meio prescinda da titularidade sobre os seus bens patrimoniais (Raul Ventura, </a:t>
            </a:r>
            <a:r>
              <a:rPr lang="pt-PT" sz="1600" i="1" dirty="0">
                <a:latin typeface="Cambria" panose="02040503050406030204" pitchFamily="18" charset="0"/>
                <a:ea typeface="Cambria" panose="02040503050406030204" pitchFamily="18" charset="0"/>
              </a:rPr>
              <a:t>Associação em Participação</a:t>
            </a:r>
            <a:r>
              <a:rPr lang="pt-PT" sz="1600" dirty="0">
                <a:latin typeface="Cambria" panose="02040503050406030204" pitchFamily="18" charset="0"/>
                <a:ea typeface="Cambria" panose="02040503050406030204" pitchFamily="18" charset="0"/>
              </a:rPr>
              <a:t>, separata do </a:t>
            </a:r>
            <a:r>
              <a:rPr lang="pt-PT" sz="1600" i="1" dirty="0">
                <a:latin typeface="Cambria" panose="02040503050406030204" pitchFamily="18" charset="0"/>
                <a:ea typeface="Cambria" panose="02040503050406030204" pitchFamily="18" charset="0"/>
              </a:rPr>
              <a:t>Boletim do Ministério da Justiça</a:t>
            </a:r>
            <a:r>
              <a:rPr lang="pt-PT" sz="1600" dirty="0">
                <a:latin typeface="Cambria" panose="02040503050406030204" pitchFamily="18" charset="0"/>
                <a:ea typeface="Cambria" panose="02040503050406030204" pitchFamily="18" charset="0"/>
              </a:rPr>
              <a:t>, n.º</a:t>
            </a:r>
            <a:r>
              <a:rPr lang="pt-PT" sz="1600" baseline="30000" dirty="0">
                <a:latin typeface="Cambria" panose="02040503050406030204" pitchFamily="18" charset="0"/>
                <a:ea typeface="Cambria" panose="02040503050406030204" pitchFamily="18" charset="0"/>
              </a:rPr>
              <a:t>s</a:t>
            </a:r>
            <a:r>
              <a:rPr lang="pt-PT" sz="1600" dirty="0">
                <a:latin typeface="Cambria" panose="02040503050406030204" pitchFamily="18" charset="0"/>
                <a:ea typeface="Cambria" panose="02040503050406030204" pitchFamily="18" charset="0"/>
              </a:rPr>
              <a:t> 189 e 190, págs. 195 e 196). Acresce que também falta à conta em participação outro dos requisitos exigidos por lei para a caracterização do contrato como de sociedade; é o exercício em comum de certa </a:t>
            </a:r>
            <a:r>
              <a:rPr lang="pt-PT" sz="1600" dirty="0" err="1">
                <a:latin typeface="Cambria" panose="02040503050406030204" pitchFamily="18" charset="0"/>
                <a:ea typeface="Cambria" panose="02040503050406030204" pitchFamily="18" charset="0"/>
              </a:rPr>
              <a:t>actividade</a:t>
            </a:r>
            <a:r>
              <a:rPr lang="pt-PT" sz="1600" dirty="0">
                <a:latin typeface="Cambria" panose="02040503050406030204" pitchFamily="18" charset="0"/>
                <a:ea typeface="Cambria" panose="02040503050406030204" pitchFamily="18" charset="0"/>
              </a:rPr>
              <a:t> económica.» (BMJ n.º 408, julho 1991, pp. 597 e ss., estando a passagem citada nas pp. 600 e 601)</a:t>
            </a:r>
          </a:p>
          <a:p>
            <a:endParaRPr lang="pt-PT" dirty="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725131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86265"/>
            <a:ext cx="10515600" cy="1604424"/>
          </a:xfrm>
        </p:spPr>
        <p:txBody>
          <a:bodyPr>
            <a:normAutofit/>
          </a:bodyPr>
          <a:lstStyle/>
          <a:p>
            <a:r>
              <a:rPr lang="pt-PT" sz="2000" b="1" dirty="0">
                <a:latin typeface="Cambria" panose="02040503050406030204" pitchFamily="18" charset="0"/>
                <a:ea typeface="Cambria" panose="02040503050406030204" pitchFamily="18" charset="0"/>
              </a:rPr>
              <a:t>3. A distinção entre sociedade e associação em </a:t>
            </a:r>
            <a:r>
              <a:rPr lang="pt-PT" sz="2000" b="1" dirty="0" smtClean="0">
                <a:latin typeface="Cambria" panose="02040503050406030204" pitchFamily="18" charset="0"/>
                <a:ea typeface="Cambria" panose="02040503050406030204" pitchFamily="18" charset="0"/>
              </a:rPr>
              <a:t>participação</a:t>
            </a:r>
            <a:br>
              <a:rPr lang="pt-PT" sz="2000" b="1" dirty="0" smtClean="0">
                <a:latin typeface="Cambria" panose="02040503050406030204" pitchFamily="18" charset="0"/>
                <a:ea typeface="Cambria" panose="02040503050406030204" pitchFamily="18" charset="0"/>
              </a:rPr>
            </a:br>
            <a:r>
              <a:rPr lang="pt-PT" sz="2000" b="1" dirty="0" smtClean="0">
                <a:latin typeface="Cambria" panose="02040503050406030204" pitchFamily="18" charset="0"/>
                <a:ea typeface="Cambria" panose="02040503050406030204" pitchFamily="18" charset="0"/>
              </a:rPr>
              <a:t>3.3</a:t>
            </a:r>
            <a:r>
              <a:rPr lang="pt-PT" sz="2000" b="1" dirty="0">
                <a:latin typeface="Cambria" panose="02040503050406030204" pitchFamily="18" charset="0"/>
                <a:ea typeface="Cambria" panose="02040503050406030204" pitchFamily="18" charset="0"/>
              </a:rPr>
              <a:t>. Algumas afirmações jurisprudenciais </a:t>
            </a:r>
            <a:r>
              <a:rPr lang="pt-PT" sz="2000" b="1" dirty="0">
                <a:solidFill>
                  <a:srgbClr val="C00000"/>
                </a:solidFill>
                <a:latin typeface="Cambria" panose="02040503050406030204" pitchFamily="18" charset="0"/>
                <a:ea typeface="Cambria" panose="02040503050406030204" pitchFamily="18" charset="0"/>
              </a:rPr>
              <a:t>(3/6 - início)</a:t>
            </a:r>
            <a:endParaRPr lang="pt-PT" sz="2000" dirty="0">
              <a:solidFill>
                <a:srgbClr val="C00000"/>
              </a:solidFill>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448574" y="1992702"/>
            <a:ext cx="11474569" cy="4538927"/>
          </a:xfrm>
        </p:spPr>
        <p:txBody>
          <a:bodyPr>
            <a:norm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a:lnSpc>
                <a:spcPct val="110000"/>
              </a:lnSpc>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94891" y="1459041"/>
            <a:ext cx="12192000" cy="463296"/>
          </a:xfrm>
          <a:prstGeom prst="rect">
            <a:avLst/>
          </a:prstGeom>
        </p:spPr>
      </p:pic>
      <p:sp>
        <p:nvSpPr>
          <p:cNvPr id="6" name="Retângulo 5"/>
          <p:cNvSpPr/>
          <p:nvPr/>
        </p:nvSpPr>
        <p:spPr>
          <a:xfrm>
            <a:off x="534839" y="1627223"/>
            <a:ext cx="11388304" cy="5539978"/>
          </a:xfrm>
          <a:prstGeom prst="rect">
            <a:avLst/>
          </a:prstGeom>
        </p:spPr>
        <p:txBody>
          <a:bodyPr wrap="square">
            <a:spAutoFit/>
          </a:bodyPr>
          <a:lstStyle/>
          <a:p>
            <a:endParaRPr lang="pt-PT" b="1" dirty="0"/>
          </a:p>
          <a:p>
            <a:pPr algn="just" eaLnBrk="0"/>
            <a:r>
              <a:rPr lang="pt-PT" sz="1400" b="1" dirty="0">
                <a:latin typeface="Cambria" panose="02040503050406030204" pitchFamily="18" charset="0"/>
                <a:ea typeface="Cambria" panose="02040503050406030204" pitchFamily="18" charset="0"/>
              </a:rPr>
              <a:t>Acórdão da Relação de Lisboa de 18 de setembro de 2008:</a:t>
            </a:r>
            <a:endParaRPr lang="pt-PT" sz="1400" dirty="0">
              <a:latin typeface="Cambria" panose="02040503050406030204" pitchFamily="18" charset="0"/>
              <a:ea typeface="Cambria" panose="02040503050406030204" pitchFamily="18" charset="0"/>
            </a:endParaRPr>
          </a:p>
          <a:p>
            <a:pPr algn="just" eaLnBrk="0"/>
            <a:r>
              <a:rPr lang="pt-PT" sz="1400" dirty="0">
                <a:latin typeface="Cambria" panose="02040503050406030204" pitchFamily="18" charset="0"/>
                <a:ea typeface="Cambria" panose="02040503050406030204" pitchFamily="18" charset="0"/>
              </a:rPr>
              <a:t>«[…]</a:t>
            </a:r>
          </a:p>
          <a:p>
            <a:pPr algn="just" eaLnBrk="0"/>
            <a:r>
              <a:rPr lang="pt-PT" sz="1400" dirty="0">
                <a:latin typeface="Cambria" panose="02040503050406030204" pitchFamily="18" charset="0"/>
                <a:ea typeface="Cambria" panose="02040503050406030204" pitchFamily="18" charset="0"/>
              </a:rPr>
              <a:t>Veio nos presentes autos HV pedir que seja declarado nulo o contrato que celebrou com os RR MF, JF e O., condenando-se os RR a entregarem-lhe a quantia de €50.000,00, com acréscimo de juros de mora.</a:t>
            </a:r>
          </a:p>
          <a:p>
            <a:pPr algn="just" eaLnBrk="0"/>
            <a:r>
              <a:rPr lang="pt-PT" sz="1400" dirty="0">
                <a:latin typeface="Cambria" panose="02040503050406030204" pitchFamily="18" charset="0"/>
                <a:ea typeface="Cambria" panose="02040503050406030204" pitchFamily="18" charset="0"/>
              </a:rPr>
              <a:t>Alega para tal ter celebrado um contrato com os dois primeiros RR, tendo em vista a entrada do A. como sócio da filial da 3ª Ré, em Telheiras, e da qual os outros RR eram os únicos sócios.</a:t>
            </a:r>
          </a:p>
          <a:p>
            <a:pPr algn="just" eaLnBrk="0"/>
            <a:r>
              <a:rPr lang="pt-PT" sz="1400" dirty="0">
                <a:latin typeface="Cambria" panose="02040503050406030204" pitchFamily="18" charset="0"/>
                <a:ea typeface="Cambria" panose="02040503050406030204" pitchFamily="18" charset="0"/>
              </a:rPr>
              <a:t>Tendo-lhes entregue a quantia de € 50.000,00, o negócio nunca se chegou a concretizar.</a:t>
            </a:r>
          </a:p>
          <a:p>
            <a:pPr algn="just" eaLnBrk="0"/>
            <a:r>
              <a:rPr lang="pt-PT" sz="1400" dirty="0">
                <a:latin typeface="Cambria" panose="02040503050406030204" pitchFamily="18" charset="0"/>
                <a:ea typeface="Cambria" panose="02040503050406030204" pitchFamily="18" charset="0"/>
              </a:rPr>
              <a:t>O contrato é nulo.</a:t>
            </a:r>
          </a:p>
          <a:p>
            <a:pPr algn="just" eaLnBrk="0"/>
            <a:r>
              <a:rPr lang="pt-PT" sz="1400" dirty="0">
                <a:latin typeface="Cambria" panose="02040503050406030204" pitchFamily="18" charset="0"/>
                <a:ea typeface="Cambria" panose="02040503050406030204" pitchFamily="18" charset="0"/>
              </a:rPr>
              <a:t>Contestaram os RR negando que tivesse acordado um contrato de sociedade. O que existiu foi a intenção de associar o A na exploração da nova loja a abrir e, assim, participar nos resultados de exploração desse estabelecimento.</a:t>
            </a:r>
          </a:p>
          <a:p>
            <a:pPr algn="just" eaLnBrk="0"/>
            <a:r>
              <a:rPr lang="pt-PT" sz="1400" dirty="0">
                <a:latin typeface="Cambria" panose="02040503050406030204" pitchFamily="18" charset="0"/>
                <a:ea typeface="Cambria" panose="02040503050406030204" pitchFamily="18" charset="0"/>
              </a:rPr>
              <a:t>[…]</a:t>
            </a:r>
          </a:p>
          <a:p>
            <a:pPr algn="just" eaLnBrk="0"/>
            <a:r>
              <a:rPr lang="pt-PT" sz="1400" dirty="0">
                <a:latin typeface="Cambria" panose="02040503050406030204" pitchFamily="18" charset="0"/>
                <a:ea typeface="Cambria" panose="02040503050406030204" pitchFamily="18" charset="0"/>
              </a:rPr>
              <a:t>Foram dados como provados os seguintes factos:</a:t>
            </a:r>
          </a:p>
          <a:p>
            <a:pPr marL="715963" lvl="0" algn="just"/>
            <a:r>
              <a:rPr lang="pt-PT" sz="1400" dirty="0">
                <a:latin typeface="Cambria" panose="02040503050406030204" pitchFamily="18" charset="0"/>
                <a:ea typeface="Cambria" panose="02040503050406030204" pitchFamily="18" charset="0"/>
              </a:rPr>
              <a:t>1) Em 1/6/2004 o A e os RR MF e JF assinaram um documento que designaram por “Acordo de Compromisso”, pelo qual acordaram fazer “uma sociedade de acordo verbal entre os três”, tendo estabelecido que:</a:t>
            </a:r>
          </a:p>
          <a:p>
            <a:pPr marL="715963" algn="just" eaLnBrk="0"/>
            <a:r>
              <a:rPr lang="pt-PT" sz="1400" dirty="0">
                <a:latin typeface="Cambria" panose="02040503050406030204" pitchFamily="18" charset="0"/>
                <a:ea typeface="Cambria" panose="02040503050406030204" pitchFamily="18" charset="0"/>
              </a:rPr>
              <a:t>Na loja de Telheiras – sita na Praça Central nº 2 – apesar de a loja ser da firma O., o Sr. HV terá uma sociedade de 50% tanto no Deve como no Haver.</a:t>
            </a:r>
          </a:p>
          <a:p>
            <a:pPr marL="715963" algn="just" eaLnBrk="0"/>
            <a:r>
              <a:rPr lang="pt-PT" sz="1400" dirty="0">
                <a:latin typeface="Cambria" panose="02040503050406030204" pitchFamily="18" charset="0"/>
                <a:ea typeface="Cambria" panose="02040503050406030204" pitchFamily="18" charset="0"/>
              </a:rPr>
              <a:t>Foi estabelecido que, para isso: </a:t>
            </a:r>
          </a:p>
          <a:p>
            <a:pPr marL="715963" algn="just" eaLnBrk="0"/>
            <a:r>
              <a:rPr lang="pt-PT" sz="1400" dirty="0">
                <a:latin typeface="Cambria" panose="02040503050406030204" pitchFamily="18" charset="0"/>
                <a:ea typeface="Cambria" panose="02040503050406030204" pitchFamily="18" charset="0"/>
              </a:rPr>
              <a:t>A despesa inicial de abertura da loja seria dividida em duas partes iguais.</a:t>
            </a:r>
          </a:p>
          <a:p>
            <a:pPr marL="715963" algn="just" eaLnBrk="0"/>
            <a:r>
              <a:rPr lang="pt-PT" sz="1400" dirty="0">
                <a:latin typeface="Cambria" panose="02040503050406030204" pitchFamily="18" charset="0"/>
                <a:ea typeface="Cambria" panose="02040503050406030204" pitchFamily="18" charset="0"/>
              </a:rPr>
              <a:t>1º O. – 50%</a:t>
            </a:r>
          </a:p>
          <a:p>
            <a:pPr marL="715963" algn="just" eaLnBrk="0"/>
            <a:r>
              <a:rPr lang="pt-PT" sz="1400" dirty="0">
                <a:latin typeface="Cambria" panose="02040503050406030204" pitchFamily="18" charset="0"/>
                <a:ea typeface="Cambria" panose="02040503050406030204" pitchFamily="18" charset="0"/>
              </a:rPr>
              <a:t>2º HV – 50%</a:t>
            </a:r>
          </a:p>
          <a:p>
            <a:pPr marL="715963" algn="just" eaLnBrk="0"/>
            <a:r>
              <a:rPr lang="pt-PT" sz="1400" dirty="0">
                <a:latin typeface="Cambria" panose="02040503050406030204" pitchFamily="18" charset="0"/>
                <a:ea typeface="Cambria" panose="02040503050406030204" pitchFamily="18" charset="0"/>
              </a:rPr>
              <a:t>A despesa de abertura rondou mais ou menos  e 350.000,00.</a:t>
            </a:r>
          </a:p>
          <a:p>
            <a:pPr marL="715963" algn="just" eaLnBrk="0"/>
            <a:r>
              <a:rPr lang="pt-PT" sz="1400" dirty="0">
                <a:latin typeface="Cambria" panose="02040503050406030204" pitchFamily="18" charset="0"/>
                <a:ea typeface="Cambria" panose="02040503050406030204" pitchFamily="18" charset="0"/>
              </a:rPr>
              <a:t>O Sr. HV depositou na conta da firma € 50.000,00, ficando portanto a dever € 125.000,00 e que liquidará sempre que haja lucros para dividir entre as 2 partes.</a:t>
            </a:r>
          </a:p>
          <a:p>
            <a:pPr marL="715963" algn="just" eaLnBrk="0"/>
            <a:r>
              <a:rPr lang="pt-PT" sz="1400" dirty="0">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16302474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86265"/>
            <a:ext cx="10515600" cy="1604424"/>
          </a:xfrm>
        </p:spPr>
        <p:txBody>
          <a:bodyPr>
            <a:normAutofit/>
          </a:bodyPr>
          <a:lstStyle/>
          <a:p>
            <a:r>
              <a:rPr lang="pt-PT" sz="2000" b="1" dirty="0">
                <a:latin typeface="Cambria" panose="02040503050406030204" pitchFamily="18" charset="0"/>
                <a:ea typeface="Cambria" panose="02040503050406030204" pitchFamily="18" charset="0"/>
              </a:rPr>
              <a:t>3. A distinção entre sociedade e associação em </a:t>
            </a:r>
            <a:r>
              <a:rPr lang="pt-PT" sz="2000" b="1" dirty="0" smtClean="0">
                <a:latin typeface="Cambria" panose="02040503050406030204" pitchFamily="18" charset="0"/>
                <a:ea typeface="Cambria" panose="02040503050406030204" pitchFamily="18" charset="0"/>
              </a:rPr>
              <a:t>participação</a:t>
            </a:r>
            <a:br>
              <a:rPr lang="pt-PT" sz="2000" b="1" dirty="0" smtClean="0">
                <a:latin typeface="Cambria" panose="02040503050406030204" pitchFamily="18" charset="0"/>
                <a:ea typeface="Cambria" panose="02040503050406030204" pitchFamily="18" charset="0"/>
              </a:rPr>
            </a:br>
            <a:r>
              <a:rPr lang="pt-PT" sz="2000" b="1" dirty="0" smtClean="0">
                <a:latin typeface="Cambria" panose="02040503050406030204" pitchFamily="18" charset="0"/>
                <a:ea typeface="Cambria" panose="02040503050406030204" pitchFamily="18" charset="0"/>
              </a:rPr>
              <a:t>3.3</a:t>
            </a:r>
            <a:r>
              <a:rPr lang="pt-PT" sz="2000" b="1" dirty="0">
                <a:latin typeface="Cambria" panose="02040503050406030204" pitchFamily="18" charset="0"/>
                <a:ea typeface="Cambria" panose="02040503050406030204" pitchFamily="18" charset="0"/>
              </a:rPr>
              <a:t>. Algumas afirmações jurisprudenciais </a:t>
            </a:r>
            <a:r>
              <a:rPr lang="pt-PT" sz="2000" b="1" dirty="0">
                <a:solidFill>
                  <a:srgbClr val="C00000"/>
                </a:solidFill>
                <a:latin typeface="Cambria" panose="02040503050406030204" pitchFamily="18" charset="0"/>
                <a:ea typeface="Cambria" panose="02040503050406030204" pitchFamily="18" charset="0"/>
              </a:rPr>
              <a:t>(3/6 - conclusão)</a:t>
            </a:r>
            <a:endParaRPr lang="pt-PT" sz="2000" dirty="0">
              <a:solidFill>
                <a:srgbClr val="C00000"/>
              </a:solidFill>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1407543" y="2180291"/>
            <a:ext cx="10515600" cy="4351338"/>
          </a:xfrm>
        </p:spPr>
        <p:txBody>
          <a:bodyPr>
            <a:norm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a:lnSpc>
                <a:spcPct val="110000"/>
              </a:lnSpc>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94891" y="1459041"/>
            <a:ext cx="12192000" cy="463296"/>
          </a:xfrm>
          <a:prstGeom prst="rect">
            <a:avLst/>
          </a:prstGeom>
        </p:spPr>
      </p:pic>
      <p:sp>
        <p:nvSpPr>
          <p:cNvPr id="6" name="Retângulo 5"/>
          <p:cNvSpPr/>
          <p:nvPr/>
        </p:nvSpPr>
        <p:spPr>
          <a:xfrm>
            <a:off x="534839" y="1690689"/>
            <a:ext cx="11388304" cy="4524315"/>
          </a:xfrm>
          <a:prstGeom prst="rect">
            <a:avLst/>
          </a:prstGeom>
        </p:spPr>
        <p:txBody>
          <a:bodyPr wrap="square">
            <a:spAutoFit/>
          </a:bodyPr>
          <a:lstStyle/>
          <a:p>
            <a:pPr eaLnBrk="0"/>
            <a:endParaRPr lang="pt-PT" sz="1600" b="1" dirty="0"/>
          </a:p>
          <a:p>
            <a:pPr eaLnBrk="0"/>
            <a:endParaRPr lang="pt-PT" sz="1600" b="1" dirty="0"/>
          </a:p>
          <a:p>
            <a:pPr algn="just" eaLnBrk="0"/>
            <a:r>
              <a:rPr lang="pt-PT" sz="1600" b="1" dirty="0">
                <a:latin typeface="Cambria" panose="02040503050406030204" pitchFamily="18" charset="0"/>
                <a:ea typeface="Cambria" panose="02040503050406030204" pitchFamily="18" charset="0"/>
              </a:rPr>
              <a:t>Acórdão da Relação de Lisboa de 18 de setembro de 2008 </a:t>
            </a:r>
            <a:r>
              <a:rPr lang="pt-PT" sz="1600" b="1" i="1" dirty="0">
                <a:latin typeface="Cambria" panose="02040503050406030204" pitchFamily="18" charset="0"/>
                <a:ea typeface="Cambria" panose="02040503050406030204" pitchFamily="18" charset="0"/>
              </a:rPr>
              <a:t>(continuação)</a:t>
            </a:r>
            <a:r>
              <a:rPr lang="pt-PT" sz="1600" b="1" dirty="0">
                <a:latin typeface="Cambria" panose="02040503050406030204" pitchFamily="18" charset="0"/>
                <a:ea typeface="Cambria" panose="02040503050406030204" pitchFamily="18" charset="0"/>
              </a:rPr>
              <a:t>:</a:t>
            </a:r>
            <a:endParaRPr lang="pt-PT" sz="1600" dirty="0">
              <a:latin typeface="Cambria" panose="02040503050406030204" pitchFamily="18" charset="0"/>
              <a:ea typeface="Cambria" panose="02040503050406030204" pitchFamily="18" charset="0"/>
            </a:endParaRPr>
          </a:p>
          <a:p>
            <a:pPr algn="just" eaLnBrk="0"/>
            <a:r>
              <a:rPr lang="pt-PT" sz="1600" dirty="0">
                <a:latin typeface="Cambria" panose="02040503050406030204" pitchFamily="18" charset="0"/>
                <a:ea typeface="Cambria" panose="02040503050406030204" pitchFamily="18" charset="0"/>
              </a:rPr>
              <a:t>Parece evidente que a loja de Telheiras não iria constituir uma sociedade autónoma, mas antes seria apenas mais um dos estabelecimentos propriedade de “O”.</a:t>
            </a:r>
          </a:p>
          <a:p>
            <a:pPr algn="just" eaLnBrk="0"/>
            <a:r>
              <a:rPr lang="pt-PT" sz="1600" dirty="0">
                <a:latin typeface="Cambria" panose="02040503050406030204" pitchFamily="18" charset="0"/>
                <a:ea typeface="Cambria" panose="02040503050406030204" pitchFamily="18" charset="0"/>
              </a:rPr>
              <a:t>[…]</a:t>
            </a:r>
          </a:p>
          <a:p>
            <a:pPr algn="just" eaLnBrk="0"/>
            <a:r>
              <a:rPr lang="pt-PT" sz="1600" dirty="0">
                <a:latin typeface="Cambria" panose="02040503050406030204" pitchFamily="18" charset="0"/>
                <a:ea typeface="Cambria" panose="02040503050406030204" pitchFamily="18" charset="0"/>
              </a:rPr>
              <a:t>Face a isto, é manifesto que nunca houve qualquer propósito dos contraentes, A. e RR, em criar uma sociedade, nem mesmo sob a forma de um contrato-promessa.</a:t>
            </a:r>
          </a:p>
          <a:p>
            <a:pPr algn="just" eaLnBrk="0"/>
            <a:r>
              <a:rPr lang="pt-PT" sz="1600" dirty="0">
                <a:latin typeface="Cambria" panose="02040503050406030204" pitchFamily="18" charset="0"/>
                <a:ea typeface="Cambria" panose="02040503050406030204" pitchFamily="18" charset="0"/>
              </a:rPr>
              <a:t>Nunca estiveram presentes os elementos sem os quais não é possível falar de uma sociedade: constituição de um ente jurídica e patrimonialmente autónomo, que não se confunde com as pessoas dos sócios ou o seu próprio património individual.</a:t>
            </a:r>
          </a:p>
          <a:p>
            <a:pPr algn="just" eaLnBrk="0"/>
            <a:r>
              <a:rPr lang="pt-PT" sz="1600" dirty="0">
                <a:latin typeface="Cambria" panose="02040503050406030204" pitchFamily="18" charset="0"/>
                <a:ea typeface="Cambria" panose="02040503050406030204" pitchFamily="18" charset="0"/>
              </a:rPr>
              <a:t>[…]</a:t>
            </a:r>
          </a:p>
          <a:p>
            <a:pPr algn="just" eaLnBrk="0"/>
            <a:r>
              <a:rPr lang="pt-PT" sz="1600" dirty="0">
                <a:latin typeface="Cambria" panose="02040503050406030204" pitchFamily="18" charset="0"/>
                <a:ea typeface="Cambria" panose="02040503050406030204" pitchFamily="18" charset="0"/>
              </a:rPr>
              <a:t>Pelo contrário, o acordo constante dos autos integram-se bem melhor no âmbito do contrato de associação em participação.</a:t>
            </a:r>
          </a:p>
          <a:p>
            <a:pPr algn="just" eaLnBrk="0"/>
            <a:r>
              <a:rPr lang="pt-PT" sz="1600" dirty="0">
                <a:latin typeface="Cambria" panose="02040503050406030204" pitchFamily="18" charset="0"/>
                <a:ea typeface="Cambria" panose="02040503050406030204" pitchFamily="18" charset="0"/>
              </a:rPr>
              <a:t>[…]</a:t>
            </a:r>
          </a:p>
          <a:p>
            <a:pPr algn="just" eaLnBrk="0"/>
            <a:r>
              <a:rPr lang="pt-PT" sz="1600" dirty="0">
                <a:latin typeface="Cambria" panose="02040503050406030204" pitchFamily="18" charset="0"/>
                <a:ea typeface="Cambria" panose="02040503050406030204" pitchFamily="18" charset="0"/>
              </a:rPr>
              <a:t>O facto de no preâmbulo do acordo se dizer que os ora RR JE e MI “acordaram fazer com o Sr. HV uma sociedade de acordo verbal entre os três” não pode significar só por si que estejamos perante um contrato de sociedade ou a promessa da sua celebração.</a:t>
            </a:r>
          </a:p>
          <a:p>
            <a:pPr algn="just" eaLnBrk="0"/>
            <a:r>
              <a:rPr lang="pt-PT" sz="1600" dirty="0">
                <a:latin typeface="Cambria" panose="02040503050406030204" pitchFamily="18" charset="0"/>
                <a:ea typeface="Cambria" panose="02040503050406030204" pitchFamily="18" charset="0"/>
              </a:rPr>
              <a:t>[…]</a:t>
            </a:r>
          </a:p>
          <a:p>
            <a:pPr algn="just" eaLnBrk="0"/>
            <a:r>
              <a:rPr lang="pt-PT" sz="1600" dirty="0">
                <a:latin typeface="Cambria" panose="02040503050406030204" pitchFamily="18" charset="0"/>
                <a:ea typeface="Cambria" panose="02040503050406030204" pitchFamily="18" charset="0"/>
              </a:rPr>
              <a:t>Com efeito, na associação em participação, se a participação do associado se faz unicamente em dinheiro não se vê razão alguma para impor forma especial e muito menos a do contrato de mútuo.» (CJ, ano XXXIII, 2008, tomo IV, pp. 94 e ss.)</a:t>
            </a:r>
          </a:p>
        </p:txBody>
      </p:sp>
    </p:spTree>
    <p:extLst>
      <p:ext uri="{BB962C8B-B14F-4D97-AF65-F5344CB8AC3E}">
        <p14:creationId xmlns:p14="http://schemas.microsoft.com/office/powerpoint/2010/main" val="36374128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0207"/>
            <a:ext cx="10515600" cy="867186"/>
          </a:xfrm>
        </p:spPr>
        <p:txBody>
          <a:bodyPr>
            <a:normAutofit/>
          </a:bodyPr>
          <a:lstStyle/>
          <a:p>
            <a:r>
              <a:rPr lang="pt-PT" sz="2000" b="1" dirty="0">
                <a:latin typeface="Cambria" panose="02040503050406030204" pitchFamily="18" charset="0"/>
                <a:ea typeface="Cambria" panose="02040503050406030204" pitchFamily="18" charset="0"/>
              </a:rPr>
              <a:t>3. A distinção entre sociedade e associação em </a:t>
            </a:r>
            <a:r>
              <a:rPr lang="pt-PT" sz="2000" b="1" dirty="0" smtClean="0">
                <a:latin typeface="Cambria" panose="02040503050406030204" pitchFamily="18" charset="0"/>
                <a:ea typeface="Cambria" panose="02040503050406030204" pitchFamily="18" charset="0"/>
              </a:rPr>
              <a:t>participação</a:t>
            </a:r>
            <a:br>
              <a:rPr lang="pt-PT" sz="2000" b="1" dirty="0" smtClean="0">
                <a:latin typeface="Cambria" panose="02040503050406030204" pitchFamily="18" charset="0"/>
                <a:ea typeface="Cambria" panose="02040503050406030204" pitchFamily="18" charset="0"/>
              </a:rPr>
            </a:br>
            <a:r>
              <a:rPr lang="pt-PT" sz="2000" b="1" dirty="0" smtClean="0">
                <a:latin typeface="Cambria" panose="02040503050406030204" pitchFamily="18" charset="0"/>
                <a:ea typeface="Cambria" panose="02040503050406030204" pitchFamily="18" charset="0"/>
              </a:rPr>
              <a:t>3.3</a:t>
            </a:r>
            <a:r>
              <a:rPr lang="pt-PT" sz="2000" b="1" dirty="0">
                <a:latin typeface="Cambria" panose="02040503050406030204" pitchFamily="18" charset="0"/>
                <a:ea typeface="Cambria" panose="02040503050406030204" pitchFamily="18" charset="0"/>
              </a:rPr>
              <a:t>. Algumas afirmações jurisprudenciais </a:t>
            </a:r>
            <a:r>
              <a:rPr lang="pt-PT" sz="2000" b="1" dirty="0">
                <a:solidFill>
                  <a:srgbClr val="C00000"/>
                </a:solidFill>
                <a:latin typeface="Cambria" panose="02040503050406030204" pitchFamily="18" charset="0"/>
                <a:ea typeface="Cambria" panose="02040503050406030204" pitchFamily="18" charset="0"/>
              </a:rPr>
              <a:t>(4/6)</a:t>
            </a:r>
            <a:endParaRPr lang="pt-PT" sz="2000" dirty="0">
              <a:solidFill>
                <a:srgbClr val="C00000"/>
              </a:solidFill>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905774" y="1524683"/>
            <a:ext cx="10448026" cy="4945128"/>
          </a:xfrm>
        </p:spPr>
        <p:txBody>
          <a:bodyPr>
            <a:no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eaLnBrk="0">
              <a:buNone/>
            </a:pPr>
            <a:r>
              <a:rPr lang="pt-PT" sz="1800" b="1" dirty="0">
                <a:latin typeface="Cambria" panose="02040503050406030204" pitchFamily="18" charset="0"/>
                <a:ea typeface="Cambria" panose="02040503050406030204" pitchFamily="18" charset="0"/>
              </a:rPr>
              <a:t>Acórdão do STJ de 25.3.2010</a:t>
            </a:r>
            <a:r>
              <a:rPr lang="pt-PT" sz="1800" dirty="0">
                <a:latin typeface="Cambria" panose="02040503050406030204" pitchFamily="18" charset="0"/>
                <a:ea typeface="Cambria" panose="02040503050406030204" pitchFamily="18" charset="0"/>
              </a:rPr>
              <a:t> </a:t>
            </a:r>
            <a:r>
              <a:rPr lang="pt-PT" sz="1800" i="1" dirty="0">
                <a:latin typeface="Cambria" panose="02040503050406030204" pitchFamily="18" charset="0"/>
                <a:ea typeface="Cambria" panose="02040503050406030204" pitchFamily="18" charset="0"/>
              </a:rPr>
              <a:t>[conclusões]</a:t>
            </a:r>
            <a:r>
              <a:rPr lang="pt-PT" sz="1800" dirty="0">
                <a:latin typeface="Cambria" panose="02040503050406030204" pitchFamily="18" charset="0"/>
                <a:ea typeface="Cambria" panose="02040503050406030204" pitchFamily="18" charset="0"/>
              </a:rPr>
              <a:t>:</a:t>
            </a:r>
          </a:p>
          <a:p>
            <a:pPr marL="0" indent="0" eaLnBrk="0">
              <a:buNone/>
            </a:pPr>
            <a:r>
              <a:rPr lang="pt-PT" sz="1800" dirty="0">
                <a:latin typeface="Cambria" panose="02040503050406030204" pitchFamily="18" charset="0"/>
                <a:ea typeface="Cambria" panose="02040503050406030204" pitchFamily="18" charset="0"/>
              </a:rPr>
              <a:t>«a) A associação em participação (contrato assim designado pelo Decreto-Lei n.º 231/81, de 28 de Julho, que revogou os artigos 224.º a 227.º do Código Comercial que o nominava de conta em participação) caracteriza-se pela associação de uma pessoa (sócio oculto) a uma </a:t>
            </a:r>
            <a:r>
              <a:rPr lang="pt-PT" sz="1800" dirty="0" err="1">
                <a:latin typeface="Cambria" panose="02040503050406030204" pitchFamily="18" charset="0"/>
                <a:ea typeface="Cambria" panose="02040503050406030204" pitchFamily="18" charset="0"/>
              </a:rPr>
              <a:t>actividade</a:t>
            </a:r>
            <a:r>
              <a:rPr lang="pt-PT" sz="1800" dirty="0">
                <a:latin typeface="Cambria" panose="02040503050406030204" pitchFamily="18" charset="0"/>
                <a:ea typeface="Cambria" panose="02040503050406030204" pitchFamily="18" charset="0"/>
              </a:rPr>
              <a:t> económica exercida por outra (sócio ostensivo) participando nos lucros (ou, também, nas perdas) resultantes daquele exercício, prestando, ou obrigando-se a prestar, uma contribuição de natureza patrimonial.</a:t>
            </a:r>
          </a:p>
          <a:p>
            <a:pPr marL="0" indent="0" eaLnBrk="0">
              <a:buNone/>
            </a:pPr>
            <a:r>
              <a:rPr lang="pt-PT" sz="1800" dirty="0">
                <a:latin typeface="Cambria" panose="02040503050406030204" pitchFamily="18" charset="0"/>
                <a:ea typeface="Cambria" panose="02040503050406030204" pitchFamily="18" charset="0"/>
              </a:rPr>
              <a:t>b) A contribuição, se traduzida na constituição de um direito ou na sua transmissão, ingressa no património do sócio ostensivo.</a:t>
            </a:r>
          </a:p>
          <a:p>
            <a:pPr marL="0" indent="0" eaLnBrk="0">
              <a:buNone/>
            </a:pPr>
            <a:r>
              <a:rPr lang="pt-PT" sz="1800" dirty="0">
                <a:latin typeface="Cambria" panose="02040503050406030204" pitchFamily="18" charset="0"/>
                <a:ea typeface="Cambria" panose="02040503050406030204" pitchFamily="18" charset="0"/>
              </a:rPr>
              <a:t>c) Se o sócio oculto também participar nas perdas, a contribuição pode ser dispensada no contrato devendo, contudo, ser-lhe atribuído um valor em dinheiro a considerar nas contas finais.</a:t>
            </a:r>
          </a:p>
          <a:p>
            <a:pPr marL="0" indent="0" eaLnBrk="0">
              <a:buNone/>
            </a:pPr>
            <a:r>
              <a:rPr lang="pt-PT" sz="1800" dirty="0">
                <a:latin typeface="Cambria" panose="02040503050406030204" pitchFamily="18" charset="0"/>
                <a:ea typeface="Cambria" panose="02040503050406030204" pitchFamily="18" charset="0"/>
              </a:rPr>
              <a:t>d) Trata-se de contrato consensual, salvo a exigência de forma para a contribuição do associado.</a:t>
            </a:r>
          </a:p>
          <a:p>
            <a:pPr marL="0" indent="0">
              <a:buNone/>
            </a:pPr>
            <a:r>
              <a:rPr lang="pt-PT" sz="1800" dirty="0">
                <a:latin typeface="Cambria" panose="02040503050406030204" pitchFamily="18" charset="0"/>
                <a:ea typeface="Cambria" panose="02040503050406030204" pitchFamily="18" charset="0"/>
              </a:rPr>
              <a:t>e) A associação em participação não é uma sociedade civil ou comercial por não lhe ser atribuída personalidade jurídica e faltar o requisito do exercício em comum de certa </a:t>
            </a:r>
            <a:r>
              <a:rPr lang="pt-PT" sz="1800" dirty="0" err="1">
                <a:latin typeface="Cambria" panose="02040503050406030204" pitchFamily="18" charset="0"/>
                <a:ea typeface="Cambria" panose="02040503050406030204" pitchFamily="18" charset="0"/>
              </a:rPr>
              <a:t>actividade</a:t>
            </a:r>
            <a:r>
              <a:rPr lang="pt-PT" sz="1800" dirty="0">
                <a:latin typeface="Cambria" panose="02040503050406030204" pitchFamily="18" charset="0"/>
                <a:ea typeface="Cambria" panose="02040503050406030204" pitchFamily="18" charset="0"/>
              </a:rPr>
              <a:t> económica.» (CJ- STJ, ano XVIII, 2010, tomo I, pp. 143 e ss.)</a:t>
            </a:r>
          </a:p>
        </p:txBody>
      </p:sp>
      <p:pic>
        <p:nvPicPr>
          <p:cNvPr id="4" name="Imagem 3"/>
          <p:cNvPicPr>
            <a:picLocks noChangeAspect="1"/>
          </p:cNvPicPr>
          <p:nvPr/>
        </p:nvPicPr>
        <p:blipFill>
          <a:blip r:embed="rId2"/>
          <a:stretch>
            <a:fillRect/>
          </a:stretch>
        </p:blipFill>
        <p:spPr>
          <a:xfrm>
            <a:off x="0" y="1227392"/>
            <a:ext cx="12192000" cy="463296"/>
          </a:xfrm>
          <a:prstGeom prst="rect">
            <a:avLst/>
          </a:prstGeom>
        </p:spPr>
      </p:pic>
    </p:spTree>
    <p:extLst>
      <p:ext uri="{BB962C8B-B14F-4D97-AF65-F5344CB8AC3E}">
        <p14:creationId xmlns:p14="http://schemas.microsoft.com/office/powerpoint/2010/main" val="20505942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20338"/>
            <a:ext cx="10515600" cy="1007054"/>
          </a:xfrm>
        </p:spPr>
        <p:txBody>
          <a:bodyPr>
            <a:normAutofit/>
          </a:bodyPr>
          <a:lstStyle/>
          <a:p>
            <a:r>
              <a:rPr lang="pt-PT" sz="2000" b="1" dirty="0">
                <a:latin typeface="Cambria" panose="02040503050406030204" pitchFamily="18" charset="0"/>
                <a:ea typeface="Cambria" panose="02040503050406030204" pitchFamily="18" charset="0"/>
              </a:rPr>
              <a:t>3. A distinção entre sociedade e associação em </a:t>
            </a:r>
            <a:r>
              <a:rPr lang="pt-PT" sz="2000" b="1" dirty="0" smtClean="0">
                <a:latin typeface="Cambria" panose="02040503050406030204" pitchFamily="18" charset="0"/>
                <a:ea typeface="Cambria" panose="02040503050406030204" pitchFamily="18" charset="0"/>
              </a:rPr>
              <a:t>participação</a:t>
            </a:r>
            <a:br>
              <a:rPr lang="pt-PT" sz="2000" b="1" dirty="0" smtClean="0">
                <a:latin typeface="Cambria" panose="02040503050406030204" pitchFamily="18" charset="0"/>
                <a:ea typeface="Cambria" panose="02040503050406030204" pitchFamily="18" charset="0"/>
              </a:rPr>
            </a:br>
            <a:r>
              <a:rPr lang="pt-PT" sz="2000" b="1" dirty="0" smtClean="0">
                <a:latin typeface="Cambria" panose="02040503050406030204" pitchFamily="18" charset="0"/>
                <a:ea typeface="Cambria" panose="02040503050406030204" pitchFamily="18" charset="0"/>
              </a:rPr>
              <a:t>3.3</a:t>
            </a:r>
            <a:r>
              <a:rPr lang="pt-PT" sz="2000" b="1" dirty="0">
                <a:latin typeface="Cambria" panose="02040503050406030204" pitchFamily="18" charset="0"/>
                <a:ea typeface="Cambria" panose="02040503050406030204" pitchFamily="18" charset="0"/>
              </a:rPr>
              <a:t>. Algumas afirmações jurisprudenciais </a:t>
            </a:r>
            <a:r>
              <a:rPr lang="pt-PT" sz="2000" b="1" dirty="0">
                <a:solidFill>
                  <a:srgbClr val="C00000"/>
                </a:solidFill>
                <a:latin typeface="Cambria" panose="02040503050406030204" pitchFamily="18" charset="0"/>
                <a:ea typeface="Cambria" panose="02040503050406030204" pitchFamily="18" charset="0"/>
              </a:rPr>
              <a:t>(5/6)</a:t>
            </a:r>
            <a:endParaRPr lang="pt-PT" sz="2000" dirty="0">
              <a:solidFill>
                <a:srgbClr val="C00000"/>
              </a:solidFill>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905774" y="1524683"/>
            <a:ext cx="10448026" cy="4945128"/>
          </a:xfrm>
        </p:spPr>
        <p:txBody>
          <a:bodyPr>
            <a:no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eaLnBrk="0">
              <a:buNone/>
            </a:pPr>
            <a:r>
              <a:rPr lang="pt-PT" sz="1600" b="1" dirty="0">
                <a:latin typeface="Cambria" panose="02040503050406030204" pitchFamily="18" charset="0"/>
                <a:ea typeface="Cambria" panose="02040503050406030204" pitchFamily="18" charset="0"/>
              </a:rPr>
              <a:t>Acórdão do STJ de 24.1.2019 </a:t>
            </a:r>
            <a:r>
              <a:rPr lang="pt-PT" sz="1600" i="1" dirty="0">
                <a:latin typeface="Cambria" panose="02040503050406030204" pitchFamily="18" charset="0"/>
                <a:ea typeface="Cambria" panose="02040503050406030204" pitchFamily="18" charset="0"/>
              </a:rPr>
              <a:t>(caso </a:t>
            </a:r>
            <a:r>
              <a:rPr lang="pt-PT" sz="1600" i="1" dirty="0" smtClean="0">
                <a:latin typeface="Cambria" panose="02040503050406030204" pitchFamily="18" charset="0"/>
                <a:ea typeface="Cambria" panose="02040503050406030204" pitchFamily="18" charset="0"/>
              </a:rPr>
              <a:t>também objeto </a:t>
            </a:r>
            <a:r>
              <a:rPr lang="pt-PT" sz="1600" i="1" dirty="0">
                <a:latin typeface="Cambria" panose="02040503050406030204" pitchFamily="18" charset="0"/>
                <a:ea typeface="Cambria" panose="02040503050406030204" pitchFamily="18" charset="0"/>
              </a:rPr>
              <a:t>de acórdão da Relação do Porto de 5.3.2018, </a:t>
            </a:r>
            <a:r>
              <a:rPr lang="pt-PT" sz="1600" i="1" u="sng" dirty="0">
                <a:latin typeface="Cambria" panose="02040503050406030204" pitchFamily="18" charset="0"/>
                <a:ea typeface="Cambria" panose="02040503050406030204" pitchFamily="18" charset="0"/>
                <a:hlinkClick r:id="rId2"/>
              </a:rPr>
              <a:t>www.dgsi</a:t>
            </a:r>
            <a:r>
              <a:rPr lang="pt-PT" sz="1600" i="1" dirty="0">
                <a:latin typeface="Cambria" panose="02040503050406030204" pitchFamily="18" charset="0"/>
                <a:ea typeface="Cambria" panose="02040503050406030204" pitchFamily="18" charset="0"/>
              </a:rPr>
              <a:t>., processo n.º 1668/15.9T8PVZ.P1)</a:t>
            </a:r>
            <a:r>
              <a:rPr lang="pt-PT" sz="1600" b="1" dirty="0">
                <a:latin typeface="Cambria" panose="02040503050406030204" pitchFamily="18" charset="0"/>
                <a:ea typeface="Cambria" panose="02040503050406030204" pitchFamily="18" charset="0"/>
              </a:rPr>
              <a:t>:</a:t>
            </a:r>
            <a:endParaRPr lang="pt-PT" sz="1600" dirty="0">
              <a:latin typeface="Cambria" panose="02040503050406030204" pitchFamily="18" charset="0"/>
              <a:ea typeface="Cambria" panose="02040503050406030204" pitchFamily="18" charset="0"/>
            </a:endParaRPr>
          </a:p>
          <a:p>
            <a:pPr marL="0" indent="0" algn="just" eaLnBrk="0">
              <a:buNone/>
            </a:pPr>
            <a:r>
              <a:rPr lang="pt-PT" sz="1600" dirty="0">
                <a:latin typeface="Cambria" panose="02040503050406030204" pitchFamily="18" charset="0"/>
                <a:ea typeface="Cambria" panose="02040503050406030204" pitchFamily="18" charset="0"/>
              </a:rPr>
              <a:t>V (</a:t>
            </a:r>
            <a:r>
              <a:rPr lang="pt-PT" sz="1600" i="1" dirty="0">
                <a:latin typeface="Cambria" panose="02040503050406030204" pitchFamily="18" charset="0"/>
                <a:ea typeface="Cambria" panose="02040503050406030204" pitchFamily="18" charset="0"/>
              </a:rPr>
              <a:t>[do sumário]</a:t>
            </a:r>
            <a:r>
              <a:rPr lang="pt-PT" sz="1600" dirty="0">
                <a:latin typeface="Cambria" panose="02040503050406030204" pitchFamily="18" charset="0"/>
                <a:ea typeface="Cambria" panose="02040503050406030204" pitchFamily="18" charset="0"/>
              </a:rPr>
              <a:t> – É configurável como contrato de associação em participação a situação em o 1.º R. assume o papel de associante, no âmbito da atividade imobiliária por ele promovida e a desenvolver através da 2.ª R. de que ele era sócio gerente, a que associou o A., com vista a levar a cabo um projeto de loteamento e urbanização no prédio rústico e a subsequente venda dos lotes ali a implantar, tendo, para tanto, o A. entregado ao 1.º R, uma contribuição de 162.109,21 €, destinada a satisfazer parte do preço de aquisição do referido imóvel, mediante a contrapartida de participar em metade do lucro da referida operação imobiliária, ou seja, em menos das receitas da venda dos lotes a construir, deduzida metade das despesas havidas com a compra, o loteamento e obras necessárias.</a:t>
            </a:r>
          </a:p>
          <a:p>
            <a:pPr marL="0" indent="0" algn="just" eaLnBrk="0">
              <a:buNone/>
            </a:pPr>
            <a:r>
              <a:rPr lang="pt-PT" sz="1600" dirty="0">
                <a:latin typeface="Cambria" panose="02040503050406030204" pitchFamily="18" charset="0"/>
                <a:ea typeface="Cambria" panose="02040503050406030204" pitchFamily="18" charset="0"/>
              </a:rPr>
              <a:t>[…]</a:t>
            </a:r>
          </a:p>
          <a:p>
            <a:pPr marL="0" indent="0" algn="just" eaLnBrk="0">
              <a:buNone/>
            </a:pPr>
            <a:r>
              <a:rPr lang="pt-PT" sz="1600" dirty="0">
                <a:latin typeface="Cambria" panose="02040503050406030204" pitchFamily="18" charset="0"/>
                <a:ea typeface="Cambria" panose="02040503050406030204" pitchFamily="18" charset="0"/>
              </a:rPr>
              <a:t>Pretende também o Recorrente reconduzir o acordo celebrado à figura de constituição de uma sociedade irregular, o que perante a clareza dos factos provados, não encontra qualquer  substrato factual, desde logo, como bem se refere no acórdão recorrido, por carência da chamada </a:t>
            </a:r>
            <a:r>
              <a:rPr lang="pt-PT" sz="1600" i="1" dirty="0" err="1">
                <a:latin typeface="Cambria" panose="02040503050406030204" pitchFamily="18" charset="0"/>
                <a:ea typeface="Cambria" panose="02040503050406030204" pitchFamily="18" charset="0"/>
              </a:rPr>
              <a:t>affectio</a:t>
            </a:r>
            <a:r>
              <a:rPr lang="pt-PT" sz="1600" i="1" dirty="0">
                <a:latin typeface="Cambria" panose="02040503050406030204" pitchFamily="18" charset="0"/>
                <a:ea typeface="Cambria" panose="02040503050406030204" pitchFamily="18" charset="0"/>
              </a:rPr>
              <a:t> </a:t>
            </a:r>
            <a:r>
              <a:rPr lang="pt-PT" sz="1600" i="1" dirty="0" err="1">
                <a:latin typeface="Cambria" panose="02040503050406030204" pitchFamily="18" charset="0"/>
                <a:ea typeface="Cambria" panose="02040503050406030204" pitchFamily="18" charset="0"/>
              </a:rPr>
              <a:t>societatis</a:t>
            </a:r>
            <a:r>
              <a:rPr lang="pt-PT" sz="1600" dirty="0">
                <a:latin typeface="Cambria" panose="02040503050406030204" pitchFamily="18" charset="0"/>
                <a:ea typeface="Cambria" panose="02040503050406030204" pitchFamily="18" charset="0"/>
              </a:rPr>
              <a:t>.</a:t>
            </a:r>
          </a:p>
          <a:p>
            <a:pPr marL="0" indent="0" algn="just">
              <a:buNone/>
            </a:pPr>
            <a:r>
              <a:rPr lang="pt-PT" sz="1600" dirty="0">
                <a:latin typeface="Cambria" panose="02040503050406030204" pitchFamily="18" charset="0"/>
                <a:ea typeface="Cambria" panose="02040503050406030204" pitchFamily="18" charset="0"/>
              </a:rPr>
              <a:t>Com efeito dos factos provados resulta, à saciedade, a mera contribuição do A., para o empreendimento imobiliário a que o 1.º R. o associou mediante a contrapartida nos lucros daí advenientes, sem que se revele qualquer intenção associativa com fundo social próprio a desenvolver por entidade diversa dos contraentes.» (CJ- STJ, ano XXVII, 2019, tomo I, pp. 59 e ss.)</a:t>
            </a:r>
          </a:p>
        </p:txBody>
      </p:sp>
      <p:pic>
        <p:nvPicPr>
          <p:cNvPr id="4" name="Imagem 3"/>
          <p:cNvPicPr>
            <a:picLocks noChangeAspect="1"/>
          </p:cNvPicPr>
          <p:nvPr/>
        </p:nvPicPr>
        <p:blipFill>
          <a:blip r:embed="rId3"/>
          <a:stretch>
            <a:fillRect/>
          </a:stretch>
        </p:blipFill>
        <p:spPr>
          <a:xfrm>
            <a:off x="0" y="1227392"/>
            <a:ext cx="12192000" cy="463296"/>
          </a:xfrm>
          <a:prstGeom prst="rect">
            <a:avLst/>
          </a:prstGeom>
        </p:spPr>
      </p:pic>
    </p:spTree>
    <p:extLst>
      <p:ext uri="{BB962C8B-B14F-4D97-AF65-F5344CB8AC3E}">
        <p14:creationId xmlns:p14="http://schemas.microsoft.com/office/powerpoint/2010/main" val="36407429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86613"/>
            <a:ext cx="10515600" cy="1504076"/>
          </a:xfrm>
        </p:spPr>
        <p:txBody>
          <a:bodyPr>
            <a:normAutofit/>
          </a:bodyPr>
          <a:lstStyle/>
          <a:p>
            <a:r>
              <a:rPr lang="pt-PT" sz="2200" b="1" dirty="0">
                <a:latin typeface="Cambria" panose="02040503050406030204" pitchFamily="18" charset="0"/>
                <a:ea typeface="Cambria" panose="02040503050406030204" pitchFamily="18" charset="0"/>
              </a:rPr>
              <a:t>1.</a:t>
            </a:r>
            <a:r>
              <a:rPr lang="pt-PT" sz="2200" b="1" dirty="0">
                <a:solidFill>
                  <a:srgbClr val="C00000"/>
                </a:solidFill>
                <a:latin typeface="Cambria" panose="02040503050406030204" pitchFamily="18" charset="0"/>
                <a:ea typeface="Cambria" panose="02040503050406030204" pitchFamily="18" charset="0"/>
              </a:rPr>
              <a:t> </a:t>
            </a:r>
            <a:r>
              <a:rPr lang="pt-PT" sz="2200" b="1" dirty="0">
                <a:latin typeface="Cambria" panose="02040503050406030204" pitchFamily="18" charset="0"/>
                <a:ea typeface="Cambria" panose="02040503050406030204" pitchFamily="18" charset="0"/>
              </a:rPr>
              <a:t>As figuras jurídicas convocáveis </a:t>
            </a:r>
            <a:r>
              <a:rPr lang="pt-PT" sz="2200" b="1" dirty="0">
                <a:solidFill>
                  <a:srgbClr val="C00000"/>
                </a:solidFill>
                <a:latin typeface="Cambria" panose="02040503050406030204" pitchFamily="18" charset="0"/>
                <a:ea typeface="Cambria" panose="02040503050406030204" pitchFamily="18" charset="0"/>
              </a:rPr>
              <a:t>(1/1)</a:t>
            </a:r>
            <a:r>
              <a:rPr lang="pt-PT" sz="2400" dirty="0">
                <a:latin typeface="Cambria" panose="02040503050406030204" pitchFamily="18" charset="0"/>
                <a:ea typeface="Cambria" panose="02040503050406030204" pitchFamily="18" charset="0"/>
              </a:rPr>
              <a:t/>
            </a:r>
            <a:br>
              <a:rPr lang="pt-PT" sz="2400" dirty="0">
                <a:latin typeface="Cambria" panose="02040503050406030204" pitchFamily="18" charset="0"/>
                <a:ea typeface="Cambria" panose="02040503050406030204" pitchFamily="18" charset="0"/>
              </a:rPr>
            </a:br>
            <a:r>
              <a:rPr lang="pt-PT" sz="2400" dirty="0">
                <a:latin typeface="Cambria" panose="02040503050406030204" pitchFamily="18" charset="0"/>
                <a:ea typeface="Cambria" panose="02040503050406030204" pitchFamily="18" charset="0"/>
              </a:rPr>
              <a:t/>
            </a:r>
            <a:br>
              <a:rPr lang="pt-PT" sz="2400" dirty="0">
                <a:latin typeface="Cambria" panose="02040503050406030204" pitchFamily="18" charset="0"/>
                <a:ea typeface="Cambria" panose="02040503050406030204" pitchFamily="18" charset="0"/>
              </a:rPr>
            </a:br>
            <a:endParaRPr lang="pt-PT" sz="2400"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38200" y="1535502"/>
            <a:ext cx="10515600" cy="4641461"/>
          </a:xfrm>
        </p:spPr>
        <p:txBody>
          <a:bodyPr>
            <a:normAutofit fontScale="92500" lnSpcReduction="20000"/>
          </a:bodyPr>
          <a:lstStyle/>
          <a:p>
            <a:pPr marL="0" indent="0" algn="just">
              <a:buNone/>
            </a:pPr>
            <a:endParaRPr lang="pt-PT" b="1" i="1" dirty="0">
              <a:latin typeface="Cambria" panose="02040503050406030204" pitchFamily="18" charset="0"/>
              <a:ea typeface="Cambria" panose="02040503050406030204" pitchFamily="18" charset="0"/>
            </a:endParaRPr>
          </a:p>
          <a:p>
            <a:pPr marL="0" indent="0" eaLnBrk="0">
              <a:buNone/>
            </a:pPr>
            <a:r>
              <a:rPr lang="pt-PT" sz="2400" dirty="0">
                <a:latin typeface="Cambria" panose="02040503050406030204" pitchFamily="18" charset="0"/>
                <a:ea typeface="Cambria" panose="02040503050406030204" pitchFamily="18" charset="0"/>
              </a:rPr>
              <a:t>- Sociedade (mais a «irregular» do que a perfeita) </a:t>
            </a:r>
          </a:p>
          <a:p>
            <a:pPr marL="0" indent="0" eaLnBrk="0">
              <a:buNone/>
            </a:pPr>
            <a:r>
              <a:rPr lang="pt-PT" sz="2400" dirty="0">
                <a:latin typeface="Cambria" panose="02040503050406030204" pitchFamily="18" charset="0"/>
                <a:ea typeface="Cambria" panose="02040503050406030204" pitchFamily="18" charset="0"/>
              </a:rPr>
              <a:t>- Associação em Participação</a:t>
            </a:r>
          </a:p>
          <a:p>
            <a:pPr marL="0" indent="0" eaLnBrk="0">
              <a:buNone/>
            </a:pPr>
            <a:r>
              <a:rPr lang="pt-PT" sz="2400" dirty="0">
                <a:latin typeface="Cambria" panose="02040503050406030204" pitchFamily="18" charset="0"/>
                <a:ea typeface="Cambria" panose="02040503050406030204" pitchFamily="18" charset="0"/>
              </a:rPr>
              <a:t>- Agrupamento Complementar de Empresas (ACE)</a:t>
            </a:r>
          </a:p>
          <a:p>
            <a:pPr marL="0" indent="0" eaLnBrk="0">
              <a:buNone/>
            </a:pPr>
            <a:r>
              <a:rPr lang="pt-PT" sz="2400" dirty="0">
                <a:latin typeface="Cambria" panose="02040503050406030204" pitchFamily="18" charset="0"/>
                <a:ea typeface="Cambria" panose="02040503050406030204" pitchFamily="18" charset="0"/>
              </a:rPr>
              <a:t>- Agrupamento Europeu de Interesse Económico (AEIE)</a:t>
            </a:r>
          </a:p>
          <a:p>
            <a:pPr marL="0" indent="0" eaLnBrk="0">
              <a:buNone/>
            </a:pPr>
            <a:r>
              <a:rPr lang="pt-PT" sz="2400" dirty="0">
                <a:latin typeface="Cambria" panose="02040503050406030204" pitchFamily="18" charset="0"/>
                <a:ea typeface="Cambria" panose="02040503050406030204" pitchFamily="18" charset="0"/>
              </a:rPr>
              <a:t>- Consórcio</a:t>
            </a:r>
          </a:p>
          <a:p>
            <a:pPr marL="0" indent="0" eaLnBrk="0">
              <a:buNone/>
            </a:pPr>
            <a:r>
              <a:rPr lang="pt-PT" sz="2400" b="1" dirty="0">
                <a:latin typeface="Cambria" panose="02040503050406030204" pitchFamily="18" charset="0"/>
                <a:ea typeface="Cambria" panose="02040503050406030204" pitchFamily="18" charset="0"/>
              </a:rPr>
              <a:t> </a:t>
            </a:r>
            <a:endParaRPr lang="pt-PT" sz="2400" dirty="0">
              <a:latin typeface="Cambria" panose="02040503050406030204" pitchFamily="18" charset="0"/>
              <a:ea typeface="Cambria" panose="02040503050406030204" pitchFamily="18" charset="0"/>
            </a:endParaRPr>
          </a:p>
          <a:p>
            <a:pPr marL="0" indent="0" eaLnBrk="0">
              <a:buNone/>
            </a:pPr>
            <a:r>
              <a:rPr lang="pt-PT" sz="2400" dirty="0" smtClean="0">
                <a:latin typeface="Cambria" panose="02040503050406030204" pitchFamily="18" charset="0"/>
                <a:ea typeface="Cambria" panose="02040503050406030204" pitchFamily="18" charset="0"/>
                <a:sym typeface="Symbol" panose="05050102010706020507" pitchFamily="18" charset="2"/>
              </a:rPr>
              <a:t> </a:t>
            </a:r>
            <a:r>
              <a:rPr lang="pt-PT" sz="2400" dirty="0" smtClean="0">
                <a:latin typeface="Cambria" panose="02040503050406030204" pitchFamily="18" charset="0"/>
                <a:ea typeface="Cambria" panose="02040503050406030204" pitchFamily="18" charset="0"/>
              </a:rPr>
              <a:t>As </a:t>
            </a:r>
            <a:r>
              <a:rPr lang="pt-PT" sz="2400" dirty="0">
                <a:latin typeface="Cambria" panose="02040503050406030204" pitchFamily="18" charset="0"/>
                <a:ea typeface="Cambria" panose="02040503050406030204" pitchFamily="18" charset="0"/>
              </a:rPr>
              <a:t>vertentes contratual e institucional das várias figuras tidas em vista.</a:t>
            </a:r>
          </a:p>
          <a:p>
            <a:pPr marL="0" indent="0" eaLnBrk="0">
              <a:buNone/>
            </a:pPr>
            <a:r>
              <a:rPr lang="pt-PT" sz="2400" dirty="0">
                <a:latin typeface="Cambria" panose="02040503050406030204" pitchFamily="18" charset="0"/>
                <a:ea typeface="Cambria" panose="02040503050406030204" pitchFamily="18" charset="0"/>
              </a:rPr>
              <a:t> </a:t>
            </a:r>
          </a:p>
          <a:p>
            <a:pPr marL="0" indent="0" eaLnBrk="0">
              <a:buNone/>
            </a:pPr>
            <a:r>
              <a:rPr lang="pt-PT" sz="2400" dirty="0" smtClean="0">
                <a:latin typeface="Cambria" panose="02040503050406030204" pitchFamily="18" charset="0"/>
                <a:ea typeface="Cambria" panose="02040503050406030204" pitchFamily="18" charset="0"/>
                <a:sym typeface="Symbol" panose="05050102010706020507" pitchFamily="18" charset="2"/>
              </a:rPr>
              <a:t> </a:t>
            </a:r>
            <a:r>
              <a:rPr lang="pt-PT" sz="2400" dirty="0" smtClean="0">
                <a:latin typeface="Cambria" panose="02040503050406030204" pitchFamily="18" charset="0"/>
                <a:ea typeface="Cambria" panose="02040503050406030204" pitchFamily="18" charset="0"/>
              </a:rPr>
              <a:t>Algumas </a:t>
            </a:r>
            <a:r>
              <a:rPr lang="pt-PT" sz="2400" dirty="0">
                <a:latin typeface="Cambria" panose="02040503050406030204" pitchFamily="18" charset="0"/>
                <a:ea typeface="Cambria" panose="02040503050406030204" pitchFamily="18" charset="0"/>
              </a:rPr>
              <a:t>semelhanças e diferenças entre as </a:t>
            </a:r>
            <a:r>
              <a:rPr lang="pt-PT" sz="2400" dirty="0" smtClean="0">
                <a:latin typeface="Cambria" panose="02040503050406030204" pitchFamily="18" charset="0"/>
                <a:ea typeface="Cambria" panose="02040503050406030204" pitchFamily="18" charset="0"/>
              </a:rPr>
              <a:t>figuras tidas em vista.</a:t>
            </a:r>
            <a:endParaRPr lang="pt-PT" sz="2400" dirty="0">
              <a:latin typeface="Cambria" panose="02040503050406030204" pitchFamily="18" charset="0"/>
              <a:ea typeface="Cambria" panose="02040503050406030204" pitchFamily="18" charset="0"/>
            </a:endParaRPr>
          </a:p>
          <a:p>
            <a:pPr marL="0" indent="0">
              <a:buNone/>
            </a:pPr>
            <a:endParaRPr lang="pt-PT" dirty="0">
              <a:latin typeface="Cambria" panose="02040503050406030204" pitchFamily="18" charset="0"/>
              <a:ea typeface="Cambria" panose="02040503050406030204" pitchFamily="18" charset="0"/>
            </a:endParaRPr>
          </a:p>
          <a:p>
            <a:pPr marL="0" indent="0">
              <a:buNone/>
            </a:pPr>
            <a:r>
              <a:rPr lang="pt-PT" dirty="0">
                <a:latin typeface="Cambria" panose="02040503050406030204" pitchFamily="18" charset="0"/>
                <a:ea typeface="Cambria" panose="02040503050406030204" pitchFamily="18" charset="0"/>
              </a:rPr>
              <a:t> </a:t>
            </a:r>
          </a:p>
          <a:p>
            <a:pPr marL="0" indent="0" algn="just">
              <a:buNone/>
            </a:pPr>
            <a:endParaRPr lang="pt-PT" b="1" i="1" dirty="0">
              <a:latin typeface="Cambria" panose="02040503050406030204" pitchFamily="18" charset="0"/>
              <a:ea typeface="Cambria" panose="02040503050406030204" pitchFamily="18" charset="0"/>
            </a:endParaRPr>
          </a:p>
        </p:txBody>
      </p:sp>
      <p:sp>
        <p:nvSpPr>
          <p:cNvPr id="4" name="Rectangle 3"/>
          <p:cNvSpPr/>
          <p:nvPr/>
        </p:nvSpPr>
        <p:spPr>
          <a:xfrm>
            <a:off x="0" y="969672"/>
            <a:ext cx="12192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39466274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0207"/>
            <a:ext cx="10515600" cy="867186"/>
          </a:xfrm>
        </p:spPr>
        <p:txBody>
          <a:bodyPr>
            <a:normAutofit/>
          </a:bodyPr>
          <a:lstStyle/>
          <a:p>
            <a:r>
              <a:rPr lang="pt-PT" sz="2000" b="1" dirty="0">
                <a:latin typeface="Cambria" panose="02040503050406030204" pitchFamily="18" charset="0"/>
                <a:ea typeface="Cambria" panose="02040503050406030204" pitchFamily="18" charset="0"/>
              </a:rPr>
              <a:t>3. A distinção entre sociedade e associação em </a:t>
            </a:r>
            <a:r>
              <a:rPr lang="pt-PT" sz="2000" b="1" dirty="0" smtClean="0">
                <a:latin typeface="Cambria" panose="02040503050406030204" pitchFamily="18" charset="0"/>
                <a:ea typeface="Cambria" panose="02040503050406030204" pitchFamily="18" charset="0"/>
              </a:rPr>
              <a:t>participação</a:t>
            </a:r>
            <a:br>
              <a:rPr lang="pt-PT" sz="2000" b="1" dirty="0" smtClean="0">
                <a:latin typeface="Cambria" panose="02040503050406030204" pitchFamily="18" charset="0"/>
                <a:ea typeface="Cambria" panose="02040503050406030204" pitchFamily="18" charset="0"/>
              </a:rPr>
            </a:br>
            <a:r>
              <a:rPr lang="pt-PT" sz="2000" b="1" dirty="0" smtClean="0">
                <a:latin typeface="Cambria" panose="02040503050406030204" pitchFamily="18" charset="0"/>
                <a:ea typeface="Cambria" panose="02040503050406030204" pitchFamily="18" charset="0"/>
              </a:rPr>
              <a:t>3.3</a:t>
            </a:r>
            <a:r>
              <a:rPr lang="pt-PT" sz="2000" b="1" dirty="0">
                <a:latin typeface="Cambria" panose="02040503050406030204" pitchFamily="18" charset="0"/>
                <a:ea typeface="Cambria" panose="02040503050406030204" pitchFamily="18" charset="0"/>
              </a:rPr>
              <a:t>. Algumas afirmações jurisprudenciais </a:t>
            </a:r>
            <a:r>
              <a:rPr lang="pt-PT" sz="2000" b="1" dirty="0">
                <a:solidFill>
                  <a:srgbClr val="C00000"/>
                </a:solidFill>
                <a:latin typeface="Cambria" panose="02040503050406030204" pitchFamily="18" charset="0"/>
                <a:ea typeface="Cambria" panose="02040503050406030204" pitchFamily="18" charset="0"/>
              </a:rPr>
              <a:t>(6/6)</a:t>
            </a:r>
            <a:endParaRPr lang="pt-PT" sz="2000" dirty="0">
              <a:solidFill>
                <a:srgbClr val="C00000"/>
              </a:solidFill>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905774" y="1524683"/>
            <a:ext cx="10448026" cy="4945128"/>
          </a:xfrm>
        </p:spPr>
        <p:txBody>
          <a:bodyPr>
            <a:no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eaLnBrk="0">
              <a:buNone/>
            </a:pPr>
            <a:r>
              <a:rPr lang="pt-PT" sz="2000" dirty="0">
                <a:latin typeface="Cambria" panose="02040503050406030204" pitchFamily="18" charset="0"/>
                <a:ea typeface="Cambria" panose="02040503050406030204" pitchFamily="18" charset="0"/>
              </a:rPr>
              <a:t>Também muito relevantes: </a:t>
            </a:r>
          </a:p>
          <a:p>
            <a:pPr marL="0" indent="0" eaLnBrk="0">
              <a:buNone/>
            </a:pPr>
            <a:r>
              <a:rPr lang="pt-PT" sz="2000" dirty="0">
                <a:latin typeface="Cambria" panose="02040503050406030204" pitchFamily="18" charset="0"/>
                <a:ea typeface="Cambria" panose="02040503050406030204" pitchFamily="18" charset="0"/>
              </a:rPr>
              <a:t>- Acórdão da Relação de Évora de 5.2.1998 (CJ, ano XXIII, 1998, tomo I, pp. 267 e ss.)</a:t>
            </a:r>
          </a:p>
          <a:p>
            <a:pPr marL="0" indent="0" eaLnBrk="0">
              <a:buNone/>
            </a:pPr>
            <a:r>
              <a:rPr lang="pt-PT" sz="2000" dirty="0">
                <a:latin typeface="Cambria" panose="02040503050406030204" pitchFamily="18" charset="0"/>
                <a:ea typeface="Cambria" panose="02040503050406030204" pitchFamily="18" charset="0"/>
              </a:rPr>
              <a:t>- Acórdão da Relação de Lisboa de 12.11.2002 (CJ, ano XXVII, 2002, tomo V, pp. 75 e ss.)</a:t>
            </a:r>
          </a:p>
          <a:p>
            <a:pPr marL="0" indent="0" eaLnBrk="0">
              <a:buNone/>
            </a:pPr>
            <a:r>
              <a:rPr lang="pt-PT" sz="2000" dirty="0">
                <a:latin typeface="Cambria" panose="02040503050406030204" pitchFamily="18" charset="0"/>
                <a:ea typeface="Cambria" panose="02040503050406030204" pitchFamily="18" charset="0"/>
              </a:rPr>
              <a:t>- Acórdão da Relação de Lisboa de 18.9.2008 (CJ, ano XXXIII, 2008, tomo IV, pp. 94 e ss.)</a:t>
            </a:r>
          </a:p>
          <a:p>
            <a:pPr marL="0" indent="0" eaLnBrk="0">
              <a:buNone/>
            </a:pPr>
            <a:r>
              <a:rPr lang="pt-PT" sz="2000" dirty="0">
                <a:latin typeface="Cambria" panose="02040503050406030204" pitchFamily="18" charset="0"/>
                <a:ea typeface="Cambria" panose="02040503050406030204" pitchFamily="18" charset="0"/>
              </a:rPr>
              <a:t>- Acórdão do STJ de 8.11.2005 (</a:t>
            </a:r>
            <a:r>
              <a:rPr lang="pt-PT" sz="2000" u="sng" dirty="0">
                <a:latin typeface="Cambria" panose="02040503050406030204" pitchFamily="18" charset="0"/>
                <a:ea typeface="Cambria" panose="02040503050406030204" pitchFamily="18" charset="0"/>
                <a:hlinkClick r:id="rId2"/>
              </a:rPr>
              <a:t>www.dgsi.pt</a:t>
            </a:r>
            <a:r>
              <a:rPr lang="pt-PT" sz="2000" dirty="0">
                <a:latin typeface="Cambria" panose="02040503050406030204" pitchFamily="18" charset="0"/>
                <a:ea typeface="Cambria" panose="02040503050406030204" pitchFamily="18" charset="0"/>
              </a:rPr>
              <a:t>, processo 05A2740)</a:t>
            </a:r>
          </a:p>
          <a:p>
            <a:pPr marL="0" indent="0" eaLnBrk="0">
              <a:buNone/>
            </a:pPr>
            <a:r>
              <a:rPr lang="pt-PT" sz="2000" dirty="0">
                <a:latin typeface="Cambria" panose="02040503050406030204" pitchFamily="18" charset="0"/>
                <a:ea typeface="Cambria" panose="02040503050406030204" pitchFamily="18" charset="0"/>
              </a:rPr>
              <a:t>- Acórdão do STJ de 1.3.2012 (</a:t>
            </a:r>
            <a:r>
              <a:rPr lang="pt-PT" sz="2000" u="sng" dirty="0">
                <a:latin typeface="Cambria" panose="02040503050406030204" pitchFamily="18" charset="0"/>
                <a:ea typeface="Cambria" panose="02040503050406030204" pitchFamily="18" charset="0"/>
                <a:hlinkClick r:id="rId2"/>
              </a:rPr>
              <a:t>www.dgsi.pt</a:t>
            </a:r>
            <a:r>
              <a:rPr lang="pt-PT" sz="2000" dirty="0">
                <a:latin typeface="Cambria" panose="02040503050406030204" pitchFamily="18" charset="0"/>
                <a:ea typeface="Cambria" panose="02040503050406030204" pitchFamily="18" charset="0"/>
              </a:rPr>
              <a:t>, processo n.º 1742/06.2TBABF.E1.S1)</a:t>
            </a:r>
          </a:p>
          <a:p>
            <a:pPr marL="0" indent="0" eaLnBrk="0">
              <a:buNone/>
            </a:pPr>
            <a:r>
              <a:rPr lang="pt-PT" sz="2000" dirty="0">
                <a:latin typeface="Cambria" panose="02040503050406030204" pitchFamily="18" charset="0"/>
                <a:ea typeface="Cambria" panose="02040503050406030204" pitchFamily="18" charset="0"/>
              </a:rPr>
              <a:t>- Acórdão do STJ de 6.2.2014 (CJ-STJ, ano XXII, 2014, tomo II, pp. 96 e ss.)</a:t>
            </a:r>
          </a:p>
          <a:p>
            <a:pPr marL="0" indent="0" eaLnBrk="0">
              <a:buNone/>
            </a:pPr>
            <a:r>
              <a:rPr lang="pt-PT" sz="2000" dirty="0">
                <a:latin typeface="Cambria" panose="02040503050406030204" pitchFamily="18" charset="0"/>
                <a:ea typeface="Cambria" panose="02040503050406030204" pitchFamily="18" charset="0"/>
              </a:rPr>
              <a:t>- Acórdão do STJ de 9.7.2014 (</a:t>
            </a:r>
            <a:r>
              <a:rPr lang="pt-PT" sz="2000" u="sng" dirty="0">
                <a:latin typeface="Cambria" panose="02040503050406030204" pitchFamily="18" charset="0"/>
                <a:ea typeface="Cambria" panose="02040503050406030204" pitchFamily="18" charset="0"/>
                <a:hlinkClick r:id="rId2"/>
              </a:rPr>
              <a:t>www.dgsi.pt</a:t>
            </a:r>
            <a:r>
              <a:rPr lang="pt-PT" sz="2000" dirty="0">
                <a:latin typeface="Cambria" panose="02040503050406030204" pitchFamily="18" charset="0"/>
                <a:ea typeface="Cambria" panose="02040503050406030204" pitchFamily="18" charset="0"/>
              </a:rPr>
              <a:t>, processo n.º 1918/07.5TBACB.C1.S1)</a:t>
            </a:r>
          </a:p>
          <a:p>
            <a:pPr marL="0" indent="0" eaLnBrk="0">
              <a:buNone/>
            </a:pPr>
            <a:r>
              <a:rPr lang="pt-PT" sz="2000" dirty="0"/>
              <a:t> </a:t>
            </a:r>
          </a:p>
          <a:p>
            <a:pPr marL="0" indent="0">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3"/>
          <a:stretch>
            <a:fillRect/>
          </a:stretch>
        </p:blipFill>
        <p:spPr>
          <a:xfrm>
            <a:off x="0" y="1227392"/>
            <a:ext cx="12192000" cy="463296"/>
          </a:xfrm>
          <a:prstGeom prst="rect">
            <a:avLst/>
          </a:prstGeom>
        </p:spPr>
      </p:pic>
    </p:spTree>
    <p:extLst>
      <p:ext uri="{BB962C8B-B14F-4D97-AF65-F5344CB8AC3E}">
        <p14:creationId xmlns:p14="http://schemas.microsoft.com/office/powerpoint/2010/main" val="26216412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60919" y="647797"/>
            <a:ext cx="10515600" cy="1159189"/>
          </a:xfrm>
        </p:spPr>
        <p:txBody>
          <a:bodyPr>
            <a:normAutofit fontScale="90000"/>
          </a:bodyPr>
          <a:lstStyle/>
          <a:p>
            <a:r>
              <a:rPr lang="pt-PT" sz="2700" b="1" dirty="0"/>
              <a:t/>
            </a:r>
            <a:br>
              <a:rPr lang="pt-PT" sz="2700" b="1" dirty="0"/>
            </a:br>
            <a:r>
              <a:rPr lang="pt-PT" sz="2400" b="1" dirty="0">
                <a:latin typeface="Cambria" panose="02040503050406030204" pitchFamily="18" charset="0"/>
                <a:ea typeface="Cambria" panose="02040503050406030204" pitchFamily="18" charset="0"/>
              </a:rPr>
              <a:t>4. A distinção entre associação em participação e mútuo </a:t>
            </a:r>
            <a:r>
              <a:rPr lang="pt-PT" sz="2400" b="1" dirty="0">
                <a:solidFill>
                  <a:srgbClr val="C00000"/>
                </a:solidFill>
                <a:latin typeface="Cambria" panose="02040503050406030204" pitchFamily="18" charset="0"/>
                <a:ea typeface="Cambria" panose="02040503050406030204" pitchFamily="18" charset="0"/>
              </a:rPr>
              <a:t>(1/2)</a:t>
            </a:r>
            <a:r>
              <a:rPr lang="pt-PT" dirty="0">
                <a:latin typeface="Cambria" panose="02040503050406030204" pitchFamily="18" charset="0"/>
                <a:ea typeface="Calibri" panose="020F0502020204030204" pitchFamily="34" charset="0"/>
                <a:cs typeface="Times New Roman" panose="02020603050405020304" pitchFamily="18" charset="0"/>
              </a:rPr>
              <a:t/>
            </a:r>
            <a:br>
              <a:rPr lang="pt-PT" dirty="0">
                <a:latin typeface="Cambria" panose="02040503050406030204" pitchFamily="18" charset="0"/>
                <a:ea typeface="Calibri" panose="020F0502020204030204" pitchFamily="34" charset="0"/>
                <a:cs typeface="Times New Roman" panose="02020603050405020304" pitchFamily="18" charset="0"/>
              </a:rPr>
            </a:br>
            <a:r>
              <a:rPr lang="pt-PT" dirty="0"/>
              <a:t/>
            </a:r>
            <a:br>
              <a:rPr lang="pt-PT" dirty="0"/>
            </a:br>
            <a:r>
              <a:rPr lang="pt-PT" dirty="0"/>
              <a:t/>
            </a:r>
            <a:br>
              <a:rPr lang="pt-PT" dirty="0"/>
            </a:br>
            <a:endParaRPr lang="pt-PT" dirty="0"/>
          </a:p>
        </p:txBody>
      </p:sp>
      <p:sp>
        <p:nvSpPr>
          <p:cNvPr id="3" name="Marcador de Posição de Conteúdo 2"/>
          <p:cNvSpPr>
            <a:spLocks noGrp="1"/>
          </p:cNvSpPr>
          <p:nvPr>
            <p:ph idx="1"/>
          </p:nvPr>
        </p:nvSpPr>
        <p:spPr>
          <a:xfrm>
            <a:off x="838200" y="1524683"/>
            <a:ext cx="10515600" cy="4351338"/>
          </a:xfrm>
        </p:spPr>
        <p:txBody>
          <a:bodyPr>
            <a:norm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a:lnSpc>
                <a:spcPct val="110000"/>
              </a:lnSpc>
              <a:buNone/>
            </a:pPr>
            <a:endParaRPr lang="pt-PT" sz="1800" dirty="0" smtClean="0">
              <a:latin typeface="Cambria" panose="02040503050406030204" pitchFamily="18" charset="0"/>
              <a:ea typeface="Cambria" panose="02040503050406030204" pitchFamily="18" charset="0"/>
            </a:endParaRPr>
          </a:p>
          <a:p>
            <a:pPr marL="0" indent="0" algn="just">
              <a:lnSpc>
                <a:spcPct val="110000"/>
              </a:lnSpc>
              <a:buNone/>
            </a:pPr>
            <a:endParaRPr lang="pt-PT" sz="1800" dirty="0" smtClean="0">
              <a:latin typeface="Cambria" panose="02040503050406030204" pitchFamily="18" charset="0"/>
              <a:ea typeface="Cambria" panose="02040503050406030204" pitchFamily="18" charset="0"/>
            </a:endParaRPr>
          </a:p>
          <a:p>
            <a:pPr marL="0" indent="0" algn="just">
              <a:lnSpc>
                <a:spcPct val="110000"/>
              </a:lnSpc>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0" y="1227392"/>
            <a:ext cx="12192000" cy="463296"/>
          </a:xfrm>
          <a:prstGeom prst="rect">
            <a:avLst/>
          </a:prstGeom>
        </p:spPr>
      </p:pic>
      <p:sp>
        <p:nvSpPr>
          <p:cNvPr id="5" name="Retângulo 4"/>
          <p:cNvSpPr/>
          <p:nvPr/>
        </p:nvSpPr>
        <p:spPr>
          <a:xfrm>
            <a:off x="914399" y="1987980"/>
            <a:ext cx="10705381" cy="1477328"/>
          </a:xfrm>
          <a:prstGeom prst="rect">
            <a:avLst/>
          </a:prstGeom>
        </p:spPr>
        <p:txBody>
          <a:bodyPr wrap="square">
            <a:spAutoFit/>
          </a:bodyPr>
          <a:lstStyle/>
          <a:p>
            <a:pPr algn="just">
              <a:lnSpc>
                <a:spcPct val="150000"/>
              </a:lnSpc>
            </a:pPr>
            <a:r>
              <a:rPr lang="pt-PT" sz="2000" dirty="0">
                <a:latin typeface="Cambria" panose="02040503050406030204" pitchFamily="18" charset="0"/>
                <a:ea typeface="Cambria" panose="02040503050406030204" pitchFamily="18" charset="0"/>
              </a:rPr>
              <a:t>Como qualificar um contrato pelo qual um comerciante recebe de outra pessoa uma quantia monetária, com vista a usá-la na sua atividade profissional, obrigando-se a pagar </a:t>
            </a:r>
            <a:r>
              <a:rPr lang="pt-PT" sz="2000" dirty="0" smtClean="0">
                <a:latin typeface="Cambria" panose="02040503050406030204" pitchFamily="18" charset="0"/>
                <a:ea typeface="Cambria" panose="02040503050406030204" pitchFamily="18" charset="0"/>
              </a:rPr>
              <a:t>(por exemplo) o </a:t>
            </a:r>
            <a:r>
              <a:rPr lang="pt-PT" sz="2000" dirty="0">
                <a:latin typeface="Cambria" panose="02040503050406030204" pitchFamily="18" charset="0"/>
                <a:ea typeface="Cambria" panose="02040503050406030204" pitchFamily="18" charset="0"/>
              </a:rPr>
              <a:t>dobro num certo lapso de tempo? Mútuo? Associação em participação?</a:t>
            </a:r>
          </a:p>
        </p:txBody>
      </p:sp>
    </p:spTree>
    <p:extLst>
      <p:ext uri="{BB962C8B-B14F-4D97-AF65-F5344CB8AC3E}">
        <p14:creationId xmlns:p14="http://schemas.microsoft.com/office/powerpoint/2010/main" val="17982660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1268" y="865092"/>
            <a:ext cx="10515600" cy="853926"/>
          </a:xfrm>
        </p:spPr>
        <p:txBody>
          <a:bodyPr>
            <a:normAutofit fontScale="90000"/>
          </a:bodyPr>
          <a:lstStyle/>
          <a:p>
            <a:r>
              <a:rPr lang="pt-PT" sz="2700" b="1" dirty="0"/>
              <a:t/>
            </a:r>
            <a:br>
              <a:rPr lang="pt-PT" sz="2700" b="1" dirty="0"/>
            </a:br>
            <a:r>
              <a:rPr lang="pt-PT" sz="2700" b="1" dirty="0" smtClean="0"/>
              <a:t/>
            </a:r>
            <a:br>
              <a:rPr lang="pt-PT" sz="2700" b="1" dirty="0" smtClean="0"/>
            </a:br>
            <a:r>
              <a:rPr lang="pt-PT" sz="2200" b="1" dirty="0" smtClean="0">
                <a:latin typeface="Cambria" panose="02040503050406030204" pitchFamily="18" charset="0"/>
                <a:ea typeface="Cambria" panose="02040503050406030204" pitchFamily="18" charset="0"/>
              </a:rPr>
              <a:t>4</a:t>
            </a:r>
            <a:r>
              <a:rPr lang="pt-PT" sz="2200" b="1" dirty="0">
                <a:latin typeface="Cambria" panose="02040503050406030204" pitchFamily="18" charset="0"/>
                <a:ea typeface="Cambria" panose="02040503050406030204" pitchFamily="18" charset="0"/>
              </a:rPr>
              <a:t>. A distinção entre associação em participação e mútuo </a:t>
            </a:r>
            <a:r>
              <a:rPr lang="pt-PT" sz="2200" b="1" dirty="0">
                <a:solidFill>
                  <a:srgbClr val="C00000"/>
                </a:solidFill>
                <a:latin typeface="Cambria" panose="02040503050406030204" pitchFamily="18" charset="0"/>
                <a:ea typeface="Cambria" panose="02040503050406030204" pitchFamily="18" charset="0"/>
              </a:rPr>
              <a:t>(2/2)</a:t>
            </a:r>
            <a:r>
              <a:rPr lang="pt-PT" dirty="0"/>
              <a:t/>
            </a:r>
            <a:br>
              <a:rPr lang="pt-PT" dirty="0"/>
            </a:br>
            <a:r>
              <a:rPr lang="pt-PT" dirty="0">
                <a:latin typeface="Cambria" panose="02040503050406030204" pitchFamily="18" charset="0"/>
                <a:ea typeface="Calibri" panose="020F0502020204030204" pitchFamily="34" charset="0"/>
                <a:cs typeface="Times New Roman" panose="02020603050405020304" pitchFamily="18" charset="0"/>
              </a:rPr>
              <a:t/>
            </a:r>
            <a:br>
              <a:rPr lang="pt-PT" dirty="0">
                <a:latin typeface="Cambria" panose="02040503050406030204" pitchFamily="18" charset="0"/>
                <a:ea typeface="Calibri" panose="020F0502020204030204" pitchFamily="34" charset="0"/>
                <a:cs typeface="Times New Roman" panose="02020603050405020304" pitchFamily="18" charset="0"/>
              </a:rPr>
            </a:br>
            <a:r>
              <a:rPr lang="pt-PT" dirty="0"/>
              <a:t/>
            </a:r>
            <a:br>
              <a:rPr lang="pt-PT" dirty="0"/>
            </a:br>
            <a:r>
              <a:rPr lang="pt-PT" dirty="0"/>
              <a:t/>
            </a:r>
            <a:br>
              <a:rPr lang="pt-PT" dirty="0"/>
            </a:br>
            <a:endParaRPr lang="pt-PT" dirty="0"/>
          </a:p>
        </p:txBody>
      </p:sp>
      <p:sp>
        <p:nvSpPr>
          <p:cNvPr id="3" name="Marcador de Posição de Conteúdo 2"/>
          <p:cNvSpPr>
            <a:spLocks noGrp="1"/>
          </p:cNvSpPr>
          <p:nvPr>
            <p:ph idx="1"/>
          </p:nvPr>
        </p:nvSpPr>
        <p:spPr>
          <a:xfrm>
            <a:off x="838200" y="1524683"/>
            <a:ext cx="10515600" cy="4351338"/>
          </a:xfrm>
        </p:spPr>
        <p:txBody>
          <a:bodyPr>
            <a:norm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a:lnSpc>
                <a:spcPct val="110000"/>
              </a:lnSpc>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0" y="1227392"/>
            <a:ext cx="12192000" cy="463296"/>
          </a:xfrm>
          <a:prstGeom prst="rect">
            <a:avLst/>
          </a:prstGeom>
        </p:spPr>
      </p:pic>
      <p:sp>
        <p:nvSpPr>
          <p:cNvPr id="5" name="Retângulo 4"/>
          <p:cNvSpPr/>
          <p:nvPr/>
        </p:nvSpPr>
        <p:spPr>
          <a:xfrm>
            <a:off x="871268" y="1841331"/>
            <a:ext cx="10705381" cy="5293757"/>
          </a:xfrm>
          <a:prstGeom prst="rect">
            <a:avLst/>
          </a:prstGeom>
        </p:spPr>
        <p:txBody>
          <a:bodyPr wrap="square">
            <a:spAutoFit/>
          </a:bodyPr>
          <a:lstStyle/>
          <a:p>
            <a:pPr algn="just" eaLnBrk="0"/>
            <a:r>
              <a:rPr lang="pt-PT" sz="1200" b="1" dirty="0">
                <a:latin typeface="Cambria" panose="02040503050406030204" pitchFamily="18" charset="0"/>
                <a:ea typeface="Cambria" panose="02040503050406030204" pitchFamily="18" charset="0"/>
              </a:rPr>
              <a:t>Acórdão da Relação de Coimbra de 25.10.2010</a:t>
            </a:r>
            <a:r>
              <a:rPr lang="pt-PT" sz="1200" dirty="0">
                <a:latin typeface="Cambria" panose="02040503050406030204" pitchFamily="18" charset="0"/>
                <a:ea typeface="Cambria" panose="02040503050406030204" pitchFamily="18" charset="0"/>
              </a:rPr>
              <a:t>:</a:t>
            </a:r>
          </a:p>
          <a:p>
            <a:pPr algn="just" eaLnBrk="0"/>
            <a:r>
              <a:rPr lang="pt-PT" sz="1200" dirty="0">
                <a:latin typeface="Cambria" panose="02040503050406030204" pitchFamily="18" charset="0"/>
                <a:ea typeface="Cambria" panose="02040503050406030204" pitchFamily="18" charset="0"/>
              </a:rPr>
              <a:t>[…]</a:t>
            </a:r>
          </a:p>
          <a:p>
            <a:pPr algn="just" eaLnBrk="0"/>
            <a:r>
              <a:rPr lang="pt-PT" sz="1200" dirty="0">
                <a:latin typeface="Cambria" panose="02040503050406030204" pitchFamily="18" charset="0"/>
                <a:ea typeface="Cambria" panose="02040503050406030204" pitchFamily="18" charset="0"/>
              </a:rPr>
              <a:t>AA e seu marido BB intentaram </a:t>
            </a:r>
            <a:r>
              <a:rPr lang="pt-PT" sz="1200" dirty="0" err="1">
                <a:latin typeface="Cambria" panose="02040503050406030204" pitchFamily="18" charset="0"/>
                <a:ea typeface="Cambria" panose="02040503050406030204" pitchFamily="18" charset="0"/>
              </a:rPr>
              <a:t>acção</a:t>
            </a:r>
            <a:r>
              <a:rPr lang="pt-PT" sz="1200" dirty="0">
                <a:latin typeface="Cambria" panose="02040503050406030204" pitchFamily="18" charset="0"/>
                <a:ea typeface="Cambria" panose="02040503050406030204" pitchFamily="18" charset="0"/>
              </a:rPr>
              <a:t>, com processo ordinário, contra CC, pedindo a modificação do contrato de associação em participação para contrato de mútuo; declaração de que o Réu cobrou juros usurários pelas </a:t>
            </a:r>
            <a:r>
              <a:rPr lang="pt-PT" sz="1200" i="1" dirty="0">
                <a:latin typeface="Cambria" panose="02040503050406030204" pitchFamily="18" charset="0"/>
                <a:ea typeface="Cambria" panose="02040503050406030204" pitchFamily="18" charset="0"/>
              </a:rPr>
              <a:t>[as]</a:t>
            </a:r>
            <a:r>
              <a:rPr lang="pt-PT" sz="1200" dirty="0">
                <a:latin typeface="Cambria" panose="02040503050406030204" pitchFamily="18" charset="0"/>
                <a:ea typeface="Cambria" panose="02040503050406030204" pitchFamily="18" charset="0"/>
              </a:rPr>
              <a:t> quantias que recebeu, os quais devem ser reduzidos para 7% e que os Autores já lhe tinham pago a totalidade da dívida e juros vencidos, recebendo aquele, em 2001, 2002, 2003 e 2004, montantes em excesso no valor global de 18.165,45 euros; condenação do Réu a pagar-lhes esta quantia, acrescida de juros desde a citação ou, subsidiariamente, a fazê-lo por enriquecimento sem causa.</a:t>
            </a:r>
          </a:p>
          <a:p>
            <a:pPr algn="just" eaLnBrk="0"/>
            <a:r>
              <a:rPr lang="pt-PT" sz="1200" dirty="0">
                <a:latin typeface="Cambria" panose="02040503050406030204" pitchFamily="18" charset="0"/>
                <a:ea typeface="Cambria" panose="02040503050406030204" pitchFamily="18" charset="0"/>
              </a:rPr>
              <a:t>[…]</a:t>
            </a:r>
          </a:p>
          <a:p>
            <a:pPr algn="just" eaLnBrk="0"/>
            <a:r>
              <a:rPr lang="pt-PT" sz="1200" dirty="0">
                <a:latin typeface="Cambria" panose="02040503050406030204" pitchFamily="18" charset="0"/>
                <a:ea typeface="Cambria" panose="02040503050406030204" pitchFamily="18" charset="0"/>
              </a:rPr>
              <a:t>As instâncias deram por assente a seguinte matéria de facto: </a:t>
            </a:r>
          </a:p>
          <a:p>
            <a:pPr algn="just" eaLnBrk="0"/>
            <a:r>
              <a:rPr lang="pt-PT" sz="1200" dirty="0">
                <a:latin typeface="Cambria" panose="02040503050406030204" pitchFamily="18" charset="0"/>
                <a:ea typeface="Cambria" panose="02040503050406030204" pitchFamily="18" charset="0"/>
              </a:rPr>
              <a:t>1 – Em 1999 a autora trabalhava como cabeleireira juntamente com a sócia DD num estabelecimento de cabeleireiro sito em Oliveira do Hospital – (Al. D) dos factos assentes).</a:t>
            </a:r>
          </a:p>
          <a:p>
            <a:pPr algn="just" eaLnBrk="0"/>
            <a:r>
              <a:rPr lang="pt-PT" sz="1200" dirty="0">
                <a:latin typeface="Cambria" panose="02040503050406030204" pitchFamily="18" charset="0"/>
                <a:ea typeface="Cambria" panose="02040503050406030204" pitchFamily="18" charset="0"/>
              </a:rPr>
              <a:t>2 – Após a entrega de dois milhões de escudos, e em conformidade com o entre ambas acordado, DD deixou de explorar o cabeleireiro, assumindo a autora todo o passivo – (r. aos </a:t>
            </a:r>
            <a:r>
              <a:rPr lang="pt-PT" sz="1200" dirty="0" err="1">
                <a:latin typeface="Cambria" panose="02040503050406030204" pitchFamily="18" charset="0"/>
                <a:ea typeface="Cambria" panose="02040503050406030204" pitchFamily="18" charset="0"/>
              </a:rPr>
              <a:t>p.s</a:t>
            </a:r>
            <a:r>
              <a:rPr lang="pt-PT" sz="1200" dirty="0">
                <a:latin typeface="Cambria" panose="02040503050406030204" pitchFamily="18" charset="0"/>
                <a:ea typeface="Cambria" panose="02040503050406030204" pitchFamily="18" charset="0"/>
              </a:rPr>
              <a:t> 2º, 13º e 14º da base instrutória).</a:t>
            </a:r>
          </a:p>
          <a:p>
            <a:pPr algn="just" eaLnBrk="0"/>
            <a:r>
              <a:rPr lang="pt-PT" sz="1200" dirty="0">
                <a:latin typeface="Cambria" panose="02040503050406030204" pitchFamily="18" charset="0"/>
                <a:ea typeface="Cambria" panose="02040503050406030204" pitchFamily="18" charset="0"/>
              </a:rPr>
              <a:t>3 – Autora e réu subscreveram o acordo constante do documento junto aos autos a fls. 12, o qual é denominado “CONTRATO DE ASSOCIAÇÃO EM PARTICIPAÇÃO”, e cujo teor se dá aqui por integralmente reproduzido – AI. A) da matéria de facto assente.</a:t>
            </a:r>
          </a:p>
          <a:p>
            <a:pPr algn="just" eaLnBrk="0"/>
            <a:r>
              <a:rPr lang="pt-PT" sz="1200" dirty="0">
                <a:latin typeface="Cambria" panose="02040503050406030204" pitchFamily="18" charset="0"/>
                <a:ea typeface="Cambria" panose="02040503050406030204" pitchFamily="18" charset="0"/>
              </a:rPr>
              <a:t>4- Do contrato constam as seguintes cláusulas:</a:t>
            </a:r>
          </a:p>
          <a:p>
            <a:pPr algn="just" eaLnBrk="0"/>
            <a:r>
              <a:rPr lang="pt-PT" sz="1200" dirty="0">
                <a:latin typeface="Cambria" panose="02040503050406030204" pitchFamily="18" charset="0"/>
                <a:ea typeface="Cambria" panose="02040503050406030204" pitchFamily="18" charset="0"/>
              </a:rPr>
              <a:t>[…]</a:t>
            </a:r>
          </a:p>
          <a:p>
            <a:pPr marL="363538" algn="just" eaLnBrk="0"/>
            <a:r>
              <a:rPr lang="pt-PT" sz="1200" dirty="0">
                <a:latin typeface="Cambria" panose="02040503050406030204" pitchFamily="18" charset="0"/>
                <a:ea typeface="Cambria" panose="02040503050406030204" pitchFamily="18" charset="0"/>
              </a:rPr>
              <a:t>3 – A participação do segundo outorgante consiste na entrega à primeira outorgante da quantia de 2.000.000$00 (dois milhões de escudos) que esta já recebeu.</a:t>
            </a:r>
          </a:p>
          <a:p>
            <a:pPr marL="363538" algn="just" eaLnBrk="0"/>
            <a:r>
              <a:rPr lang="pt-PT" sz="1200" dirty="0">
                <a:latin typeface="Cambria" panose="02040503050406030204" pitchFamily="18" charset="0"/>
                <a:ea typeface="Cambria" panose="02040503050406030204" pitchFamily="18" charset="0"/>
              </a:rPr>
              <a:t>4 – Esta associação consiste apenas na participação nos lucros, estando afastada participação nas perdas.</a:t>
            </a:r>
          </a:p>
          <a:p>
            <a:pPr marL="363538" algn="just" eaLnBrk="0"/>
            <a:r>
              <a:rPr lang="pt-PT" sz="1200" dirty="0">
                <a:latin typeface="Cambria" panose="02040503050406030204" pitchFamily="18" charset="0"/>
                <a:ea typeface="Cambria" panose="02040503050406030204" pitchFamily="18" charset="0"/>
              </a:rPr>
              <a:t>[…]</a:t>
            </a:r>
          </a:p>
          <a:p>
            <a:pPr algn="just" eaLnBrk="0"/>
            <a:r>
              <a:rPr lang="pt-PT" sz="1200" dirty="0">
                <a:latin typeface="Cambria" panose="02040503050406030204" pitchFamily="18" charset="0"/>
                <a:ea typeface="Cambria" panose="02040503050406030204" pitchFamily="18" charset="0"/>
              </a:rPr>
              <a:t> </a:t>
            </a:r>
          </a:p>
          <a:p>
            <a:pPr marL="363538" algn="just" eaLnBrk="0"/>
            <a:r>
              <a:rPr lang="pt-PT" sz="1200" dirty="0">
                <a:latin typeface="Cambria" panose="02040503050406030204" pitchFamily="18" charset="0"/>
                <a:ea typeface="Cambria" panose="02040503050406030204" pitchFamily="18" charset="0"/>
              </a:rPr>
              <a:t>6 - Este contrato termina, 60 meses após o seu início.</a:t>
            </a:r>
          </a:p>
          <a:p>
            <a:pPr algn="just" eaLnBrk="0"/>
            <a:r>
              <a:rPr lang="pt-PT" sz="1200" dirty="0">
                <a:latin typeface="Cambria" panose="02040503050406030204" pitchFamily="18" charset="0"/>
                <a:ea typeface="Cambria" panose="02040503050406030204" pitchFamily="18" charset="0"/>
              </a:rPr>
              <a:t>[…]</a:t>
            </a:r>
          </a:p>
          <a:p>
            <a:pPr algn="just" eaLnBrk="0"/>
            <a:r>
              <a:rPr lang="pt-PT" sz="1200" dirty="0">
                <a:latin typeface="Cambria" panose="02040503050406030204" pitchFamily="18" charset="0"/>
                <a:ea typeface="Cambria" panose="02040503050406030204" pitchFamily="18" charset="0"/>
              </a:rPr>
              <a:t>2.1. Aqui chegados, e lendo atentamente o clausulado do contrato que a recorrente outorgou com o recorrido, </a:t>
            </a:r>
            <a:r>
              <a:rPr lang="pt-PT" sz="1600" b="1" dirty="0">
                <a:latin typeface="Cambria" panose="02040503050406030204" pitchFamily="18" charset="0"/>
                <a:ea typeface="Cambria" panose="02040503050406030204" pitchFamily="18" charset="0"/>
              </a:rPr>
              <a:t>dúvidas não ficam sobre tratar-se de um contrato de associação em participação</a:t>
            </a:r>
            <a:r>
              <a:rPr lang="pt-PT" sz="1200" dirty="0">
                <a:latin typeface="Cambria" panose="02040503050406030204" pitchFamily="18" charset="0"/>
                <a:ea typeface="Cambria" panose="02040503050406030204" pitchFamily="18" charset="0"/>
              </a:rPr>
              <a:t>.</a:t>
            </a:r>
          </a:p>
          <a:p>
            <a:pPr eaLnBrk="0"/>
            <a:r>
              <a:rPr lang="pt-PT" sz="1200" dirty="0">
                <a:latin typeface="Cambria" panose="02040503050406030204" pitchFamily="18" charset="0"/>
                <a:ea typeface="Cambria" panose="02040503050406030204" pitchFamily="18" charset="0"/>
              </a:rPr>
              <a:t>[…]»</a:t>
            </a:r>
          </a:p>
          <a:p>
            <a:pPr algn="just"/>
            <a:endParaRPr lang="pt-PT" dirty="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5433955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1268" y="865092"/>
            <a:ext cx="10515600" cy="853926"/>
          </a:xfrm>
        </p:spPr>
        <p:txBody>
          <a:bodyPr>
            <a:normAutofit fontScale="90000"/>
          </a:bodyPr>
          <a:lstStyle/>
          <a:p>
            <a:r>
              <a:rPr lang="pt-PT" sz="2200" b="1" dirty="0">
                <a:latin typeface="Cambria" panose="02040503050406030204" pitchFamily="18" charset="0"/>
                <a:ea typeface="Cambria" panose="02040503050406030204" pitchFamily="18" charset="0"/>
              </a:rPr>
              <a:t/>
            </a:r>
            <a:br>
              <a:rPr lang="pt-PT" sz="2200" b="1" dirty="0">
                <a:latin typeface="Cambria" panose="02040503050406030204" pitchFamily="18" charset="0"/>
                <a:ea typeface="Cambria" panose="02040503050406030204" pitchFamily="18" charset="0"/>
              </a:rPr>
            </a:br>
            <a:r>
              <a:rPr lang="pt-PT" sz="2200" b="1" dirty="0" smtClean="0">
                <a:latin typeface="Cambria" panose="02040503050406030204" pitchFamily="18" charset="0"/>
                <a:ea typeface="Cambria" panose="02040503050406030204" pitchFamily="18" charset="0"/>
              </a:rPr>
              <a:t/>
            </a:r>
            <a:br>
              <a:rPr lang="pt-PT" sz="2200" b="1" dirty="0" smtClean="0">
                <a:latin typeface="Cambria" panose="02040503050406030204" pitchFamily="18" charset="0"/>
                <a:ea typeface="Cambria" panose="02040503050406030204" pitchFamily="18" charset="0"/>
              </a:rPr>
            </a:br>
            <a:r>
              <a:rPr lang="pt-PT" sz="2200" b="1" dirty="0" smtClean="0">
                <a:latin typeface="Cambria" panose="02040503050406030204" pitchFamily="18" charset="0"/>
                <a:ea typeface="Cambria" panose="02040503050406030204" pitchFamily="18" charset="0"/>
              </a:rPr>
              <a:t/>
            </a:r>
            <a:br>
              <a:rPr lang="pt-PT" sz="2200" b="1" dirty="0" smtClean="0">
                <a:latin typeface="Cambria" panose="02040503050406030204" pitchFamily="18" charset="0"/>
                <a:ea typeface="Cambria" panose="02040503050406030204" pitchFamily="18" charset="0"/>
              </a:rPr>
            </a:br>
            <a:r>
              <a:rPr lang="pt-PT" sz="2200" b="1" dirty="0" smtClean="0">
                <a:latin typeface="Cambria" panose="02040503050406030204" pitchFamily="18" charset="0"/>
                <a:ea typeface="Cambria" panose="02040503050406030204" pitchFamily="18" charset="0"/>
              </a:rPr>
              <a:t>5</a:t>
            </a:r>
            <a:r>
              <a:rPr lang="pt-PT" sz="2200" b="1" dirty="0">
                <a:latin typeface="Cambria" panose="02040503050406030204" pitchFamily="18" charset="0"/>
                <a:ea typeface="Cambria" panose="02040503050406030204" pitchFamily="18" charset="0"/>
              </a:rPr>
              <a:t>. Pode o prazo de um consórcio exceder 10 anos? </a:t>
            </a:r>
            <a:r>
              <a:rPr lang="pt-PT" sz="2200" b="1" dirty="0">
                <a:solidFill>
                  <a:srgbClr val="C00000"/>
                </a:solidFill>
                <a:latin typeface="Cambria" panose="02040503050406030204" pitchFamily="18" charset="0"/>
                <a:ea typeface="Cambria" panose="02040503050406030204" pitchFamily="18" charset="0"/>
              </a:rPr>
              <a:t>(1/2)</a:t>
            </a:r>
            <a:r>
              <a:rPr lang="pt-PT" sz="2200" dirty="0">
                <a:latin typeface="Cambria" panose="02040503050406030204" pitchFamily="18" charset="0"/>
                <a:ea typeface="Cambria" panose="02040503050406030204" pitchFamily="18" charset="0"/>
              </a:rPr>
              <a:t/>
            </a:r>
            <a:br>
              <a:rPr lang="pt-PT" sz="2200" dirty="0">
                <a:latin typeface="Cambria" panose="02040503050406030204" pitchFamily="18" charset="0"/>
                <a:ea typeface="Cambria" panose="02040503050406030204" pitchFamily="18" charset="0"/>
              </a:rPr>
            </a:br>
            <a:r>
              <a:rPr lang="pt-PT" dirty="0">
                <a:latin typeface="Cambria" panose="02040503050406030204" pitchFamily="18" charset="0"/>
                <a:ea typeface="Calibri" panose="020F0502020204030204" pitchFamily="34" charset="0"/>
                <a:cs typeface="Times New Roman" panose="02020603050405020304" pitchFamily="18" charset="0"/>
              </a:rPr>
              <a:t/>
            </a:r>
            <a:br>
              <a:rPr lang="pt-PT" dirty="0">
                <a:latin typeface="Cambria" panose="02040503050406030204" pitchFamily="18" charset="0"/>
                <a:ea typeface="Calibri" panose="020F0502020204030204" pitchFamily="34" charset="0"/>
                <a:cs typeface="Times New Roman" panose="02020603050405020304" pitchFamily="18" charset="0"/>
              </a:rPr>
            </a:br>
            <a:r>
              <a:rPr lang="pt-PT" dirty="0"/>
              <a:t/>
            </a:r>
            <a:br>
              <a:rPr lang="pt-PT" dirty="0"/>
            </a:br>
            <a:r>
              <a:rPr lang="pt-PT" dirty="0"/>
              <a:t/>
            </a:r>
            <a:br>
              <a:rPr lang="pt-PT" dirty="0"/>
            </a:br>
            <a:endParaRPr lang="pt-PT" dirty="0"/>
          </a:p>
        </p:txBody>
      </p:sp>
      <p:sp>
        <p:nvSpPr>
          <p:cNvPr id="3" name="Marcador de Posição de Conteúdo 2"/>
          <p:cNvSpPr>
            <a:spLocks noGrp="1"/>
          </p:cNvSpPr>
          <p:nvPr>
            <p:ph idx="1"/>
          </p:nvPr>
        </p:nvSpPr>
        <p:spPr>
          <a:xfrm>
            <a:off x="838200" y="1524683"/>
            <a:ext cx="10515600" cy="4351338"/>
          </a:xfrm>
        </p:spPr>
        <p:txBody>
          <a:bodyPr>
            <a:norm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a:lnSpc>
                <a:spcPct val="110000"/>
              </a:lnSpc>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0" y="1227392"/>
            <a:ext cx="12192000" cy="463296"/>
          </a:xfrm>
          <a:prstGeom prst="rect">
            <a:avLst/>
          </a:prstGeom>
        </p:spPr>
      </p:pic>
      <p:sp>
        <p:nvSpPr>
          <p:cNvPr id="5" name="Retângulo 4"/>
          <p:cNvSpPr/>
          <p:nvPr/>
        </p:nvSpPr>
        <p:spPr>
          <a:xfrm>
            <a:off x="914399" y="1987980"/>
            <a:ext cx="10705381" cy="3477875"/>
          </a:xfrm>
          <a:prstGeom prst="rect">
            <a:avLst/>
          </a:prstGeom>
        </p:spPr>
        <p:txBody>
          <a:bodyPr wrap="square">
            <a:spAutoFit/>
          </a:bodyPr>
          <a:lstStyle/>
          <a:p>
            <a:pPr eaLnBrk="0"/>
            <a:r>
              <a:rPr lang="pt-PT" sz="2000" dirty="0">
                <a:latin typeface="Cambria" panose="02040503050406030204" pitchFamily="18" charset="0"/>
                <a:ea typeface="Cambria" panose="02040503050406030204" pitchFamily="18" charset="0"/>
              </a:rPr>
              <a:t>O </a:t>
            </a:r>
            <a:r>
              <a:rPr lang="pt-PT" sz="2000" dirty="0" err="1">
                <a:latin typeface="Cambria" panose="02040503050406030204" pitchFamily="18" charset="0"/>
                <a:ea typeface="Cambria" panose="02040503050406030204" pitchFamily="18" charset="0"/>
              </a:rPr>
              <a:t>art</a:t>
            </a:r>
            <a:r>
              <a:rPr lang="pt-PT" sz="2000" dirty="0">
                <a:latin typeface="Cambria" panose="02040503050406030204" pitchFamily="18" charset="0"/>
                <a:ea typeface="Cambria" panose="02040503050406030204" pitchFamily="18" charset="0"/>
              </a:rPr>
              <a:t>. 11 do </a:t>
            </a:r>
            <a:r>
              <a:rPr lang="pt-PT" sz="2000" dirty="0" err="1">
                <a:latin typeface="Cambria" panose="02040503050406030204" pitchFamily="18" charset="0"/>
                <a:ea typeface="Cambria" panose="02040503050406030204" pitchFamily="18" charset="0"/>
              </a:rPr>
              <a:t>Dec.-Lei</a:t>
            </a:r>
            <a:r>
              <a:rPr lang="pt-PT" sz="2000" dirty="0">
                <a:latin typeface="Cambria" panose="02040503050406030204" pitchFamily="18" charset="0"/>
                <a:ea typeface="Cambria" panose="02040503050406030204" pitchFamily="18" charset="0"/>
              </a:rPr>
              <a:t> 231/81, de 28 de julho, estabelece:</a:t>
            </a:r>
          </a:p>
          <a:p>
            <a:pPr eaLnBrk="0"/>
            <a:r>
              <a:rPr lang="pt-PT" sz="2000" dirty="0">
                <a:latin typeface="Cambria" panose="02040503050406030204" pitchFamily="18" charset="0"/>
                <a:ea typeface="Cambria" panose="02040503050406030204" pitchFamily="18" charset="0"/>
              </a:rPr>
              <a:t>                «</a:t>
            </a:r>
            <a:r>
              <a:rPr lang="pt-PT" sz="2000" b="1" dirty="0">
                <a:latin typeface="Cambria" panose="02040503050406030204" pitchFamily="18" charset="0"/>
                <a:ea typeface="Cambria" panose="02040503050406030204" pitchFamily="18" charset="0"/>
              </a:rPr>
              <a:t>Extinção do consórcio</a:t>
            </a:r>
            <a:endParaRPr lang="pt-PT" sz="2000" dirty="0">
              <a:latin typeface="Cambria" panose="02040503050406030204" pitchFamily="18" charset="0"/>
              <a:ea typeface="Cambria" panose="02040503050406030204" pitchFamily="18" charset="0"/>
            </a:endParaRPr>
          </a:p>
          <a:p>
            <a:pPr marL="892175" eaLnBrk="0"/>
            <a:r>
              <a:rPr lang="pt-PT" sz="2000" dirty="0">
                <a:latin typeface="Cambria" panose="02040503050406030204" pitchFamily="18" charset="0"/>
                <a:ea typeface="Cambria" panose="02040503050406030204" pitchFamily="18" charset="0"/>
              </a:rPr>
              <a:t>1 - O consórcio extingue-se:</a:t>
            </a:r>
            <a:br>
              <a:rPr lang="pt-PT" sz="2000" dirty="0">
                <a:latin typeface="Cambria" panose="02040503050406030204" pitchFamily="18" charset="0"/>
                <a:ea typeface="Cambria" panose="02040503050406030204" pitchFamily="18" charset="0"/>
              </a:rPr>
            </a:br>
            <a:r>
              <a:rPr lang="pt-PT" sz="2000" dirty="0">
                <a:latin typeface="Cambria" panose="02040503050406030204" pitchFamily="18" charset="0"/>
                <a:ea typeface="Cambria" panose="02040503050406030204" pitchFamily="18" charset="0"/>
              </a:rPr>
              <a:t>a) Por acordo unânime dos seus membros;</a:t>
            </a:r>
            <a:br>
              <a:rPr lang="pt-PT" sz="2000" dirty="0">
                <a:latin typeface="Cambria" panose="02040503050406030204" pitchFamily="18" charset="0"/>
                <a:ea typeface="Cambria" panose="02040503050406030204" pitchFamily="18" charset="0"/>
              </a:rPr>
            </a:br>
            <a:r>
              <a:rPr lang="pt-PT" sz="2000" dirty="0">
                <a:latin typeface="Cambria" panose="02040503050406030204" pitchFamily="18" charset="0"/>
                <a:ea typeface="Cambria" panose="02040503050406030204" pitchFamily="18" charset="0"/>
              </a:rPr>
              <a:t>b) Pela realização do seu objeto ou por este se tornar impossível;</a:t>
            </a:r>
            <a:br>
              <a:rPr lang="pt-PT" sz="2000" dirty="0">
                <a:latin typeface="Cambria" panose="02040503050406030204" pitchFamily="18" charset="0"/>
                <a:ea typeface="Cambria" panose="02040503050406030204" pitchFamily="18" charset="0"/>
              </a:rPr>
            </a:br>
            <a:r>
              <a:rPr lang="pt-PT" sz="2000" dirty="0">
                <a:latin typeface="Cambria" panose="02040503050406030204" pitchFamily="18" charset="0"/>
                <a:ea typeface="Cambria" panose="02040503050406030204" pitchFamily="18" charset="0"/>
              </a:rPr>
              <a:t>c) </a:t>
            </a:r>
            <a:r>
              <a:rPr lang="pt-PT" sz="2000" i="1" dirty="0">
                <a:latin typeface="Cambria" panose="02040503050406030204" pitchFamily="18" charset="0"/>
                <a:ea typeface="Cambria" panose="02040503050406030204" pitchFamily="18" charset="0"/>
              </a:rPr>
              <a:t>Pelo decurso do prazo fixado no contrato, não havendo prorrogação</a:t>
            </a:r>
            <a:r>
              <a:rPr lang="pt-PT" sz="2000" dirty="0">
                <a:latin typeface="Cambria" panose="02040503050406030204" pitchFamily="18" charset="0"/>
                <a:ea typeface="Cambria" panose="02040503050406030204" pitchFamily="18" charset="0"/>
              </a:rPr>
              <a:t>;</a:t>
            </a:r>
            <a:br>
              <a:rPr lang="pt-PT" sz="2000" dirty="0">
                <a:latin typeface="Cambria" panose="02040503050406030204" pitchFamily="18" charset="0"/>
                <a:ea typeface="Cambria" panose="02040503050406030204" pitchFamily="18" charset="0"/>
              </a:rPr>
            </a:br>
            <a:r>
              <a:rPr lang="pt-PT" sz="2000" dirty="0">
                <a:latin typeface="Cambria" panose="02040503050406030204" pitchFamily="18" charset="0"/>
                <a:ea typeface="Cambria" panose="02040503050406030204" pitchFamily="18" charset="0"/>
              </a:rPr>
              <a:t>d) Por se extinguir a pluralidade dos seus membros;</a:t>
            </a:r>
            <a:br>
              <a:rPr lang="pt-PT" sz="2000" dirty="0">
                <a:latin typeface="Cambria" panose="02040503050406030204" pitchFamily="18" charset="0"/>
                <a:ea typeface="Cambria" panose="02040503050406030204" pitchFamily="18" charset="0"/>
              </a:rPr>
            </a:br>
            <a:r>
              <a:rPr lang="pt-PT" sz="2000" dirty="0">
                <a:latin typeface="Cambria" panose="02040503050406030204" pitchFamily="18" charset="0"/>
                <a:ea typeface="Cambria" panose="02040503050406030204" pitchFamily="18" charset="0"/>
              </a:rPr>
              <a:t>e) Por qualquer outra causa prevista no contrato.</a:t>
            </a:r>
          </a:p>
          <a:p>
            <a:pPr marL="892175" eaLnBrk="0"/>
            <a:r>
              <a:rPr lang="pt-PT" sz="2000" dirty="0">
                <a:latin typeface="Cambria" panose="02040503050406030204" pitchFamily="18" charset="0"/>
                <a:ea typeface="Cambria" panose="02040503050406030204" pitchFamily="18" charset="0"/>
              </a:rPr>
              <a:t>2 -</a:t>
            </a:r>
            <a:r>
              <a:rPr lang="pt-PT" sz="2000" i="1" dirty="0">
                <a:latin typeface="Cambria" panose="02040503050406030204" pitchFamily="18" charset="0"/>
                <a:ea typeface="Cambria" panose="02040503050406030204" pitchFamily="18" charset="0"/>
              </a:rPr>
              <a:t> Não se verificando nenhuma das hipóteses previstas no número anterior, o consórcio extinguir-se-á decorridos dez anos sobre a data da sua celebração sem prejuízo de eventuais prorrogações expressas</a:t>
            </a:r>
            <a:r>
              <a:rPr lang="pt-PT" sz="2000" dirty="0">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36471937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1268" y="865092"/>
            <a:ext cx="10515600" cy="853926"/>
          </a:xfrm>
        </p:spPr>
        <p:txBody>
          <a:bodyPr>
            <a:normAutofit fontScale="90000"/>
          </a:bodyPr>
          <a:lstStyle/>
          <a:p>
            <a:r>
              <a:rPr lang="pt-PT" sz="2700" b="1" dirty="0"/>
              <a:t/>
            </a:r>
            <a:br>
              <a:rPr lang="pt-PT" sz="2700" b="1" dirty="0"/>
            </a:br>
            <a:r>
              <a:rPr lang="pt-PT" sz="2200" b="1" dirty="0" smtClean="0">
                <a:latin typeface="Cambria" panose="02040503050406030204" pitchFamily="18" charset="0"/>
                <a:ea typeface="Cambria" panose="02040503050406030204" pitchFamily="18" charset="0"/>
              </a:rPr>
              <a:t/>
            </a:r>
            <a:br>
              <a:rPr lang="pt-PT" sz="2200" b="1" dirty="0" smtClean="0">
                <a:latin typeface="Cambria" panose="02040503050406030204" pitchFamily="18" charset="0"/>
                <a:ea typeface="Cambria" panose="02040503050406030204" pitchFamily="18" charset="0"/>
              </a:rPr>
            </a:br>
            <a:r>
              <a:rPr lang="pt-PT" sz="2200" b="1" dirty="0" smtClean="0">
                <a:latin typeface="Cambria" panose="02040503050406030204" pitchFamily="18" charset="0"/>
                <a:ea typeface="Cambria" panose="02040503050406030204" pitchFamily="18" charset="0"/>
              </a:rPr>
              <a:t/>
            </a:r>
            <a:br>
              <a:rPr lang="pt-PT" sz="2200" b="1" dirty="0" smtClean="0">
                <a:latin typeface="Cambria" panose="02040503050406030204" pitchFamily="18" charset="0"/>
                <a:ea typeface="Cambria" panose="02040503050406030204" pitchFamily="18" charset="0"/>
              </a:rPr>
            </a:br>
            <a:r>
              <a:rPr lang="pt-PT" sz="2200" b="1" dirty="0" smtClean="0">
                <a:latin typeface="Cambria" panose="02040503050406030204" pitchFamily="18" charset="0"/>
                <a:ea typeface="Cambria" panose="02040503050406030204" pitchFamily="18" charset="0"/>
              </a:rPr>
              <a:t>5</a:t>
            </a:r>
            <a:r>
              <a:rPr lang="pt-PT" sz="2200" b="1" dirty="0">
                <a:latin typeface="Cambria" panose="02040503050406030204" pitchFamily="18" charset="0"/>
                <a:ea typeface="Cambria" panose="02040503050406030204" pitchFamily="18" charset="0"/>
              </a:rPr>
              <a:t>. Pode o prazo de um consórcio exceder 10 anos? </a:t>
            </a:r>
            <a:r>
              <a:rPr lang="pt-PT" sz="2200" b="1" dirty="0">
                <a:solidFill>
                  <a:srgbClr val="C00000"/>
                </a:solidFill>
                <a:latin typeface="Cambria" panose="02040503050406030204" pitchFamily="18" charset="0"/>
                <a:ea typeface="Cambria" panose="02040503050406030204" pitchFamily="18" charset="0"/>
              </a:rPr>
              <a:t>(2/2)</a:t>
            </a:r>
            <a:r>
              <a:rPr lang="pt-PT" sz="2200" dirty="0">
                <a:latin typeface="Cambria" panose="02040503050406030204" pitchFamily="18" charset="0"/>
                <a:ea typeface="Cambria" panose="02040503050406030204" pitchFamily="18" charset="0"/>
              </a:rPr>
              <a:t/>
            </a:r>
            <a:br>
              <a:rPr lang="pt-PT" sz="2200" dirty="0">
                <a:latin typeface="Cambria" panose="02040503050406030204" pitchFamily="18" charset="0"/>
                <a:ea typeface="Cambria" panose="02040503050406030204" pitchFamily="18" charset="0"/>
              </a:rPr>
            </a:br>
            <a:r>
              <a:rPr lang="pt-PT" dirty="0">
                <a:latin typeface="Cambria" panose="02040503050406030204" pitchFamily="18" charset="0"/>
                <a:ea typeface="Calibri" panose="020F0502020204030204" pitchFamily="34" charset="0"/>
                <a:cs typeface="Times New Roman" panose="02020603050405020304" pitchFamily="18" charset="0"/>
              </a:rPr>
              <a:t/>
            </a:r>
            <a:br>
              <a:rPr lang="pt-PT" dirty="0">
                <a:latin typeface="Cambria" panose="02040503050406030204" pitchFamily="18" charset="0"/>
                <a:ea typeface="Calibri" panose="020F0502020204030204" pitchFamily="34" charset="0"/>
                <a:cs typeface="Times New Roman" panose="02020603050405020304" pitchFamily="18" charset="0"/>
              </a:rPr>
            </a:br>
            <a:r>
              <a:rPr lang="pt-PT" dirty="0"/>
              <a:t/>
            </a:r>
            <a:br>
              <a:rPr lang="pt-PT" dirty="0"/>
            </a:br>
            <a:r>
              <a:rPr lang="pt-PT" dirty="0"/>
              <a:t/>
            </a:r>
            <a:br>
              <a:rPr lang="pt-PT" dirty="0"/>
            </a:br>
            <a:endParaRPr lang="pt-PT" dirty="0"/>
          </a:p>
        </p:txBody>
      </p:sp>
      <p:sp>
        <p:nvSpPr>
          <p:cNvPr id="3" name="Marcador de Posição de Conteúdo 2"/>
          <p:cNvSpPr>
            <a:spLocks noGrp="1"/>
          </p:cNvSpPr>
          <p:nvPr>
            <p:ph idx="1"/>
          </p:nvPr>
        </p:nvSpPr>
        <p:spPr>
          <a:xfrm>
            <a:off x="838200" y="1524683"/>
            <a:ext cx="10515600" cy="4351338"/>
          </a:xfrm>
        </p:spPr>
        <p:txBody>
          <a:bodyPr>
            <a:norm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a:lnSpc>
                <a:spcPct val="110000"/>
              </a:lnSpc>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0" y="1227392"/>
            <a:ext cx="12192000" cy="463296"/>
          </a:xfrm>
          <a:prstGeom prst="rect">
            <a:avLst/>
          </a:prstGeom>
        </p:spPr>
      </p:pic>
      <p:sp>
        <p:nvSpPr>
          <p:cNvPr id="5" name="Retângulo 4"/>
          <p:cNvSpPr/>
          <p:nvPr/>
        </p:nvSpPr>
        <p:spPr>
          <a:xfrm>
            <a:off x="914399" y="1987980"/>
            <a:ext cx="10705381" cy="4524315"/>
          </a:xfrm>
          <a:prstGeom prst="rect">
            <a:avLst/>
          </a:prstGeom>
        </p:spPr>
        <p:txBody>
          <a:bodyPr wrap="square">
            <a:spAutoFit/>
          </a:bodyPr>
          <a:lstStyle/>
          <a:p>
            <a:pPr algn="just" eaLnBrk="0"/>
            <a:r>
              <a:rPr lang="pt-PT" dirty="0">
                <a:latin typeface="Cambria" panose="02040503050406030204" pitchFamily="18" charset="0"/>
                <a:ea typeface="Cambria" panose="02040503050406030204" pitchFamily="18" charset="0"/>
              </a:rPr>
              <a:t>Não há nenhuma razão para impedir que os consórcios durem mais de dez anos. Que a lei reconhece plena liberdade aos contraentes para estabelecerem a duração dos consórcios decorre da alínea c) do n.º 1 do </a:t>
            </a:r>
            <a:r>
              <a:rPr lang="pt-PT" dirty="0" err="1">
                <a:latin typeface="Cambria" panose="02040503050406030204" pitchFamily="18" charset="0"/>
                <a:ea typeface="Cambria" panose="02040503050406030204" pitchFamily="18" charset="0"/>
              </a:rPr>
              <a:t>art</a:t>
            </a:r>
            <a:r>
              <a:rPr lang="pt-PT" dirty="0">
                <a:latin typeface="Cambria" panose="02040503050406030204" pitchFamily="18" charset="0"/>
                <a:ea typeface="Cambria" panose="02040503050406030204" pitchFamily="18" charset="0"/>
              </a:rPr>
              <a:t>. 11, que determina que o consórcio se extingue pelo decurso do prazo fixado no contrato. Seria irrazoável que essa liberdade pudesse ser usada para fixar um prazo </a:t>
            </a:r>
            <a:r>
              <a:rPr lang="pt-PT" i="1" dirty="0">
                <a:latin typeface="Cambria" panose="02040503050406030204" pitchFamily="18" charset="0"/>
                <a:ea typeface="Cambria" panose="02040503050406030204" pitchFamily="18" charset="0"/>
              </a:rPr>
              <a:t>qua tale</a:t>
            </a:r>
            <a:r>
              <a:rPr lang="pt-PT" dirty="0">
                <a:latin typeface="Cambria" panose="02040503050406030204" pitchFamily="18" charset="0"/>
                <a:ea typeface="Cambria" panose="02040503050406030204" pitchFamily="18" charset="0"/>
              </a:rPr>
              <a:t> e não pudesse ser usada para atribuir ao consórcio um objeto cuja realização implique duração superior a dez anos.</a:t>
            </a:r>
          </a:p>
          <a:p>
            <a:pPr algn="just" eaLnBrk="0"/>
            <a:r>
              <a:rPr lang="pt-PT" dirty="0">
                <a:latin typeface="Cambria" panose="02040503050406030204" pitchFamily="18" charset="0"/>
                <a:ea typeface="Cambria" panose="02040503050406030204" pitchFamily="18" charset="0"/>
              </a:rPr>
              <a:t> </a:t>
            </a:r>
          </a:p>
          <a:p>
            <a:pPr algn="just" eaLnBrk="0"/>
            <a:r>
              <a:rPr lang="pt-PT" dirty="0">
                <a:latin typeface="Cambria" panose="02040503050406030204" pitchFamily="18" charset="0"/>
                <a:ea typeface="Cambria" panose="02040503050406030204" pitchFamily="18" charset="0"/>
              </a:rPr>
              <a:t>Outro modo de dizer o mesmo é afirmar que a limitação dos dez anos visa os consórcios (cuja duração não seja fixada) que implicam colaborações prolongadas no tempo consistentes em ações continuadas ou repetidas, mas não os consórcios (cuja duração não seja fixada expressamente) que implicam colaborações prolongadas no tempo destinadas à consecução de um só empreendimento. A duração destes será a que o empreendimento exigir.</a:t>
            </a:r>
          </a:p>
          <a:p>
            <a:pPr algn="just" eaLnBrk="0"/>
            <a:r>
              <a:rPr lang="pt-PT" b="1" dirty="0">
                <a:latin typeface="Cambria" panose="02040503050406030204" pitchFamily="18" charset="0"/>
                <a:ea typeface="Cambria" panose="02040503050406030204" pitchFamily="18" charset="0"/>
              </a:rPr>
              <a:t> </a:t>
            </a:r>
            <a:endParaRPr lang="pt-PT" dirty="0">
              <a:latin typeface="Cambria" panose="02040503050406030204" pitchFamily="18" charset="0"/>
              <a:ea typeface="Cambria" panose="02040503050406030204" pitchFamily="18" charset="0"/>
            </a:endParaRPr>
          </a:p>
          <a:p>
            <a:pPr algn="just" eaLnBrk="0"/>
            <a:r>
              <a:rPr lang="pt-PT" dirty="0">
                <a:latin typeface="Cambria" panose="02040503050406030204" pitchFamily="18" charset="0"/>
                <a:ea typeface="Cambria" panose="02040503050406030204" pitchFamily="18" charset="0"/>
              </a:rPr>
              <a:t>Noutras palavras: a regra de que os consórcios se extinguem decorridos dez anos sobre a data da sua celebração só tem racionalidade se for lida como uma regra dirigida aos casos de duração indeterminada – o que não abarca os casos de duração determinada em função da realização do objeto. Seria totalmente injustificado que a lei proibisse consórcios com objetos cuja realização exija mais de dez anos.</a:t>
            </a:r>
          </a:p>
        </p:txBody>
      </p:sp>
    </p:spTree>
    <p:extLst>
      <p:ext uri="{BB962C8B-B14F-4D97-AF65-F5344CB8AC3E}">
        <p14:creationId xmlns:p14="http://schemas.microsoft.com/office/powerpoint/2010/main" val="2652773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a:t/>
            </a:r>
            <a:br>
              <a:rPr lang="pt-PT" sz="2700" b="1" dirty="0"/>
            </a:br>
            <a:r>
              <a:rPr lang="pt-PT" sz="2200" b="1" dirty="0">
                <a:latin typeface="Cambria" panose="02040503050406030204" pitchFamily="18" charset="0"/>
                <a:ea typeface="Cambria" panose="02040503050406030204" pitchFamily="18" charset="0"/>
              </a:rPr>
              <a:t>6. A declaração de resolução de um contrato de consórcio pode ser oral? </a:t>
            </a:r>
            <a:r>
              <a:rPr lang="pt-PT" sz="2200" b="1" dirty="0">
                <a:solidFill>
                  <a:srgbClr val="C00000"/>
                </a:solidFill>
                <a:latin typeface="Cambria" panose="02040503050406030204" pitchFamily="18" charset="0"/>
                <a:ea typeface="Cambria" panose="02040503050406030204" pitchFamily="18" charset="0"/>
              </a:rPr>
              <a:t>(1/2)</a:t>
            </a:r>
            <a:r>
              <a:rPr lang="pt-PT" sz="2200" dirty="0">
                <a:latin typeface="Cambria" panose="02040503050406030204" pitchFamily="18" charset="0"/>
                <a:ea typeface="Cambria" panose="02040503050406030204" pitchFamily="18" charset="0"/>
              </a:rPr>
              <a:t/>
            </a:r>
            <a:br>
              <a:rPr lang="pt-PT" sz="2200" dirty="0">
                <a:latin typeface="Cambria" panose="02040503050406030204" pitchFamily="18" charset="0"/>
                <a:ea typeface="Cambria" panose="02040503050406030204" pitchFamily="18" charset="0"/>
              </a:rPr>
            </a:br>
            <a:r>
              <a:rPr lang="pt-PT" sz="2200" dirty="0">
                <a:latin typeface="Cambria" panose="02040503050406030204" pitchFamily="18" charset="0"/>
                <a:ea typeface="Cambria" panose="02040503050406030204" pitchFamily="18" charset="0"/>
              </a:rPr>
              <a:t/>
            </a:r>
            <a:br>
              <a:rPr lang="pt-PT" sz="2200" dirty="0">
                <a:latin typeface="Cambria" panose="02040503050406030204" pitchFamily="18" charset="0"/>
                <a:ea typeface="Cambria" panose="02040503050406030204" pitchFamily="18" charset="0"/>
              </a:rPr>
            </a:br>
            <a:r>
              <a:rPr lang="pt-PT" dirty="0"/>
              <a:t/>
            </a:r>
            <a:br>
              <a:rPr lang="pt-PT" dirty="0"/>
            </a:br>
            <a:endParaRPr lang="pt-PT" dirty="0"/>
          </a:p>
        </p:txBody>
      </p:sp>
      <p:sp>
        <p:nvSpPr>
          <p:cNvPr id="3" name="Marcador de Posição de Conteúdo 2"/>
          <p:cNvSpPr>
            <a:spLocks noGrp="1"/>
          </p:cNvSpPr>
          <p:nvPr>
            <p:ph idx="1"/>
          </p:nvPr>
        </p:nvSpPr>
        <p:spPr>
          <a:xfrm>
            <a:off x="838200" y="1524683"/>
            <a:ext cx="10515600" cy="4351338"/>
          </a:xfrm>
        </p:spPr>
        <p:txBody>
          <a:bodyPr>
            <a:norm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a:lnSpc>
                <a:spcPct val="110000"/>
              </a:lnSpc>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0" y="942581"/>
            <a:ext cx="12192000" cy="463296"/>
          </a:xfrm>
          <a:prstGeom prst="rect">
            <a:avLst/>
          </a:prstGeom>
        </p:spPr>
      </p:pic>
      <p:sp>
        <p:nvSpPr>
          <p:cNvPr id="5" name="Retângulo 4"/>
          <p:cNvSpPr/>
          <p:nvPr/>
        </p:nvSpPr>
        <p:spPr>
          <a:xfrm>
            <a:off x="838199" y="1690688"/>
            <a:ext cx="11066253" cy="1938992"/>
          </a:xfrm>
          <a:prstGeom prst="rect">
            <a:avLst/>
          </a:prstGeom>
        </p:spPr>
        <p:txBody>
          <a:bodyPr wrap="square">
            <a:spAutoFit/>
          </a:bodyPr>
          <a:lstStyle/>
          <a:p>
            <a:pPr eaLnBrk="0"/>
            <a:endParaRPr lang="pt-PT" sz="2000" dirty="0" smtClean="0">
              <a:latin typeface="Cambria" panose="02040503050406030204" pitchFamily="18" charset="0"/>
              <a:ea typeface="Cambria" panose="02040503050406030204" pitchFamily="18" charset="0"/>
            </a:endParaRPr>
          </a:p>
          <a:p>
            <a:pPr eaLnBrk="0"/>
            <a:r>
              <a:rPr lang="pt-PT" sz="2000" dirty="0" smtClean="0">
                <a:latin typeface="Cambria" panose="02040503050406030204" pitchFamily="18" charset="0"/>
                <a:ea typeface="Cambria" panose="02040503050406030204" pitchFamily="18" charset="0"/>
              </a:rPr>
              <a:t>O </a:t>
            </a:r>
            <a:r>
              <a:rPr lang="pt-PT" sz="2000" dirty="0" err="1">
                <a:latin typeface="Cambria" panose="02040503050406030204" pitchFamily="18" charset="0"/>
                <a:ea typeface="Cambria" panose="02040503050406030204" pitchFamily="18" charset="0"/>
              </a:rPr>
              <a:t>art</a:t>
            </a:r>
            <a:r>
              <a:rPr lang="pt-PT" sz="2000" dirty="0">
                <a:latin typeface="Cambria" panose="02040503050406030204" pitchFamily="18" charset="0"/>
                <a:ea typeface="Cambria" panose="02040503050406030204" pitchFamily="18" charset="0"/>
              </a:rPr>
              <a:t>. 10 do </a:t>
            </a:r>
            <a:r>
              <a:rPr lang="pt-PT" sz="2000" dirty="0" err="1">
                <a:latin typeface="Cambria" panose="02040503050406030204" pitchFamily="18" charset="0"/>
                <a:ea typeface="Cambria" panose="02040503050406030204" pitchFamily="18" charset="0"/>
              </a:rPr>
              <a:t>Dec.-Lei</a:t>
            </a:r>
            <a:r>
              <a:rPr lang="pt-PT" sz="2000" dirty="0">
                <a:latin typeface="Cambria" panose="02040503050406030204" pitchFamily="18" charset="0"/>
                <a:ea typeface="Cambria" panose="02040503050406030204" pitchFamily="18" charset="0"/>
              </a:rPr>
              <a:t> 231/81, de 28 de julho, estabelece:</a:t>
            </a:r>
          </a:p>
          <a:p>
            <a:r>
              <a:rPr lang="pt-PT" sz="2000" dirty="0">
                <a:latin typeface="Cambria" panose="02040503050406030204" pitchFamily="18" charset="0"/>
                <a:ea typeface="Cambria" panose="02040503050406030204" pitchFamily="18" charset="0"/>
              </a:rPr>
              <a:t> </a:t>
            </a:r>
            <a:r>
              <a:rPr lang="pt-PT" sz="2000" dirty="0" smtClean="0">
                <a:latin typeface="Cambria" panose="02040503050406030204" pitchFamily="18" charset="0"/>
                <a:ea typeface="Cambria" panose="02040503050406030204" pitchFamily="18" charset="0"/>
              </a:rPr>
              <a:t>            </a:t>
            </a:r>
            <a:r>
              <a:rPr lang="pt-PT" sz="2000" b="1" dirty="0" smtClean="0">
                <a:latin typeface="Cambria" panose="02040503050406030204" pitchFamily="18" charset="0"/>
                <a:ea typeface="Cambria" panose="02040503050406030204" pitchFamily="18" charset="0"/>
              </a:rPr>
              <a:t>«(</a:t>
            </a:r>
            <a:r>
              <a:rPr lang="pt-PT" sz="2000" b="1" dirty="0">
                <a:latin typeface="Cambria" panose="02040503050406030204" pitchFamily="18" charset="0"/>
                <a:ea typeface="Cambria" panose="02040503050406030204" pitchFamily="18" charset="0"/>
              </a:rPr>
              <a:t>Resolução do contrato)</a:t>
            </a:r>
            <a:endParaRPr lang="pt-PT" sz="2000" dirty="0">
              <a:latin typeface="Cambria" panose="02040503050406030204" pitchFamily="18" charset="0"/>
              <a:ea typeface="Cambria" panose="02040503050406030204" pitchFamily="18" charset="0"/>
            </a:endParaRPr>
          </a:p>
          <a:p>
            <a:pPr marL="715963"/>
            <a:r>
              <a:rPr lang="pt-PT" sz="2000" dirty="0">
                <a:latin typeface="Cambria" panose="02040503050406030204" pitchFamily="18" charset="0"/>
                <a:ea typeface="Cambria" panose="02040503050406030204" pitchFamily="18" charset="0"/>
              </a:rPr>
              <a:t>1 - O contrato de consórcio pode ser resolvido, quanto a alguns dos contraentes, por declarações escritas emanadas de todos os outros, ocorrendo justa causa.</a:t>
            </a:r>
          </a:p>
          <a:p>
            <a:pPr marL="715963" eaLnBrk="0"/>
            <a:r>
              <a:rPr lang="pt-PT" sz="2000" dirty="0">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13039747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a:t/>
            </a:r>
            <a:br>
              <a:rPr lang="pt-PT" sz="2700" b="1" dirty="0"/>
            </a:br>
            <a:r>
              <a:rPr lang="pt-PT" sz="2200" b="1" dirty="0" smtClean="0">
                <a:latin typeface="Cambria" panose="02040503050406030204" pitchFamily="18" charset="0"/>
                <a:ea typeface="Cambria" panose="02040503050406030204" pitchFamily="18" charset="0"/>
              </a:rPr>
              <a:t/>
            </a:r>
            <a:br>
              <a:rPr lang="pt-PT" sz="2200" b="1" dirty="0" smtClean="0">
                <a:latin typeface="Cambria" panose="02040503050406030204" pitchFamily="18" charset="0"/>
                <a:ea typeface="Cambria" panose="02040503050406030204" pitchFamily="18" charset="0"/>
              </a:rPr>
            </a:br>
            <a:r>
              <a:rPr lang="pt-PT" sz="2200" b="1" dirty="0" smtClean="0">
                <a:latin typeface="Cambria" panose="02040503050406030204" pitchFamily="18" charset="0"/>
                <a:ea typeface="Cambria" panose="02040503050406030204" pitchFamily="18" charset="0"/>
              </a:rPr>
              <a:t>6</a:t>
            </a:r>
            <a:r>
              <a:rPr lang="pt-PT" sz="2200" b="1" dirty="0">
                <a:latin typeface="Cambria" panose="02040503050406030204" pitchFamily="18" charset="0"/>
                <a:ea typeface="Cambria" panose="02040503050406030204" pitchFamily="18" charset="0"/>
              </a:rPr>
              <a:t>. A declaração de resolução de um contrato de consórcio pode ser oral? </a:t>
            </a:r>
            <a:r>
              <a:rPr lang="pt-PT" sz="2200" b="1" dirty="0">
                <a:solidFill>
                  <a:srgbClr val="C00000"/>
                </a:solidFill>
                <a:latin typeface="Cambria" panose="02040503050406030204" pitchFamily="18" charset="0"/>
                <a:ea typeface="Cambria" panose="02040503050406030204" pitchFamily="18" charset="0"/>
              </a:rPr>
              <a:t>(2/2)</a:t>
            </a:r>
            <a:r>
              <a:rPr lang="pt-PT" sz="2200" dirty="0">
                <a:latin typeface="Cambria" panose="02040503050406030204" pitchFamily="18" charset="0"/>
                <a:ea typeface="Cambria" panose="02040503050406030204" pitchFamily="18" charset="0"/>
              </a:rPr>
              <a:t/>
            </a:r>
            <a:br>
              <a:rPr lang="pt-PT" sz="2200" dirty="0">
                <a:latin typeface="Cambria" panose="02040503050406030204" pitchFamily="18" charset="0"/>
                <a:ea typeface="Cambria" panose="02040503050406030204" pitchFamily="18" charset="0"/>
              </a:rPr>
            </a:br>
            <a:r>
              <a:rPr lang="pt-PT" dirty="0"/>
              <a:t/>
            </a:r>
            <a:br>
              <a:rPr lang="pt-PT" dirty="0"/>
            </a:br>
            <a:r>
              <a:rPr lang="pt-PT" dirty="0"/>
              <a:t/>
            </a:r>
            <a:br>
              <a:rPr lang="pt-PT" dirty="0"/>
            </a:br>
            <a:endParaRPr lang="pt-PT" dirty="0"/>
          </a:p>
        </p:txBody>
      </p:sp>
      <p:sp>
        <p:nvSpPr>
          <p:cNvPr id="3" name="Marcador de Posição de Conteúdo 2"/>
          <p:cNvSpPr>
            <a:spLocks noGrp="1"/>
          </p:cNvSpPr>
          <p:nvPr>
            <p:ph idx="1"/>
          </p:nvPr>
        </p:nvSpPr>
        <p:spPr>
          <a:xfrm>
            <a:off x="838200" y="1352155"/>
            <a:ext cx="10515600" cy="4351338"/>
          </a:xfrm>
        </p:spPr>
        <p:txBody>
          <a:bodyPr>
            <a:norm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a:lnSpc>
                <a:spcPct val="110000"/>
              </a:lnSpc>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33068" y="1251551"/>
            <a:ext cx="12192000" cy="463296"/>
          </a:xfrm>
          <a:prstGeom prst="rect">
            <a:avLst/>
          </a:prstGeom>
        </p:spPr>
      </p:pic>
      <p:sp>
        <p:nvSpPr>
          <p:cNvPr id="5" name="Retângulo 4"/>
          <p:cNvSpPr/>
          <p:nvPr/>
        </p:nvSpPr>
        <p:spPr>
          <a:xfrm>
            <a:off x="914400" y="1889185"/>
            <a:ext cx="10981426" cy="3461525"/>
          </a:xfrm>
          <a:prstGeom prst="rect">
            <a:avLst/>
          </a:prstGeom>
        </p:spPr>
        <p:txBody>
          <a:bodyPr wrap="square">
            <a:spAutoFit/>
          </a:bodyPr>
          <a:lstStyle/>
          <a:p>
            <a:pPr algn="just" eaLnBrk="0"/>
            <a:r>
              <a:rPr lang="pt-PT" sz="2000" dirty="0">
                <a:latin typeface="Cambria" panose="02040503050406030204" pitchFamily="18" charset="0"/>
                <a:ea typeface="Cambria" panose="02040503050406030204" pitchFamily="18" charset="0"/>
              </a:rPr>
              <a:t>Em acórdão de 23.10.21997, </a:t>
            </a:r>
            <a:r>
              <a:rPr lang="pt-PT" sz="2000" i="1" dirty="0">
                <a:latin typeface="Cambria" panose="02040503050406030204" pitchFamily="18" charset="0"/>
                <a:ea typeface="Cambria" panose="02040503050406030204" pitchFamily="18" charset="0"/>
              </a:rPr>
              <a:t>o STJ decidiu que num </a:t>
            </a:r>
            <a:r>
              <a:rPr lang="pt-PT" sz="2000" i="1" dirty="0" smtClean="0">
                <a:latin typeface="Cambria" panose="02040503050406030204" pitchFamily="18" charset="0"/>
                <a:ea typeface="Cambria" panose="02040503050406030204" pitchFamily="18" charset="0"/>
              </a:rPr>
              <a:t>consórcio </a:t>
            </a:r>
            <a:r>
              <a:rPr lang="pt-PT" sz="2000" i="1" dirty="0">
                <a:latin typeface="Cambria" panose="02040503050406030204" pitchFamily="18" charset="0"/>
                <a:ea typeface="Cambria" panose="02040503050406030204" pitchFamily="18" charset="0"/>
              </a:rPr>
              <a:t>só com dois membros a declaração de resolução pode ser oral</a:t>
            </a:r>
            <a:r>
              <a:rPr lang="pt-PT" sz="2000" dirty="0">
                <a:latin typeface="Cambria" panose="02040503050406030204" pitchFamily="18" charset="0"/>
                <a:ea typeface="Cambria" panose="02040503050406030204" pitchFamily="18" charset="0"/>
              </a:rPr>
              <a:t>. Eis o parágrafo nuclear: </a:t>
            </a:r>
          </a:p>
          <a:p>
            <a:pPr marL="715963" algn="just" eaLnBrk="0"/>
            <a:r>
              <a:rPr lang="pt-PT" sz="2000" dirty="0">
                <a:latin typeface="Cambria" panose="02040503050406030204" pitchFamily="18" charset="0"/>
                <a:ea typeface="Cambria" panose="02040503050406030204" pitchFamily="18" charset="0"/>
              </a:rPr>
              <a:t>«5d) Se o consórcio é constituído tão só por dois membros não é necessário aplicar a </a:t>
            </a:r>
            <a:r>
              <a:rPr lang="pt-PT" sz="2000" dirty="0" err="1">
                <a:latin typeface="Cambria" panose="02040503050406030204" pitchFamily="18" charset="0"/>
                <a:ea typeface="Cambria" panose="02040503050406030204" pitchFamily="18" charset="0"/>
              </a:rPr>
              <a:t>excepção</a:t>
            </a:r>
            <a:r>
              <a:rPr lang="pt-PT" sz="2000" dirty="0">
                <a:latin typeface="Cambria" panose="02040503050406030204" pitchFamily="18" charset="0"/>
                <a:ea typeface="Cambria" panose="02040503050406030204" pitchFamily="18" charset="0"/>
              </a:rPr>
              <a:t> consignada no </a:t>
            </a:r>
            <a:r>
              <a:rPr lang="pt-PT" sz="2000" dirty="0" err="1">
                <a:latin typeface="Cambria" panose="02040503050406030204" pitchFamily="18" charset="0"/>
                <a:ea typeface="Cambria" panose="02040503050406030204" pitchFamily="18" charset="0"/>
              </a:rPr>
              <a:t>art</a:t>
            </a:r>
            <a:r>
              <a:rPr lang="pt-PT" sz="2000" dirty="0">
                <a:latin typeface="Cambria" panose="02040503050406030204" pitchFamily="18" charset="0"/>
                <a:ea typeface="Cambria" panose="02040503050406030204" pitchFamily="18" charset="0"/>
              </a:rPr>
              <a:t>. 10º nº. 1 do referido diploma legal, porquanto a declaração resolutiva local (?) de um dos dois membros (quando se verifica o pressuposto da resolução) opera imediatamente, de pleno direito, no momento em que essa declaração chega ao poder de esfera de </a:t>
            </a:r>
            <a:r>
              <a:rPr lang="pt-PT" sz="2000" dirty="0" err="1">
                <a:latin typeface="Cambria" panose="02040503050406030204" pitchFamily="18" charset="0"/>
                <a:ea typeface="Cambria" panose="02040503050406030204" pitchFamily="18" charset="0"/>
              </a:rPr>
              <a:t>acção</a:t>
            </a:r>
            <a:r>
              <a:rPr lang="pt-PT" sz="2000" dirty="0">
                <a:latin typeface="Cambria" panose="02040503050406030204" pitchFamily="18" charset="0"/>
                <a:ea typeface="Cambria" panose="02040503050406030204" pitchFamily="18" charset="0"/>
              </a:rPr>
              <a:t> da parte (</a:t>
            </a:r>
            <a:r>
              <a:rPr lang="pt-PT" sz="2000" dirty="0" err="1">
                <a:latin typeface="Cambria" panose="02040503050406030204" pitchFamily="18" charset="0"/>
                <a:ea typeface="Cambria" panose="02040503050406030204" pitchFamily="18" charset="0"/>
              </a:rPr>
              <a:t>art</a:t>
            </a:r>
            <a:r>
              <a:rPr lang="pt-PT" sz="2000" dirty="0">
                <a:latin typeface="Cambria" panose="02040503050406030204" pitchFamily="18" charset="0"/>
                <a:ea typeface="Cambria" panose="02040503050406030204" pitchFamily="18" charset="0"/>
              </a:rPr>
              <a:t>. 224º nº. 1 do CC), sendo certo que, neste caso, a resolução importa a </a:t>
            </a:r>
            <a:r>
              <a:rPr lang="pt-PT" sz="2000" b="1" dirty="0">
                <a:latin typeface="Cambria" panose="02040503050406030204" pitchFamily="18" charset="0"/>
                <a:ea typeface="Cambria" panose="02040503050406030204" pitchFamily="18" charset="0"/>
              </a:rPr>
              <a:t>destruição</a:t>
            </a:r>
            <a:r>
              <a:rPr lang="pt-PT" sz="2000" dirty="0">
                <a:latin typeface="Cambria" panose="02040503050406030204" pitchFamily="18" charset="0"/>
                <a:ea typeface="Cambria" panose="02040503050406030204" pitchFamily="18" charset="0"/>
              </a:rPr>
              <a:t> do negócio e a consequente restituição de tudo o que as partes houverem recebido. Nisto consiste a eficácia </a:t>
            </a:r>
            <a:r>
              <a:rPr lang="pt-PT" sz="2000" dirty="0" err="1">
                <a:latin typeface="Cambria" panose="02040503050406030204" pitchFamily="18" charset="0"/>
                <a:ea typeface="Cambria" panose="02040503050406030204" pitchFamily="18" charset="0"/>
              </a:rPr>
              <a:t>retroactiva</a:t>
            </a:r>
            <a:r>
              <a:rPr lang="pt-PT" sz="2000" dirty="0">
                <a:latin typeface="Cambria" panose="02040503050406030204" pitchFamily="18" charset="0"/>
                <a:ea typeface="Cambria" panose="02040503050406030204" pitchFamily="18" charset="0"/>
              </a:rPr>
              <a:t> da nulidade ou da resolução, expressa nos </a:t>
            </a:r>
            <a:r>
              <a:rPr lang="pt-PT" sz="2000" dirty="0" err="1">
                <a:latin typeface="Cambria" panose="02040503050406030204" pitchFamily="18" charset="0"/>
                <a:ea typeface="Cambria" panose="02040503050406030204" pitchFamily="18" charset="0"/>
              </a:rPr>
              <a:t>arts</a:t>
            </a:r>
            <a:r>
              <a:rPr lang="pt-PT" sz="2000" dirty="0">
                <a:latin typeface="Cambria" panose="02040503050406030204" pitchFamily="18" charset="0"/>
                <a:ea typeface="Cambria" panose="02040503050406030204" pitchFamily="18" charset="0"/>
              </a:rPr>
              <a:t>. 433º e 434º do CC.» (CJ-STJ ano V, 1997, tomo III, pp. 94 e ss.)</a:t>
            </a:r>
          </a:p>
          <a:p>
            <a:pPr marL="900430">
              <a:lnSpc>
                <a:spcPct val="115000"/>
              </a:lnSpc>
              <a:spcAft>
                <a:spcPts val="0"/>
              </a:spcAft>
            </a:pPr>
            <a:endParaRPr lang="pt-PT" dirty="0">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16076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700" b="1" dirty="0"/>
              <a:t/>
            </a:r>
            <a:br>
              <a:rPr lang="pt-PT" sz="2700" b="1" dirty="0"/>
            </a:br>
            <a:r>
              <a:rPr lang="pt-PT" sz="2700" b="1" dirty="0" smtClean="0"/>
              <a:t/>
            </a:r>
            <a:br>
              <a:rPr lang="pt-PT" sz="2700" b="1" dirty="0" smtClean="0"/>
            </a:br>
            <a:r>
              <a:rPr lang="pt-PT" sz="2700" b="1" dirty="0"/>
              <a:t/>
            </a:r>
            <a:br>
              <a:rPr lang="pt-PT" sz="2700" b="1" dirty="0"/>
            </a:br>
            <a:r>
              <a:rPr lang="pt-PT" sz="2200" b="1" dirty="0" smtClean="0">
                <a:latin typeface="Cambria" panose="02040503050406030204" pitchFamily="18" charset="0"/>
                <a:ea typeface="Cambria" panose="02040503050406030204" pitchFamily="18" charset="0"/>
              </a:rPr>
              <a:t>7</a:t>
            </a:r>
            <a:r>
              <a:rPr lang="pt-PT" sz="2200" b="1" dirty="0">
                <a:latin typeface="Cambria" panose="02040503050406030204" pitchFamily="18" charset="0"/>
                <a:ea typeface="Cambria" panose="02040503050406030204" pitchFamily="18" charset="0"/>
              </a:rPr>
              <a:t>. Na associação em participação, a contribuição do associado pode consistir em serviços? </a:t>
            </a:r>
            <a:r>
              <a:rPr lang="pt-PT" sz="2200" b="1" dirty="0">
                <a:solidFill>
                  <a:srgbClr val="C00000"/>
                </a:solidFill>
                <a:latin typeface="Cambria" panose="02040503050406030204" pitchFamily="18" charset="0"/>
                <a:ea typeface="Cambria" panose="02040503050406030204" pitchFamily="18" charset="0"/>
              </a:rPr>
              <a:t>(1/2)</a:t>
            </a:r>
            <a:r>
              <a:rPr lang="pt-PT" dirty="0"/>
              <a:t/>
            </a:r>
            <a:br>
              <a:rPr lang="pt-PT" dirty="0"/>
            </a:br>
            <a:r>
              <a:rPr lang="pt-PT" dirty="0"/>
              <a:t/>
            </a:r>
            <a:br>
              <a:rPr lang="pt-PT" dirty="0"/>
            </a:br>
            <a:r>
              <a:rPr lang="pt-PT" dirty="0"/>
              <a:t/>
            </a:r>
            <a:br>
              <a:rPr lang="pt-PT" dirty="0"/>
            </a:br>
            <a:endParaRPr lang="pt-PT" dirty="0"/>
          </a:p>
        </p:txBody>
      </p:sp>
      <p:sp>
        <p:nvSpPr>
          <p:cNvPr id="3" name="Marcador de Posição de Conteúdo 2"/>
          <p:cNvSpPr>
            <a:spLocks noGrp="1"/>
          </p:cNvSpPr>
          <p:nvPr>
            <p:ph idx="1"/>
          </p:nvPr>
        </p:nvSpPr>
        <p:spPr>
          <a:xfrm>
            <a:off x="838200" y="1524683"/>
            <a:ext cx="10515600" cy="4351338"/>
          </a:xfrm>
        </p:spPr>
        <p:txBody>
          <a:bodyPr>
            <a:norm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a:lnSpc>
                <a:spcPct val="110000"/>
              </a:lnSpc>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33068" y="1251551"/>
            <a:ext cx="12192000" cy="463296"/>
          </a:xfrm>
          <a:prstGeom prst="rect">
            <a:avLst/>
          </a:prstGeom>
        </p:spPr>
      </p:pic>
      <p:sp>
        <p:nvSpPr>
          <p:cNvPr id="5" name="Retângulo 4"/>
          <p:cNvSpPr/>
          <p:nvPr/>
        </p:nvSpPr>
        <p:spPr>
          <a:xfrm>
            <a:off x="914400" y="1889185"/>
            <a:ext cx="10981426" cy="1938992"/>
          </a:xfrm>
          <a:prstGeom prst="rect">
            <a:avLst/>
          </a:prstGeom>
        </p:spPr>
        <p:txBody>
          <a:bodyPr wrap="square">
            <a:spAutoFit/>
          </a:bodyPr>
          <a:lstStyle/>
          <a:p>
            <a:pPr algn="just" eaLnBrk="0"/>
            <a:r>
              <a:rPr lang="pt-PT" sz="2000" dirty="0">
                <a:latin typeface="Cambria" panose="02040503050406030204" pitchFamily="18" charset="0"/>
                <a:ea typeface="Cambria" panose="02040503050406030204" pitchFamily="18" charset="0"/>
              </a:rPr>
              <a:t>O </a:t>
            </a:r>
            <a:r>
              <a:rPr lang="pt-PT" sz="2000" dirty="0" err="1">
                <a:latin typeface="Cambria" panose="02040503050406030204" pitchFamily="18" charset="0"/>
                <a:ea typeface="Cambria" panose="02040503050406030204" pitchFamily="18" charset="0"/>
              </a:rPr>
              <a:t>art</a:t>
            </a:r>
            <a:r>
              <a:rPr lang="pt-PT" sz="2000" dirty="0">
                <a:latin typeface="Cambria" panose="02040503050406030204" pitchFamily="18" charset="0"/>
                <a:ea typeface="Cambria" panose="02040503050406030204" pitchFamily="18" charset="0"/>
              </a:rPr>
              <a:t>. 24 do </a:t>
            </a:r>
            <a:r>
              <a:rPr lang="pt-PT" sz="2000" dirty="0" err="1">
                <a:latin typeface="Cambria" panose="02040503050406030204" pitchFamily="18" charset="0"/>
                <a:ea typeface="Cambria" panose="02040503050406030204" pitchFamily="18" charset="0"/>
              </a:rPr>
              <a:t>Dec.-Lei</a:t>
            </a:r>
            <a:r>
              <a:rPr lang="pt-PT" sz="2000" dirty="0">
                <a:latin typeface="Cambria" panose="02040503050406030204" pitchFamily="18" charset="0"/>
                <a:ea typeface="Cambria" panose="02040503050406030204" pitchFamily="18" charset="0"/>
              </a:rPr>
              <a:t> 231/81, de 28 de julho, estabelece:</a:t>
            </a:r>
          </a:p>
          <a:p>
            <a:pPr algn="just"/>
            <a:r>
              <a:rPr lang="pt-PT" sz="2000" b="1" dirty="0">
                <a:latin typeface="Cambria" panose="02040503050406030204" pitchFamily="18" charset="0"/>
                <a:ea typeface="Cambria" panose="02040503050406030204" pitchFamily="18" charset="0"/>
              </a:rPr>
              <a:t>«(Contribuição do associado)</a:t>
            </a:r>
            <a:endParaRPr lang="pt-PT" sz="2000" dirty="0">
              <a:latin typeface="Cambria" panose="02040503050406030204" pitchFamily="18" charset="0"/>
              <a:ea typeface="Cambria" panose="02040503050406030204" pitchFamily="18" charset="0"/>
            </a:endParaRPr>
          </a:p>
          <a:p>
            <a:pPr algn="just"/>
            <a:r>
              <a:rPr lang="pt-PT" sz="2000" dirty="0">
                <a:latin typeface="Cambria" panose="02040503050406030204" pitchFamily="18" charset="0"/>
                <a:ea typeface="Cambria" panose="02040503050406030204" pitchFamily="18" charset="0"/>
              </a:rPr>
              <a:t>1 - O associado deve prestar ou obrigar-se a prestar uma contribuição de natureza patrimonial que, quando consista na constituição de um direito ou na sua transmissão, deve ingressar no património do associante.</a:t>
            </a:r>
          </a:p>
          <a:p>
            <a:pPr algn="just"/>
            <a:r>
              <a:rPr lang="pt-PT" sz="2000" dirty="0">
                <a:latin typeface="Cambria" panose="02040503050406030204" pitchFamily="18" charset="0"/>
                <a:ea typeface="Cambria" panose="02040503050406030204" pitchFamily="18" charset="0"/>
              </a:rPr>
              <a:t>[…]»</a:t>
            </a:r>
            <a:endParaRPr lang="pt-PT" sz="2000" dirty="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1976897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4734" y="597407"/>
            <a:ext cx="10482532" cy="1117440"/>
          </a:xfrm>
        </p:spPr>
        <p:txBody>
          <a:bodyPr>
            <a:normAutofit fontScale="90000"/>
          </a:bodyPr>
          <a:lstStyle/>
          <a:p>
            <a:pPr eaLnBrk="0"/>
            <a:r>
              <a:rPr lang="pt-PT" sz="2700" b="1" dirty="0"/>
              <a:t/>
            </a:r>
            <a:br>
              <a:rPr lang="pt-PT" sz="2700" b="1" dirty="0"/>
            </a:br>
            <a:r>
              <a:rPr lang="pt-PT" sz="2200" dirty="0">
                <a:latin typeface="Cambria" panose="02040503050406030204" pitchFamily="18" charset="0"/>
                <a:ea typeface="Cambria" panose="02040503050406030204" pitchFamily="18" charset="0"/>
              </a:rPr>
              <a:t> </a:t>
            </a:r>
            <a:br>
              <a:rPr lang="pt-PT" sz="2200" dirty="0">
                <a:latin typeface="Cambria" panose="02040503050406030204" pitchFamily="18" charset="0"/>
                <a:ea typeface="Cambria" panose="02040503050406030204" pitchFamily="18" charset="0"/>
              </a:rPr>
            </a:br>
            <a:r>
              <a:rPr lang="pt-PT" sz="2200" b="1" dirty="0">
                <a:latin typeface="Cambria" panose="02040503050406030204" pitchFamily="18" charset="0"/>
                <a:ea typeface="Cambria" panose="02040503050406030204" pitchFamily="18" charset="0"/>
              </a:rPr>
              <a:t>7. Na associação em participação, a contribuição do associado pode consistir em serviços? </a:t>
            </a:r>
            <a:r>
              <a:rPr lang="pt-PT" sz="2200" b="1" dirty="0">
                <a:solidFill>
                  <a:srgbClr val="C00000"/>
                </a:solidFill>
                <a:latin typeface="Cambria" panose="02040503050406030204" pitchFamily="18" charset="0"/>
                <a:ea typeface="Cambria" panose="02040503050406030204" pitchFamily="18" charset="0"/>
              </a:rPr>
              <a:t>(2/2)</a:t>
            </a:r>
            <a:r>
              <a:rPr lang="pt-PT" dirty="0"/>
              <a:t/>
            </a:r>
            <a:br>
              <a:rPr lang="pt-PT" dirty="0"/>
            </a:br>
            <a:r>
              <a:rPr lang="pt-PT" dirty="0"/>
              <a:t/>
            </a:r>
            <a:br>
              <a:rPr lang="pt-PT" dirty="0"/>
            </a:br>
            <a:r>
              <a:rPr lang="pt-PT" dirty="0"/>
              <a:t/>
            </a:r>
            <a:br>
              <a:rPr lang="pt-PT" dirty="0"/>
            </a:br>
            <a:endParaRPr lang="pt-PT" dirty="0"/>
          </a:p>
        </p:txBody>
      </p:sp>
      <p:sp>
        <p:nvSpPr>
          <p:cNvPr id="3" name="Marcador de Posição de Conteúdo 2"/>
          <p:cNvSpPr>
            <a:spLocks noGrp="1"/>
          </p:cNvSpPr>
          <p:nvPr>
            <p:ph idx="1"/>
          </p:nvPr>
        </p:nvSpPr>
        <p:spPr>
          <a:xfrm>
            <a:off x="838200" y="1524683"/>
            <a:ext cx="10515600" cy="4351338"/>
          </a:xfrm>
        </p:spPr>
        <p:txBody>
          <a:bodyPr>
            <a:norm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a:lnSpc>
                <a:spcPct val="110000"/>
              </a:lnSpc>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0" y="1293035"/>
            <a:ext cx="12192000" cy="463296"/>
          </a:xfrm>
          <a:prstGeom prst="rect">
            <a:avLst/>
          </a:prstGeom>
        </p:spPr>
      </p:pic>
      <p:sp>
        <p:nvSpPr>
          <p:cNvPr id="5" name="Retângulo 4"/>
          <p:cNvSpPr/>
          <p:nvPr/>
        </p:nvSpPr>
        <p:spPr>
          <a:xfrm>
            <a:off x="854734" y="1756331"/>
            <a:ext cx="11041092" cy="5687260"/>
          </a:xfrm>
          <a:prstGeom prst="rect">
            <a:avLst/>
          </a:prstGeom>
        </p:spPr>
        <p:txBody>
          <a:bodyPr wrap="square">
            <a:spAutoFit/>
          </a:bodyPr>
          <a:lstStyle/>
          <a:p>
            <a:pPr algn="just" eaLnBrk="0"/>
            <a:r>
              <a:rPr lang="pt-PT" sz="1200" b="1" dirty="0"/>
              <a:t>Acórdão da Relação de Lisboa de 12 de novembro de 2002:</a:t>
            </a:r>
            <a:endParaRPr lang="pt-PT" sz="1200" dirty="0"/>
          </a:p>
          <a:p>
            <a:pPr algn="just" eaLnBrk="0"/>
            <a:r>
              <a:rPr lang="pt-PT" sz="1200" dirty="0"/>
              <a:t>[…]</a:t>
            </a:r>
          </a:p>
          <a:p>
            <a:pPr algn="just" eaLnBrk="0"/>
            <a:r>
              <a:rPr lang="pt-PT" sz="1200" dirty="0"/>
              <a:t>Valdemar Dias propôs </a:t>
            </a:r>
            <a:r>
              <a:rPr lang="pt-PT" sz="1200" dirty="0" err="1"/>
              <a:t>acção</a:t>
            </a:r>
            <a:r>
              <a:rPr lang="pt-PT" sz="1200" dirty="0"/>
              <a:t> especial de prestação de contas, relativamente ao ano de 1997, contra “MONTORIA” – </a:t>
            </a:r>
            <a:r>
              <a:rPr lang="pt-PT" sz="1200" dirty="0" err="1"/>
              <a:t>Soc</a:t>
            </a:r>
            <a:r>
              <a:rPr lang="pt-PT" sz="1200" dirty="0"/>
              <a:t>. de Construções Lda.</a:t>
            </a:r>
          </a:p>
          <a:p>
            <a:pPr algn="just" eaLnBrk="0"/>
            <a:r>
              <a:rPr lang="pt-PT" sz="1200" dirty="0"/>
              <a:t>[…]</a:t>
            </a:r>
          </a:p>
          <a:p>
            <a:pPr algn="just" eaLnBrk="0"/>
            <a:r>
              <a:rPr lang="pt-PT" sz="1200" dirty="0"/>
              <a:t>Seguidamente foi proferida a competente sentença, pela qual foi a </a:t>
            </a:r>
            <a:r>
              <a:rPr lang="pt-PT" sz="1200" dirty="0" err="1"/>
              <a:t>acção</a:t>
            </a:r>
            <a:r>
              <a:rPr lang="pt-PT" sz="1200" dirty="0"/>
              <a:t> julgada improcedente, absolvendo-se a ré do pedido.</a:t>
            </a:r>
          </a:p>
          <a:p>
            <a:pPr algn="just" eaLnBrk="0"/>
            <a:r>
              <a:rPr lang="pt-PT" sz="1200" dirty="0"/>
              <a:t>[…]</a:t>
            </a:r>
          </a:p>
          <a:p>
            <a:pPr algn="just" eaLnBrk="0"/>
            <a:r>
              <a:rPr lang="pt-PT" sz="1200" dirty="0"/>
              <a:t>O contrato celebrado entre a autora e ré deve ser qualificado como de prestação de serviços (</a:t>
            </a:r>
            <a:r>
              <a:rPr lang="pt-PT" sz="1200" dirty="0" err="1"/>
              <a:t>art</a:t>
            </a:r>
            <a:r>
              <a:rPr lang="pt-PT" sz="1200" dirty="0"/>
              <a:t>. 1154º do CC), sendo a remuneração constituída pela participação do autor nos lucros da sociedade ré e não pretende o autor como contrato de associação em participação (DL 231/81, de 28.07).</a:t>
            </a:r>
          </a:p>
          <a:p>
            <a:pPr algn="just" eaLnBrk="0"/>
            <a:r>
              <a:rPr lang="pt-PT" sz="1200" dirty="0"/>
              <a:t>[…]</a:t>
            </a:r>
          </a:p>
          <a:p>
            <a:pPr algn="just" eaLnBrk="0"/>
            <a:r>
              <a:rPr lang="pt-PT" sz="1200" dirty="0"/>
              <a:t>Da 1ª instância vêm provados os seguintes factos:</a:t>
            </a:r>
          </a:p>
          <a:p>
            <a:pPr marL="363538" algn="just" eaLnBrk="0"/>
            <a:r>
              <a:rPr lang="pt-PT" sz="1200" dirty="0"/>
              <a:t>1.            A ré </a:t>
            </a:r>
            <a:r>
              <a:rPr lang="pt-PT" sz="1200" dirty="0" err="1"/>
              <a:t>Montória</a:t>
            </a:r>
            <a:r>
              <a:rPr lang="pt-PT" sz="1200" dirty="0"/>
              <a:t> – Sociedade de Construções, </a:t>
            </a:r>
            <a:r>
              <a:rPr lang="pt-PT" sz="1200" dirty="0" err="1"/>
              <a:t>Ldª</a:t>
            </a:r>
            <a:r>
              <a:rPr lang="pt-PT" sz="1200" dirty="0"/>
              <a:t>. é uma sociedade comercial que tem por </a:t>
            </a:r>
            <a:r>
              <a:rPr lang="pt-PT" sz="1200" dirty="0" err="1"/>
              <a:t>objecto</a:t>
            </a:r>
            <a:r>
              <a:rPr lang="pt-PT" sz="1200" dirty="0"/>
              <a:t> a indústria de construção civil, compra e venda de propriedades, prédios, revenda dos adquiridos para esse fim.</a:t>
            </a:r>
          </a:p>
          <a:p>
            <a:pPr marL="363538" algn="just" eaLnBrk="0"/>
            <a:r>
              <a:rPr lang="pt-PT" sz="1200" dirty="0"/>
              <a:t>2.            Em Janeiro de 1993, o autor e a ré celebraram o acordo referido a fls. 5, cujo teor se considera aqui reproduzido;</a:t>
            </a:r>
          </a:p>
          <a:p>
            <a:pPr marL="363538" algn="just" eaLnBrk="0"/>
            <a:r>
              <a:rPr lang="pt-PT" sz="1200" dirty="0"/>
              <a:t>3.            No âmbito do acordo referido em b), o autor obrigou-se a prestar à ré a sua </a:t>
            </a:r>
            <a:r>
              <a:rPr lang="pt-PT" sz="1200" dirty="0" err="1"/>
              <a:t>actividade</a:t>
            </a:r>
            <a:r>
              <a:rPr lang="pt-PT" sz="1200" dirty="0"/>
              <a:t> como encarregado geral, recebendo em contrapartida 50% dos lucros auferidos pela mesma ré, ficando 7,5% dos lucros retidos para desgaste de viaturas e outras adquiridas e ainda compensação do investimento </a:t>
            </a:r>
            <a:r>
              <a:rPr lang="pt-PT" sz="1200" dirty="0" err="1"/>
              <a:t>efectuado</a:t>
            </a:r>
            <a:r>
              <a:rPr lang="pt-PT" sz="1200" dirty="0"/>
              <a:t>;</a:t>
            </a:r>
          </a:p>
          <a:p>
            <a:pPr marL="363538" algn="just" eaLnBrk="0"/>
            <a:r>
              <a:rPr lang="pt-PT" sz="1200" dirty="0"/>
              <a:t>[…]</a:t>
            </a:r>
          </a:p>
          <a:p>
            <a:pPr marL="363538" algn="just" eaLnBrk="0"/>
            <a:r>
              <a:rPr lang="pt-PT" sz="1200" dirty="0"/>
              <a:t>9. Em finais de Abril de 1996, o gerente da ré, Abílio Campos, declarou ao autor que prescindia dos seus serviços como encarregado geral;</a:t>
            </a:r>
          </a:p>
          <a:p>
            <a:pPr algn="just" eaLnBrk="0"/>
            <a:r>
              <a:rPr lang="pt-PT" sz="1200" dirty="0"/>
              <a:t>[…]</a:t>
            </a:r>
          </a:p>
          <a:p>
            <a:pPr algn="just" eaLnBrk="0"/>
            <a:r>
              <a:rPr lang="pt-PT" sz="1200" dirty="0"/>
              <a:t>Se nas sociedades existe o “exercício em comum de certa </a:t>
            </a:r>
            <a:r>
              <a:rPr lang="pt-PT" sz="1200" dirty="0" err="1"/>
              <a:t>actividade</a:t>
            </a:r>
            <a:r>
              <a:rPr lang="pt-PT" sz="1200" dirty="0"/>
              <a:t> económica” (</a:t>
            </a:r>
            <a:r>
              <a:rPr lang="pt-PT" sz="1200" dirty="0" err="1"/>
              <a:t>art</a:t>
            </a:r>
            <a:r>
              <a:rPr lang="pt-PT" sz="1200" dirty="0"/>
              <a:t>. 980º do CC) o mesmo não sucede na associação em participação, nesses termos.</a:t>
            </a:r>
          </a:p>
          <a:p>
            <a:pPr algn="just" eaLnBrk="0"/>
            <a:r>
              <a:rPr lang="pt-PT" sz="1200" dirty="0"/>
              <a:t>[…]</a:t>
            </a:r>
          </a:p>
          <a:p>
            <a:pPr algn="just" eaLnBrk="0"/>
            <a:r>
              <a:rPr lang="pt-PT" sz="1200" dirty="0"/>
              <a:t>Quer isto dizer que o autor exerceria, como exerceu, aquela </a:t>
            </a:r>
            <a:r>
              <a:rPr lang="pt-PT" sz="1200" dirty="0" err="1"/>
              <a:t>actividade</a:t>
            </a:r>
            <a:r>
              <a:rPr lang="pt-PT" sz="1200" dirty="0"/>
              <a:t> como encarregado geral, sem ordenado fixo, mas recebendo parte dos lucros da sociedade.</a:t>
            </a:r>
          </a:p>
          <a:p>
            <a:pPr algn="just" eaLnBrk="0"/>
            <a:r>
              <a:rPr lang="pt-PT" sz="1200" dirty="0"/>
              <a:t>[…]</a:t>
            </a:r>
          </a:p>
          <a:p>
            <a:pPr algn="just" eaLnBrk="0"/>
            <a:r>
              <a:rPr lang="pt-PT" sz="1200" b="1" dirty="0"/>
              <a:t>Parece-nos, assim, por um lado, que nada obsta a que se possa falar de um contrato de associação em participação, pois se verificam todos os pressupostos</a:t>
            </a:r>
            <a:r>
              <a:rPr lang="pt-PT" sz="1200" dirty="0"/>
              <a:t>…</a:t>
            </a:r>
          </a:p>
          <a:p>
            <a:pPr algn="just" eaLnBrk="0"/>
            <a:r>
              <a:rPr lang="pt-PT" sz="1200" dirty="0"/>
              <a:t>[…]</a:t>
            </a:r>
          </a:p>
          <a:p>
            <a:pPr algn="just" eaLnBrk="0"/>
            <a:r>
              <a:rPr lang="pt-PT" sz="1200" dirty="0"/>
              <a:t>É certo, como se disse, que não se verifica qualquer das causas de extinção referidas nas várias alíneas do artigo 27º. Mas, por um lado, tal não significa que a associação em participação não pudesse ser extinta por outros meios, nomeadamente pelo acordo das partes (</a:t>
            </a:r>
            <a:r>
              <a:rPr lang="pt-PT" sz="1200" dirty="0" err="1"/>
              <a:t>art</a:t>
            </a:r>
            <a:r>
              <a:rPr lang="pt-PT" sz="1200" dirty="0"/>
              <a:t>. 405º e 406º do CC e 21º, nº 3 do DL 231/81).» (CJ, ano XXVII, 2002, tomo V, pp. 75 e ss.)</a:t>
            </a:r>
          </a:p>
          <a:p>
            <a:pPr eaLnBrk="0"/>
            <a:r>
              <a:rPr lang="pt-PT" sz="1200" dirty="0"/>
              <a:t> </a:t>
            </a:r>
          </a:p>
          <a:p>
            <a:pPr marL="900430">
              <a:lnSpc>
                <a:spcPct val="115000"/>
              </a:lnSpc>
              <a:spcAft>
                <a:spcPts val="0"/>
              </a:spcAft>
            </a:pPr>
            <a:endParaRPr lang="pt-PT" dirty="0">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62226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6430" y="129396"/>
            <a:ext cx="10948359" cy="1214087"/>
          </a:xfrm>
        </p:spPr>
        <p:txBody>
          <a:bodyPr>
            <a:normAutofit fontScale="90000"/>
          </a:bodyPr>
          <a:lstStyle/>
          <a:p>
            <a:r>
              <a:rPr lang="pt-PT" sz="2700" b="1" dirty="0"/>
              <a:t/>
            </a:r>
            <a:br>
              <a:rPr lang="pt-PT" sz="2700" b="1" dirty="0"/>
            </a:br>
            <a:r>
              <a:rPr lang="pt-PT" sz="2700" b="1" dirty="0"/>
              <a:t> </a:t>
            </a:r>
            <a:r>
              <a:rPr lang="pt-PT" dirty="0"/>
              <a:t/>
            </a:r>
            <a:br>
              <a:rPr lang="pt-PT" dirty="0"/>
            </a:br>
            <a:r>
              <a:rPr lang="pt-PT" dirty="0"/>
              <a:t/>
            </a:r>
            <a:br>
              <a:rPr lang="pt-PT" dirty="0"/>
            </a:br>
            <a:endParaRPr lang="pt-PT" dirty="0"/>
          </a:p>
        </p:txBody>
      </p:sp>
      <p:sp>
        <p:nvSpPr>
          <p:cNvPr id="3" name="Marcador de Posição de Conteúdo 2"/>
          <p:cNvSpPr>
            <a:spLocks noGrp="1"/>
          </p:cNvSpPr>
          <p:nvPr>
            <p:ph idx="1"/>
          </p:nvPr>
        </p:nvSpPr>
        <p:spPr>
          <a:xfrm>
            <a:off x="838200" y="1524683"/>
            <a:ext cx="10515600" cy="4351338"/>
          </a:xfrm>
        </p:spPr>
        <p:txBody>
          <a:bodyPr>
            <a:normAutofit/>
          </a:bodyPr>
          <a:lstStyle/>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a:lnSpc>
                <a:spcPct val="110000"/>
              </a:lnSpc>
              <a:buNone/>
            </a:pPr>
            <a:endParaRPr lang="pt-PT" sz="1800" dirty="0">
              <a:latin typeface="Cambria" panose="02040503050406030204" pitchFamily="18" charset="0"/>
              <a:ea typeface="Cambria" panose="02040503050406030204" pitchFamily="18" charset="0"/>
            </a:endParaRPr>
          </a:p>
          <a:p>
            <a:pPr marL="0" indent="0" algn="just">
              <a:lnSpc>
                <a:spcPct val="110000"/>
              </a:lnSpc>
              <a:buNone/>
            </a:pPr>
            <a:endParaRPr lang="pt-PT" sz="1800" dirty="0">
              <a:latin typeface="Cambria" panose="02040503050406030204" pitchFamily="18" charset="0"/>
              <a:ea typeface="Cambria" panose="02040503050406030204" pitchFamily="18" charset="0"/>
            </a:endParaRPr>
          </a:p>
        </p:txBody>
      </p:sp>
      <p:pic>
        <p:nvPicPr>
          <p:cNvPr id="4" name="Imagem 3"/>
          <p:cNvPicPr>
            <a:picLocks noChangeAspect="1"/>
          </p:cNvPicPr>
          <p:nvPr/>
        </p:nvPicPr>
        <p:blipFill>
          <a:blip r:embed="rId2"/>
          <a:stretch>
            <a:fillRect/>
          </a:stretch>
        </p:blipFill>
        <p:spPr>
          <a:xfrm>
            <a:off x="94891" y="1640239"/>
            <a:ext cx="12192000" cy="463296"/>
          </a:xfrm>
          <a:prstGeom prst="rect">
            <a:avLst/>
          </a:prstGeom>
        </p:spPr>
      </p:pic>
      <p:sp>
        <p:nvSpPr>
          <p:cNvPr id="6" name="Retângulo 5"/>
          <p:cNvSpPr/>
          <p:nvPr/>
        </p:nvSpPr>
        <p:spPr>
          <a:xfrm>
            <a:off x="448575" y="310551"/>
            <a:ext cx="10731260" cy="707886"/>
          </a:xfrm>
          <a:prstGeom prst="rect">
            <a:avLst/>
          </a:prstGeom>
        </p:spPr>
        <p:txBody>
          <a:bodyPr wrap="square">
            <a:spAutoFit/>
          </a:bodyPr>
          <a:lstStyle/>
          <a:p>
            <a:pPr algn="just" eaLnBrk="0"/>
            <a:r>
              <a:rPr lang="pt-PT" sz="2000" b="1" dirty="0">
                <a:latin typeface="Cambria" panose="02040503050406030204" pitchFamily="18" charset="0"/>
                <a:ea typeface="Cambria" panose="02040503050406030204" pitchFamily="18" charset="0"/>
              </a:rPr>
              <a:t>8. Um consorciado pode ser subempreiteiro </a:t>
            </a:r>
            <a:r>
              <a:rPr lang="pt-PT" sz="2000" b="1" dirty="0" smtClean="0">
                <a:latin typeface="Cambria" panose="02040503050406030204" pitchFamily="18" charset="0"/>
                <a:ea typeface="Cambria" panose="02040503050406030204" pitchFamily="18" charset="0"/>
              </a:rPr>
              <a:t>de </a:t>
            </a:r>
            <a:r>
              <a:rPr lang="pt-PT" sz="2000" b="1" dirty="0">
                <a:latin typeface="Cambria" panose="02040503050406030204" pitchFamily="18" charset="0"/>
                <a:ea typeface="Cambria" panose="02040503050406030204" pitchFamily="18" charset="0"/>
              </a:rPr>
              <a:t>outro? Noutras palavras: é </a:t>
            </a:r>
            <a:r>
              <a:rPr lang="pt-PT" sz="2000" b="1" dirty="0" smtClean="0">
                <a:latin typeface="Cambria" panose="02040503050406030204" pitchFamily="18" charset="0"/>
                <a:ea typeface="Cambria" panose="02040503050406030204" pitchFamily="18" charset="0"/>
              </a:rPr>
              <a:t>viável </a:t>
            </a:r>
            <a:r>
              <a:rPr lang="pt-PT" sz="2000" b="1" dirty="0">
                <a:latin typeface="Cambria" panose="02040503050406030204" pitchFamily="18" charset="0"/>
                <a:ea typeface="Cambria" panose="02040503050406030204" pitchFamily="18" charset="0"/>
              </a:rPr>
              <a:t>cumular as qualidades de consorciado e de subempreiteiro? </a:t>
            </a:r>
            <a:r>
              <a:rPr lang="pt-PT" sz="2000" b="1" dirty="0">
                <a:solidFill>
                  <a:srgbClr val="C00000"/>
                </a:solidFill>
                <a:latin typeface="Cambria" panose="02040503050406030204" pitchFamily="18" charset="0"/>
                <a:ea typeface="Cambria" panose="02040503050406030204" pitchFamily="18" charset="0"/>
              </a:rPr>
              <a:t>(1/1)</a:t>
            </a:r>
            <a:endParaRPr lang="pt-PT" sz="2000" dirty="0">
              <a:solidFill>
                <a:srgbClr val="C00000"/>
              </a:solidFill>
              <a:latin typeface="Cambria" panose="02040503050406030204" pitchFamily="18" charset="0"/>
              <a:ea typeface="Cambria" panose="02040503050406030204" pitchFamily="18" charset="0"/>
            </a:endParaRPr>
          </a:p>
        </p:txBody>
      </p:sp>
      <p:sp>
        <p:nvSpPr>
          <p:cNvPr id="7" name="Retângulo 6"/>
          <p:cNvSpPr/>
          <p:nvPr/>
        </p:nvSpPr>
        <p:spPr>
          <a:xfrm>
            <a:off x="1150189" y="2400291"/>
            <a:ext cx="10547230" cy="1661993"/>
          </a:xfrm>
          <a:prstGeom prst="rect">
            <a:avLst/>
          </a:prstGeom>
        </p:spPr>
        <p:txBody>
          <a:bodyPr wrap="square">
            <a:spAutoFit/>
          </a:bodyPr>
          <a:lstStyle/>
          <a:p>
            <a:pPr eaLnBrk="0"/>
            <a:r>
              <a:rPr lang="pt-PT" sz="2000" b="1" dirty="0" smtClean="0">
                <a:latin typeface="Cambria" panose="02040503050406030204" pitchFamily="18" charset="0"/>
                <a:ea typeface="Cambria" panose="02040503050406030204" pitchFamily="18" charset="0"/>
              </a:rPr>
              <a:t>Tratar-se-á de um contrato misto?</a:t>
            </a:r>
          </a:p>
          <a:p>
            <a:pPr eaLnBrk="0"/>
            <a:endParaRPr lang="pt-PT" sz="2000" b="1" dirty="0">
              <a:latin typeface="Cambria" panose="02040503050406030204" pitchFamily="18" charset="0"/>
              <a:ea typeface="Cambria" panose="02040503050406030204" pitchFamily="18" charset="0"/>
            </a:endParaRPr>
          </a:p>
          <a:p>
            <a:pPr eaLnBrk="0"/>
            <a:endParaRPr lang="pt-PT" sz="2000" b="1" dirty="0" smtClean="0">
              <a:latin typeface="Cambria" panose="02040503050406030204" pitchFamily="18" charset="0"/>
              <a:ea typeface="Cambria" panose="02040503050406030204" pitchFamily="18" charset="0"/>
            </a:endParaRPr>
          </a:p>
          <a:p>
            <a:pPr algn="ctr" eaLnBrk="0"/>
            <a:r>
              <a:rPr lang="pt-PT" sz="2400" b="1" dirty="0" smtClean="0"/>
              <a:t> </a:t>
            </a:r>
            <a:r>
              <a:rPr lang="pt-PT" sz="2400" b="1" dirty="0" smtClean="0">
                <a:solidFill>
                  <a:srgbClr val="C00000"/>
                </a:solidFill>
                <a:latin typeface="Cambria" panose="02040503050406030204" pitchFamily="18" charset="0"/>
                <a:ea typeface="Cambria" panose="02040503050406030204" pitchFamily="18" charset="0"/>
              </a:rPr>
              <a:t>FIM </a:t>
            </a:r>
            <a:r>
              <a:rPr lang="pt-PT" sz="2000" b="1" dirty="0" smtClean="0">
                <a:latin typeface="Cambria" panose="02040503050406030204" pitchFamily="18" charset="0"/>
                <a:ea typeface="Cambria" panose="02040503050406030204" pitchFamily="18" charset="0"/>
              </a:rPr>
              <a:t>(mas a seguir há </a:t>
            </a:r>
            <a:r>
              <a:rPr lang="pt-PT" sz="2000" b="1" i="1" dirty="0" smtClean="0">
                <a:latin typeface="Cambria" panose="02040503050406030204" pitchFamily="18" charset="0"/>
                <a:ea typeface="Cambria" panose="02040503050406030204" pitchFamily="18" charset="0"/>
              </a:rPr>
              <a:t>slides</a:t>
            </a:r>
            <a:r>
              <a:rPr lang="pt-PT" sz="2000" b="1" dirty="0" smtClean="0">
                <a:latin typeface="Cambria" panose="02040503050406030204" pitchFamily="18" charset="0"/>
                <a:ea typeface="Cambria" panose="02040503050406030204" pitchFamily="18" charset="0"/>
              </a:rPr>
              <a:t> com listas de bibliografia e de jurisprudência)</a:t>
            </a:r>
            <a:endParaRPr lang="pt-PT" sz="2000" dirty="0">
              <a:latin typeface="Cambria" panose="02040503050406030204" pitchFamily="18" charset="0"/>
              <a:ea typeface="Cambria" panose="02040503050406030204" pitchFamily="18" charset="0"/>
            </a:endParaRPr>
          </a:p>
          <a:p>
            <a:endParaRPr lang="pt-PT" dirty="0"/>
          </a:p>
        </p:txBody>
      </p:sp>
    </p:spTree>
    <p:extLst>
      <p:ext uri="{BB962C8B-B14F-4D97-AF65-F5344CB8AC3E}">
        <p14:creationId xmlns:p14="http://schemas.microsoft.com/office/powerpoint/2010/main" val="1574759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400" b="1" dirty="0">
                <a:latin typeface="Cambria" panose="02040503050406030204" pitchFamily="18" charset="0"/>
                <a:ea typeface="Cambria" panose="02040503050406030204" pitchFamily="18" charset="0"/>
              </a:rPr>
              <a:t>2. Considerações gerais </a:t>
            </a:r>
            <a:r>
              <a:rPr lang="pt-PT" sz="2400" b="1" dirty="0">
                <a:solidFill>
                  <a:srgbClr val="C00000"/>
                </a:solidFill>
                <a:latin typeface="Cambria" panose="02040503050406030204" pitchFamily="18" charset="0"/>
                <a:ea typeface="Cambria" panose="02040503050406030204" pitchFamily="18" charset="0"/>
              </a:rPr>
              <a:t>(1/4)</a:t>
            </a:r>
            <a:r>
              <a:rPr lang="pt-PT" dirty="0"/>
              <a:t/>
            </a:r>
            <a:br>
              <a:rPr lang="pt-PT" dirty="0"/>
            </a:br>
            <a:r>
              <a:rPr lang="pt-PT" sz="2400" dirty="0">
                <a:latin typeface="Cambria" panose="02040503050406030204" pitchFamily="18" charset="0"/>
                <a:ea typeface="Cambria" panose="02040503050406030204" pitchFamily="18" charset="0"/>
              </a:rPr>
              <a:t/>
            </a:r>
            <a:br>
              <a:rPr lang="pt-PT" sz="2400" dirty="0">
                <a:latin typeface="Cambria" panose="02040503050406030204" pitchFamily="18" charset="0"/>
                <a:ea typeface="Cambria" panose="02040503050406030204" pitchFamily="18" charset="0"/>
              </a:rPr>
            </a:br>
            <a:r>
              <a:rPr lang="pt-PT" sz="2400" dirty="0">
                <a:latin typeface="Cambria" panose="02040503050406030204" pitchFamily="18" charset="0"/>
                <a:ea typeface="Cambria" panose="02040503050406030204" pitchFamily="18" charset="0"/>
              </a:rPr>
              <a:t/>
            </a:r>
            <a:br>
              <a:rPr lang="pt-PT" sz="2400" dirty="0">
                <a:latin typeface="Cambria" panose="02040503050406030204" pitchFamily="18" charset="0"/>
                <a:ea typeface="Cambria" panose="02040503050406030204" pitchFamily="18" charset="0"/>
              </a:rPr>
            </a:br>
            <a:endParaRPr lang="pt-PT" sz="2400"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38200" y="1810139"/>
            <a:ext cx="10515600" cy="4366824"/>
          </a:xfrm>
        </p:spPr>
        <p:txBody>
          <a:bodyPr>
            <a:normAutofit/>
          </a:bodyPr>
          <a:lstStyle/>
          <a:p>
            <a:pPr marL="0" indent="0" eaLnBrk="0">
              <a:buNone/>
            </a:pPr>
            <a:r>
              <a:rPr lang="pt-PT" sz="2400" dirty="0">
                <a:latin typeface="Cambria" panose="02040503050406030204" pitchFamily="18" charset="0"/>
                <a:ea typeface="Cambria" panose="02040503050406030204" pitchFamily="18" charset="0"/>
              </a:rPr>
              <a:t>- Localização temporal da regulação ou criação de cada </a:t>
            </a:r>
            <a:r>
              <a:rPr lang="pt-PT" sz="2400" dirty="0" smtClean="0">
                <a:latin typeface="Cambria" panose="02040503050406030204" pitchFamily="18" charset="0"/>
                <a:ea typeface="Cambria" panose="02040503050406030204" pitchFamily="18" charset="0"/>
              </a:rPr>
              <a:t>figura;</a:t>
            </a:r>
            <a:endParaRPr lang="pt-PT" sz="2400" dirty="0">
              <a:latin typeface="Cambria" panose="02040503050406030204" pitchFamily="18" charset="0"/>
              <a:ea typeface="Cambria" panose="02040503050406030204" pitchFamily="18" charset="0"/>
            </a:endParaRPr>
          </a:p>
          <a:p>
            <a:pPr marL="0" indent="0" eaLnBrk="0">
              <a:buNone/>
            </a:pPr>
            <a:r>
              <a:rPr lang="pt-PT" sz="2400" dirty="0">
                <a:latin typeface="Cambria" panose="02040503050406030204" pitchFamily="18" charset="0"/>
                <a:ea typeface="Cambria" panose="02040503050406030204" pitchFamily="18" charset="0"/>
              </a:rPr>
              <a:t> </a:t>
            </a:r>
            <a:endParaRPr lang="pt-PT" sz="2400" dirty="0" smtClean="0">
              <a:latin typeface="Cambria" panose="02040503050406030204" pitchFamily="18" charset="0"/>
              <a:ea typeface="Cambria" panose="02040503050406030204" pitchFamily="18" charset="0"/>
            </a:endParaRPr>
          </a:p>
          <a:p>
            <a:pPr marL="0" indent="0" algn="just" eaLnBrk="0">
              <a:buNone/>
            </a:pPr>
            <a:r>
              <a:rPr lang="pt-PT" sz="2400" dirty="0" smtClean="0">
                <a:latin typeface="Cambria" panose="02040503050406030204" pitchFamily="18" charset="0"/>
                <a:ea typeface="Cambria" panose="02040503050406030204" pitchFamily="18" charset="0"/>
              </a:rPr>
              <a:t>- </a:t>
            </a:r>
            <a:r>
              <a:rPr lang="pt-PT" sz="2400" dirty="0">
                <a:latin typeface="Cambria" panose="02040503050406030204" pitchFamily="18" charset="0"/>
                <a:ea typeface="Cambria" panose="02040503050406030204" pitchFamily="18" charset="0"/>
              </a:rPr>
              <a:t>Primazia da análise dos tipos contratuais, sem prejuízo da consideração da </a:t>
            </a:r>
            <a:r>
              <a:rPr lang="pt-PT" sz="2400" dirty="0" smtClean="0">
                <a:latin typeface="Cambria" panose="02040503050406030204" pitchFamily="18" charset="0"/>
                <a:ea typeface="Cambria" panose="02040503050406030204" pitchFamily="18" charset="0"/>
              </a:rPr>
              <a:t>vertente </a:t>
            </a:r>
            <a:r>
              <a:rPr lang="pt-PT" sz="2400" dirty="0">
                <a:latin typeface="Cambria" panose="02040503050406030204" pitchFamily="18" charset="0"/>
                <a:ea typeface="Cambria" panose="02040503050406030204" pitchFamily="18" charset="0"/>
              </a:rPr>
              <a:t>institucional das entidades jurídicas por eles, nalguns casos, </a:t>
            </a:r>
            <a:r>
              <a:rPr lang="pt-PT" sz="2400" dirty="0" smtClean="0">
                <a:latin typeface="Cambria" panose="02040503050406030204" pitchFamily="18" charset="0"/>
                <a:ea typeface="Cambria" panose="02040503050406030204" pitchFamily="18" charset="0"/>
              </a:rPr>
              <a:t>originadas;   </a:t>
            </a:r>
            <a:endParaRPr lang="pt-PT" sz="2400" dirty="0">
              <a:latin typeface="Cambria" panose="02040503050406030204" pitchFamily="18" charset="0"/>
              <a:ea typeface="Cambria" panose="02040503050406030204" pitchFamily="18" charset="0"/>
            </a:endParaRPr>
          </a:p>
          <a:p>
            <a:pPr marL="0" indent="0" eaLnBrk="0">
              <a:buNone/>
            </a:pPr>
            <a:r>
              <a:rPr lang="pt-PT" sz="2400" dirty="0">
                <a:latin typeface="Cambria" panose="02040503050406030204" pitchFamily="18" charset="0"/>
                <a:ea typeface="Cambria" panose="02040503050406030204" pitchFamily="18" charset="0"/>
              </a:rPr>
              <a:t> </a:t>
            </a:r>
          </a:p>
          <a:p>
            <a:pPr marL="0" indent="0" algn="just" eaLnBrk="0">
              <a:buNone/>
            </a:pPr>
            <a:r>
              <a:rPr lang="pt-PT" sz="2400" dirty="0">
                <a:latin typeface="Cambria" panose="02040503050406030204" pitchFamily="18" charset="0"/>
                <a:ea typeface="Cambria" panose="02040503050406030204" pitchFamily="18" charset="0"/>
              </a:rPr>
              <a:t>- Plurifuncionalidade de cada figura e dificuldades de qualificação de algumas </a:t>
            </a:r>
            <a:r>
              <a:rPr lang="pt-PT" sz="2400" dirty="0" smtClean="0">
                <a:latin typeface="Cambria" panose="02040503050406030204" pitchFamily="18" charset="0"/>
                <a:ea typeface="Cambria" panose="02040503050406030204" pitchFamily="18" charset="0"/>
              </a:rPr>
              <a:t>situações;</a:t>
            </a:r>
            <a:endParaRPr lang="pt-PT" sz="2400" dirty="0">
              <a:latin typeface="Cambria" panose="02040503050406030204" pitchFamily="18" charset="0"/>
              <a:ea typeface="Cambria" panose="02040503050406030204" pitchFamily="18" charset="0"/>
            </a:endParaRPr>
          </a:p>
          <a:p>
            <a:pPr marL="0" indent="0" eaLnBrk="0">
              <a:buNone/>
            </a:pPr>
            <a:r>
              <a:rPr lang="pt-PT" sz="2400" dirty="0">
                <a:latin typeface="Cambria" panose="02040503050406030204" pitchFamily="18" charset="0"/>
                <a:ea typeface="Cambria" panose="02040503050406030204" pitchFamily="18" charset="0"/>
              </a:rPr>
              <a:t> </a:t>
            </a:r>
          </a:p>
          <a:p>
            <a:pPr marL="0" indent="0" eaLnBrk="0">
              <a:buNone/>
            </a:pPr>
            <a:r>
              <a:rPr lang="pt-PT" sz="2400" dirty="0">
                <a:latin typeface="Cambria" panose="02040503050406030204" pitchFamily="18" charset="0"/>
                <a:ea typeface="Cambria" panose="02040503050406030204" pitchFamily="18" charset="0"/>
              </a:rPr>
              <a:t>- Atenção primacial à sociedade, à associação em participação e ao </a:t>
            </a:r>
            <a:r>
              <a:rPr lang="pt-PT" sz="2400" dirty="0" smtClean="0">
                <a:latin typeface="Cambria" panose="02040503050406030204" pitchFamily="18" charset="0"/>
                <a:ea typeface="Cambria" panose="02040503050406030204" pitchFamily="18" charset="0"/>
              </a:rPr>
              <a:t>consórcio.  </a:t>
            </a:r>
            <a:endParaRPr lang="pt-PT" sz="2400" dirty="0">
              <a:latin typeface="Cambria" panose="02040503050406030204" pitchFamily="18" charset="0"/>
              <a:ea typeface="Cambria" panose="02040503050406030204" pitchFamily="18" charset="0"/>
            </a:endParaRPr>
          </a:p>
          <a:p>
            <a:pPr marL="0" indent="0" algn="just">
              <a:buNone/>
            </a:pPr>
            <a:endParaRPr lang="pt-PT" b="1" i="1" dirty="0">
              <a:latin typeface="Cambria" panose="02040503050406030204" pitchFamily="18" charset="0"/>
              <a:ea typeface="Cambria" panose="02040503050406030204" pitchFamily="18" charset="0"/>
            </a:endParaRPr>
          </a:p>
        </p:txBody>
      </p:sp>
      <p:sp>
        <p:nvSpPr>
          <p:cNvPr id="4" name="Rectangle 3"/>
          <p:cNvSpPr/>
          <p:nvPr/>
        </p:nvSpPr>
        <p:spPr>
          <a:xfrm>
            <a:off x="0" y="969672"/>
            <a:ext cx="12192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2813029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9965"/>
            <a:ext cx="10515600" cy="1325563"/>
          </a:xfrm>
        </p:spPr>
        <p:txBody>
          <a:bodyPr>
            <a:normAutofit/>
          </a:bodyPr>
          <a:lstStyle/>
          <a:p>
            <a:r>
              <a:rPr lang="pt-PT" sz="2200" b="1" dirty="0">
                <a:latin typeface="Cambria" panose="02040503050406030204" pitchFamily="18" charset="0"/>
                <a:ea typeface="Cambria" panose="02040503050406030204" pitchFamily="18" charset="0"/>
              </a:rPr>
              <a:t>Bibliografia (portuguesa) </a:t>
            </a:r>
            <a:r>
              <a:rPr lang="pt-PT" sz="2200" b="1" dirty="0">
                <a:solidFill>
                  <a:srgbClr val="C00000"/>
                </a:solidFill>
                <a:latin typeface="Cambria" panose="02040503050406030204" pitchFamily="18" charset="0"/>
                <a:ea typeface="Cambria" panose="02040503050406030204" pitchFamily="18" charset="0"/>
              </a:rPr>
              <a:t>(</a:t>
            </a:r>
            <a:r>
              <a:rPr lang="pt-PT" sz="2200" b="1" dirty="0" smtClean="0">
                <a:solidFill>
                  <a:srgbClr val="C00000"/>
                </a:solidFill>
                <a:latin typeface="Cambria" panose="02040503050406030204" pitchFamily="18" charset="0"/>
                <a:ea typeface="Cambria" panose="02040503050406030204" pitchFamily="18" charset="0"/>
              </a:rPr>
              <a:t>1/3)</a:t>
            </a:r>
            <a:r>
              <a:rPr lang="pt-PT" dirty="0"/>
              <a:t/>
            </a:r>
            <a:br>
              <a:rPr lang="pt-PT" dirty="0"/>
            </a:br>
            <a:endParaRPr lang="pt-PT" sz="2000" b="1" dirty="0">
              <a:solidFill>
                <a:srgbClr val="C00000"/>
              </a:solidFill>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38200" y="1412111"/>
            <a:ext cx="10515600" cy="4764852"/>
          </a:xfrm>
        </p:spPr>
        <p:txBody>
          <a:bodyPr>
            <a:normAutofit/>
          </a:bodyPr>
          <a:lstStyle/>
          <a:p>
            <a:pPr marL="0" indent="0" algn="just">
              <a:lnSpc>
                <a:spcPct val="120000"/>
              </a:lnSpc>
              <a:buNone/>
            </a:pPr>
            <a:endParaRPr lang="pt-PT" sz="1400" dirty="0">
              <a:latin typeface="Cambria" panose="02040503050406030204" pitchFamily="18" charset="0"/>
              <a:ea typeface="Cambria" panose="02040503050406030204" pitchFamily="18" charset="0"/>
            </a:endParaRPr>
          </a:p>
          <a:p>
            <a:pPr algn="just" eaLnBrk="0"/>
            <a:r>
              <a:rPr lang="pt-PT" sz="1400" cap="small" dirty="0">
                <a:latin typeface="Cambria" panose="02040503050406030204" pitchFamily="18" charset="0"/>
                <a:ea typeface="Cambria" panose="02040503050406030204" pitchFamily="18" charset="0"/>
              </a:rPr>
              <a:t>Almeida, Bruno José Machado de – «</a:t>
            </a:r>
            <a:r>
              <a:rPr lang="pt-PT" sz="1400" dirty="0">
                <a:latin typeface="Cambria" panose="02040503050406030204" pitchFamily="18" charset="0"/>
                <a:ea typeface="Cambria" panose="02040503050406030204" pitchFamily="18" charset="0"/>
              </a:rPr>
              <a:t>A </a:t>
            </a:r>
            <a:r>
              <a:rPr lang="pt-PT" sz="1400" dirty="0" err="1">
                <a:latin typeface="Cambria" panose="02040503050406030204" pitchFamily="18" charset="0"/>
                <a:ea typeface="Cambria" panose="02040503050406030204" pitchFamily="18" charset="0"/>
              </a:rPr>
              <a:t>Organicidade</a:t>
            </a:r>
            <a:r>
              <a:rPr lang="pt-PT" sz="1400" dirty="0">
                <a:latin typeface="Cambria" panose="02040503050406030204" pitchFamily="18" charset="0"/>
                <a:ea typeface="Cambria" panose="02040503050406030204" pitchFamily="18" charset="0"/>
              </a:rPr>
              <a:t> dos Consórcios Empresariais e a sua Adequação à Realidade Portuguesa: uma Análise Empírica» in </a:t>
            </a:r>
            <a:r>
              <a:rPr lang="pt-PT" sz="1400" i="1" dirty="0">
                <a:latin typeface="Cambria" panose="02040503050406030204" pitchFamily="18" charset="0"/>
                <a:ea typeface="Cambria" panose="02040503050406030204" pitchFamily="18" charset="0"/>
              </a:rPr>
              <a:t>Revista de Direito das Sociedades</a:t>
            </a:r>
            <a:r>
              <a:rPr lang="pt-PT" sz="1400" dirty="0">
                <a:latin typeface="Cambria" panose="02040503050406030204" pitchFamily="18" charset="0"/>
                <a:ea typeface="Cambria" panose="02040503050406030204" pitchFamily="18" charset="0"/>
              </a:rPr>
              <a:t>, ano IX (2017), n.º 2</a:t>
            </a:r>
          </a:p>
          <a:p>
            <a:pPr algn="just" eaLnBrk="0"/>
            <a:r>
              <a:rPr lang="pt-PT" sz="1400" cap="small" dirty="0">
                <a:latin typeface="Cambria" panose="02040503050406030204" pitchFamily="18" charset="0"/>
                <a:ea typeface="Cambria" panose="02040503050406030204" pitchFamily="18" charset="0"/>
              </a:rPr>
              <a:t>Antunes, José Engrácia</a:t>
            </a:r>
            <a:r>
              <a:rPr lang="pt-PT" sz="1400" dirty="0">
                <a:latin typeface="Cambria" panose="02040503050406030204" pitchFamily="18" charset="0"/>
                <a:ea typeface="Cambria" panose="02040503050406030204" pitchFamily="18" charset="0"/>
              </a:rPr>
              <a:t> - «Os Contratos de Cooperação Empresarial», in</a:t>
            </a:r>
            <a:r>
              <a:rPr lang="pt-PT" sz="1400" b="1" i="1" dirty="0">
                <a:latin typeface="Cambria" panose="02040503050406030204" pitchFamily="18" charset="0"/>
                <a:ea typeface="Cambria" panose="02040503050406030204" pitchFamily="18" charset="0"/>
              </a:rPr>
              <a:t> </a:t>
            </a:r>
            <a:r>
              <a:rPr lang="pt-PT" sz="1400" i="1" dirty="0" err="1">
                <a:latin typeface="Cambria" panose="02040503050406030204" pitchFamily="18" charset="0"/>
                <a:ea typeface="Cambria" panose="02040503050406030204" pitchFamily="18" charset="0"/>
              </a:rPr>
              <a:t>Scientia</a:t>
            </a:r>
            <a:r>
              <a:rPr lang="pt-PT" sz="1400" i="1" dirty="0">
                <a:latin typeface="Cambria" panose="02040503050406030204" pitchFamily="18" charset="0"/>
                <a:ea typeface="Cambria" panose="02040503050406030204" pitchFamily="18" charset="0"/>
              </a:rPr>
              <a:t> </a:t>
            </a:r>
            <a:r>
              <a:rPr lang="pt-PT" sz="1400" i="1" dirty="0" err="1">
                <a:latin typeface="Cambria" panose="02040503050406030204" pitchFamily="18" charset="0"/>
                <a:ea typeface="Cambria" panose="02040503050406030204" pitchFamily="18" charset="0"/>
              </a:rPr>
              <a:t>Iuridica</a:t>
            </a:r>
            <a:r>
              <a:rPr lang="pt-PT" sz="1400" dirty="0">
                <a:latin typeface="Cambria" panose="02040503050406030204" pitchFamily="18" charset="0"/>
                <a:ea typeface="Cambria" panose="02040503050406030204" pitchFamily="18" charset="0"/>
              </a:rPr>
              <a:t>, </a:t>
            </a:r>
            <a:r>
              <a:rPr lang="pt-PT" sz="1400" dirty="0" err="1">
                <a:latin typeface="Cambria" panose="02040503050406030204" pitchFamily="18" charset="0"/>
                <a:ea typeface="Cambria" panose="02040503050406030204" pitchFamily="18" charset="0"/>
              </a:rPr>
              <a:t>abril­junho</a:t>
            </a:r>
            <a:r>
              <a:rPr lang="pt-PT" sz="1400" dirty="0">
                <a:latin typeface="Cambria" panose="02040503050406030204" pitchFamily="18" charset="0"/>
                <a:ea typeface="Cambria" panose="02040503050406030204" pitchFamily="18" charset="0"/>
              </a:rPr>
              <a:t> 2009, tomo LVIII, n.º 318 (texto incluído, com acrescentamentos, em </a:t>
            </a:r>
            <a:r>
              <a:rPr lang="pt-PT" sz="1400" i="1" dirty="0">
                <a:latin typeface="Cambria" panose="02040503050406030204" pitchFamily="18" charset="0"/>
                <a:ea typeface="Cambria" panose="02040503050406030204" pitchFamily="18" charset="0"/>
              </a:rPr>
              <a:t>Direito dos Contratos Comerciais</a:t>
            </a:r>
            <a:r>
              <a:rPr lang="pt-PT" sz="1400" dirty="0">
                <a:latin typeface="Cambria" panose="02040503050406030204" pitchFamily="18" charset="0"/>
                <a:ea typeface="Cambria" panose="02040503050406030204" pitchFamily="18" charset="0"/>
              </a:rPr>
              <a:t>, Coimbra, Almedina, 2009)</a:t>
            </a:r>
          </a:p>
          <a:p>
            <a:pPr algn="just" eaLnBrk="0"/>
            <a:r>
              <a:rPr lang="pt-PT" sz="1400" cap="small" dirty="0" smtClean="0">
                <a:latin typeface="Cambria" panose="02040503050406030204" pitchFamily="18" charset="0"/>
                <a:ea typeface="Cambria" panose="02040503050406030204" pitchFamily="18" charset="0"/>
              </a:rPr>
              <a:t>Campos, Pedro Dias </a:t>
            </a:r>
            <a:r>
              <a:rPr lang="pt-PT" sz="1400" dirty="0">
                <a:latin typeface="Cambria" panose="02040503050406030204" pitchFamily="18" charset="0"/>
                <a:ea typeface="Cambria" panose="02040503050406030204" pitchFamily="18" charset="0"/>
              </a:rPr>
              <a:t>– «Regime Jurídico e Fiscal do Agrupamento Complementar de Empresas (ACE) – O Papel do ROC</a:t>
            </a:r>
            <a:r>
              <a:rPr lang="pt-PT" sz="1400" dirty="0" smtClean="0">
                <a:latin typeface="Cambria" panose="02040503050406030204" pitchFamily="18" charset="0"/>
                <a:ea typeface="Cambria" panose="02040503050406030204" pitchFamily="18" charset="0"/>
              </a:rPr>
              <a:t>»,</a:t>
            </a:r>
            <a:r>
              <a:rPr lang="pt-PT" sz="1400" b="1" dirty="0" smtClean="0">
                <a:latin typeface="Cambria" panose="02040503050406030204" pitchFamily="18" charset="0"/>
                <a:ea typeface="Cambria" panose="02040503050406030204" pitchFamily="18" charset="0"/>
              </a:rPr>
              <a:t> </a:t>
            </a:r>
            <a:r>
              <a:rPr lang="pt-PT" sz="1400" dirty="0">
                <a:latin typeface="Cambria" panose="02040503050406030204" pitchFamily="18" charset="0"/>
                <a:ea typeface="Cambria" panose="02040503050406030204" pitchFamily="18" charset="0"/>
              </a:rPr>
              <a:t>in</a:t>
            </a:r>
            <a:r>
              <a:rPr lang="pt-PT" sz="1400" b="1" dirty="0">
                <a:latin typeface="Cambria" panose="02040503050406030204" pitchFamily="18" charset="0"/>
                <a:ea typeface="Cambria" panose="02040503050406030204" pitchFamily="18" charset="0"/>
              </a:rPr>
              <a:t> </a:t>
            </a:r>
            <a:r>
              <a:rPr lang="pt-PT" sz="1400" i="1" dirty="0">
                <a:latin typeface="Cambria" panose="02040503050406030204" pitchFamily="18" charset="0"/>
                <a:ea typeface="Cambria" panose="02040503050406030204" pitchFamily="18" charset="0"/>
              </a:rPr>
              <a:t>Revisores e Auditores </a:t>
            </a:r>
            <a:r>
              <a:rPr lang="pt-PT" sz="1400" dirty="0">
                <a:latin typeface="Cambria" panose="02040503050406030204" pitchFamily="18" charset="0"/>
                <a:ea typeface="Cambria" panose="02040503050406030204" pitchFamily="18" charset="0"/>
              </a:rPr>
              <a:t>(revista da OROC), n.º 59, outubro/dezembro 2012</a:t>
            </a:r>
          </a:p>
          <a:p>
            <a:pPr algn="just" eaLnBrk="0"/>
            <a:r>
              <a:rPr lang="pt-PT" sz="1400" cap="small" dirty="0" smtClean="0">
                <a:latin typeface="Cambria" panose="02040503050406030204" pitchFamily="18" charset="0"/>
                <a:ea typeface="Cambria" panose="02040503050406030204" pitchFamily="18" charset="0"/>
              </a:rPr>
              <a:t>Chorão, Luís </a:t>
            </a:r>
            <a:r>
              <a:rPr lang="pt-PT" sz="1400" cap="small" dirty="0" err="1" smtClean="0">
                <a:latin typeface="Cambria" panose="02040503050406030204" pitchFamily="18" charset="0"/>
                <a:ea typeface="Cambria" panose="02040503050406030204" pitchFamily="18" charset="0"/>
              </a:rPr>
              <a:t>Bigotte</a:t>
            </a:r>
            <a:r>
              <a:rPr lang="pt-PT" sz="1400" cap="small" dirty="0" smtClean="0">
                <a:latin typeface="Cambria" panose="02040503050406030204" pitchFamily="18" charset="0"/>
                <a:ea typeface="Cambria" panose="02040503050406030204" pitchFamily="18" charset="0"/>
              </a:rPr>
              <a:t> </a:t>
            </a:r>
            <a:r>
              <a:rPr lang="pt-PT" sz="1400" dirty="0">
                <a:latin typeface="Cambria" panose="02040503050406030204" pitchFamily="18" charset="0"/>
                <a:ea typeface="Cambria" panose="02040503050406030204" pitchFamily="18" charset="0"/>
              </a:rPr>
              <a:t>- «A Propósito das </a:t>
            </a:r>
            <a:r>
              <a:rPr lang="pt-PT" sz="1400" b="1" dirty="0" err="1">
                <a:latin typeface="Cambria" panose="02040503050406030204" pitchFamily="18" charset="0"/>
                <a:ea typeface="Cambria" panose="02040503050406030204" pitchFamily="18" charset="0"/>
              </a:rPr>
              <a:t>Societates</a:t>
            </a:r>
            <a:r>
              <a:rPr lang="pt-PT" sz="1400" b="1" dirty="0">
                <a:latin typeface="Cambria" panose="02040503050406030204" pitchFamily="18" charset="0"/>
                <a:ea typeface="Cambria" panose="02040503050406030204" pitchFamily="18" charset="0"/>
              </a:rPr>
              <a:t> </a:t>
            </a:r>
            <a:r>
              <a:rPr lang="pt-PT" sz="1400" dirty="0">
                <a:latin typeface="Cambria" panose="02040503050406030204" pitchFamily="18" charset="0"/>
                <a:ea typeface="Cambria" panose="02040503050406030204" pitchFamily="18" charset="0"/>
              </a:rPr>
              <a:t>e do Consórcio»,</a:t>
            </a:r>
            <a:r>
              <a:rPr lang="pt-PT" sz="1400" b="1" i="1" dirty="0">
                <a:latin typeface="Cambria" panose="02040503050406030204" pitchFamily="18" charset="0"/>
                <a:ea typeface="Cambria" panose="02040503050406030204" pitchFamily="18" charset="0"/>
              </a:rPr>
              <a:t> </a:t>
            </a:r>
            <a:r>
              <a:rPr lang="pt-PT" sz="1400" dirty="0">
                <a:latin typeface="Cambria" panose="02040503050406030204" pitchFamily="18" charset="0"/>
                <a:ea typeface="Cambria" panose="02040503050406030204" pitchFamily="18" charset="0"/>
              </a:rPr>
              <a:t>in </a:t>
            </a:r>
            <a:r>
              <a:rPr lang="pt-PT" sz="1400" i="1" dirty="0">
                <a:latin typeface="Cambria" panose="02040503050406030204" pitchFamily="18" charset="0"/>
                <a:ea typeface="Cambria" panose="02040503050406030204" pitchFamily="18" charset="0"/>
              </a:rPr>
              <a:t>Estudos em Homenagem ao Prof. Doutor Raúl Ventura</a:t>
            </a:r>
            <a:r>
              <a:rPr lang="pt-PT" sz="1400" dirty="0">
                <a:latin typeface="Cambria" panose="02040503050406030204" pitchFamily="18" charset="0"/>
                <a:ea typeface="Cambria" panose="02040503050406030204" pitchFamily="18" charset="0"/>
              </a:rPr>
              <a:t>, vol. I, FDUL/Coimbra Editora, 2003</a:t>
            </a:r>
          </a:p>
          <a:p>
            <a:pPr algn="just" eaLnBrk="0"/>
            <a:r>
              <a:rPr lang="pt-PT" sz="1400" cap="small" dirty="0" smtClean="0">
                <a:latin typeface="Cambria" panose="02040503050406030204" pitchFamily="18" charset="0"/>
                <a:ea typeface="Cambria" panose="02040503050406030204" pitchFamily="18" charset="0"/>
              </a:rPr>
              <a:t>Cordeiro, António Menezes </a:t>
            </a:r>
            <a:r>
              <a:rPr lang="pt-PT" sz="1400" dirty="0">
                <a:latin typeface="Cambria" panose="02040503050406030204" pitchFamily="18" charset="0"/>
                <a:ea typeface="Cambria" panose="02040503050406030204" pitchFamily="18" charset="0"/>
              </a:rPr>
              <a:t>- «Acordos Parassociais», in</a:t>
            </a:r>
            <a:r>
              <a:rPr lang="pt-PT" sz="1400" b="1" i="1" dirty="0">
                <a:latin typeface="Cambria" panose="02040503050406030204" pitchFamily="18" charset="0"/>
                <a:ea typeface="Cambria" panose="02040503050406030204" pitchFamily="18" charset="0"/>
              </a:rPr>
              <a:t> </a:t>
            </a:r>
            <a:r>
              <a:rPr lang="pt-PT" sz="1400" dirty="0">
                <a:latin typeface="Cambria" panose="02040503050406030204" pitchFamily="18" charset="0"/>
                <a:ea typeface="Cambria" panose="02040503050406030204" pitchFamily="18" charset="0"/>
              </a:rPr>
              <a:t>ROA, ano 61, II, abril 2001</a:t>
            </a:r>
          </a:p>
          <a:p>
            <a:pPr algn="just" eaLnBrk="0"/>
            <a:r>
              <a:rPr lang="pt-PT" sz="1400" cap="small" dirty="0" smtClean="0">
                <a:latin typeface="Cambria" panose="02040503050406030204" pitchFamily="18" charset="0"/>
                <a:ea typeface="Cambria" panose="02040503050406030204" pitchFamily="18" charset="0"/>
              </a:rPr>
              <a:t>Duarte, Rui Pinto </a:t>
            </a:r>
            <a:r>
              <a:rPr lang="pt-PT" sz="1400" dirty="0">
                <a:latin typeface="Cambria" panose="02040503050406030204" pitchFamily="18" charset="0"/>
                <a:ea typeface="Cambria" panose="02040503050406030204" pitchFamily="18" charset="0"/>
              </a:rPr>
              <a:t>-</a:t>
            </a:r>
            <a:r>
              <a:rPr lang="pt-PT" sz="1400" i="1" dirty="0">
                <a:latin typeface="Cambria" panose="02040503050406030204" pitchFamily="18" charset="0"/>
                <a:ea typeface="Cambria" panose="02040503050406030204" pitchFamily="18" charset="0"/>
              </a:rPr>
              <a:t> «Formas Jurídicas da Cooperação entre Empresas»,</a:t>
            </a:r>
            <a:r>
              <a:rPr lang="pt-PT" sz="1400" dirty="0">
                <a:latin typeface="Cambria" panose="02040503050406030204" pitchFamily="18" charset="0"/>
                <a:ea typeface="Cambria" panose="02040503050406030204" pitchFamily="18" charset="0"/>
              </a:rPr>
              <a:t> in </a:t>
            </a:r>
            <a:r>
              <a:rPr lang="pt-PT" sz="1400" i="1" dirty="0">
                <a:latin typeface="Cambria" panose="02040503050406030204" pitchFamily="18" charset="0"/>
                <a:ea typeface="Cambria" panose="02040503050406030204" pitchFamily="18" charset="0"/>
              </a:rPr>
              <a:t>Direito das Sociedades em Revista</a:t>
            </a:r>
            <a:r>
              <a:rPr lang="pt-PT" sz="1400" dirty="0">
                <a:latin typeface="Cambria" panose="02040503050406030204" pitchFamily="18" charset="0"/>
                <a:ea typeface="Cambria" panose="02040503050406030204" pitchFamily="18" charset="0"/>
              </a:rPr>
              <a:t>, outubro 2010, ano 2, vol. 4</a:t>
            </a:r>
          </a:p>
          <a:p>
            <a:pPr algn="just" eaLnBrk="0"/>
            <a:r>
              <a:rPr lang="pt-PT" sz="1400" cap="small" dirty="0" smtClean="0">
                <a:latin typeface="Cambria" panose="02040503050406030204" pitchFamily="18" charset="0"/>
                <a:ea typeface="Cambria" panose="02040503050406030204" pitchFamily="18" charset="0"/>
              </a:rPr>
              <a:t>Frada, Manuel Carneiro da </a:t>
            </a:r>
            <a:r>
              <a:rPr lang="pt-PT" sz="1400" dirty="0">
                <a:latin typeface="Cambria" panose="02040503050406030204" pitchFamily="18" charset="0"/>
                <a:ea typeface="Cambria" panose="02040503050406030204" pitchFamily="18" charset="0"/>
              </a:rPr>
              <a:t>- «Acordos Parassociais “</a:t>
            </a:r>
            <a:r>
              <a:rPr lang="pt-PT" sz="1400" dirty="0" err="1">
                <a:latin typeface="Cambria" panose="02040503050406030204" pitchFamily="18" charset="0"/>
                <a:ea typeface="Cambria" panose="02040503050406030204" pitchFamily="18" charset="0"/>
              </a:rPr>
              <a:t>Omnilaterais</a:t>
            </a:r>
            <a:r>
              <a:rPr lang="pt-PT" sz="1400" dirty="0">
                <a:latin typeface="Cambria" panose="02040503050406030204" pitchFamily="18" charset="0"/>
                <a:ea typeface="Cambria" panose="02040503050406030204" pitchFamily="18" charset="0"/>
              </a:rPr>
              <a:t>” - Um Novo Caso de «Desconsideração&gt;) da Personalidade Jurídica?», in</a:t>
            </a:r>
            <a:r>
              <a:rPr lang="pt-PT" sz="1400" b="1" i="1" dirty="0">
                <a:latin typeface="Cambria" panose="02040503050406030204" pitchFamily="18" charset="0"/>
                <a:ea typeface="Cambria" panose="02040503050406030204" pitchFamily="18" charset="0"/>
              </a:rPr>
              <a:t> </a:t>
            </a:r>
            <a:r>
              <a:rPr lang="pt-PT" sz="1400" i="1" dirty="0">
                <a:latin typeface="Cambria" panose="02040503050406030204" pitchFamily="18" charset="0"/>
                <a:ea typeface="Cambria" panose="02040503050406030204" pitchFamily="18" charset="0"/>
              </a:rPr>
              <a:t>Direito das Sociedades em Revista</a:t>
            </a:r>
            <a:r>
              <a:rPr lang="pt-PT" sz="1400" dirty="0">
                <a:latin typeface="Cambria" panose="02040503050406030204" pitchFamily="18" charset="0"/>
                <a:ea typeface="Cambria" panose="02040503050406030204" pitchFamily="18" charset="0"/>
              </a:rPr>
              <a:t>, n.º 2, Outubro 2009</a:t>
            </a:r>
          </a:p>
          <a:p>
            <a:pPr algn="just" eaLnBrk="0"/>
            <a:r>
              <a:rPr lang="pt-PT" sz="1400" cap="small" dirty="0" smtClean="0">
                <a:latin typeface="Cambria" panose="02040503050406030204" pitchFamily="18" charset="0"/>
                <a:ea typeface="Cambria" panose="02040503050406030204" pitchFamily="18" charset="0"/>
              </a:rPr>
              <a:t>Gonçalves, Luís da Cunha </a:t>
            </a:r>
            <a:r>
              <a:rPr lang="pt-PT" sz="1400" dirty="0">
                <a:latin typeface="Cambria" panose="02040503050406030204" pitchFamily="18" charset="0"/>
                <a:ea typeface="Cambria" panose="02040503050406030204" pitchFamily="18" charset="0"/>
              </a:rPr>
              <a:t>- </a:t>
            </a:r>
            <a:r>
              <a:rPr lang="pt-PT" sz="1400" i="1" dirty="0">
                <a:latin typeface="Cambria" panose="02040503050406030204" pitchFamily="18" charset="0"/>
                <a:ea typeface="Cambria" panose="02040503050406030204" pitchFamily="18" charset="0"/>
              </a:rPr>
              <a:t>Da Conta em Participação, </a:t>
            </a:r>
            <a:r>
              <a:rPr lang="pt-PT" sz="1400" dirty="0">
                <a:latin typeface="Cambria" panose="02040503050406030204" pitchFamily="18" charset="0"/>
                <a:ea typeface="Cambria" panose="02040503050406030204" pitchFamily="18" charset="0"/>
              </a:rPr>
              <a:t>Coimbra, Coimbra Editora, 2.ª ed., 1923</a:t>
            </a:r>
          </a:p>
          <a:p>
            <a:pPr algn="just" eaLnBrk="0"/>
            <a:r>
              <a:rPr lang="pt-PT" sz="1400" cap="small" dirty="0" smtClean="0">
                <a:latin typeface="Cambria" panose="02040503050406030204" pitchFamily="18" charset="0"/>
                <a:ea typeface="Cambria" panose="02040503050406030204" pitchFamily="18" charset="0"/>
              </a:rPr>
              <a:t>Guimarães, Vasco Branco </a:t>
            </a:r>
            <a:r>
              <a:rPr lang="pt-PT" sz="1400" dirty="0">
                <a:latin typeface="Cambria" panose="02040503050406030204" pitchFamily="18" charset="0"/>
                <a:ea typeface="Cambria" panose="02040503050406030204" pitchFamily="18" charset="0"/>
              </a:rPr>
              <a:t>- «</a:t>
            </a:r>
            <a:r>
              <a:rPr lang="pt-PT" sz="1400" dirty="0" err="1">
                <a:latin typeface="Cambria" panose="02040503050406030204" pitchFamily="18" charset="0"/>
                <a:ea typeface="Cambria" panose="02040503050406030204" pitchFamily="18" charset="0"/>
              </a:rPr>
              <a:t>Aspectos</a:t>
            </a:r>
            <a:r>
              <a:rPr lang="pt-PT" sz="1400" dirty="0">
                <a:latin typeface="Cambria" panose="02040503050406030204" pitchFamily="18" charset="0"/>
                <a:ea typeface="Cambria" panose="02040503050406030204" pitchFamily="18" charset="0"/>
              </a:rPr>
              <a:t> Fiscais dos Agrupamentos Complementares de Empresas», </a:t>
            </a:r>
            <a:r>
              <a:rPr lang="pt-PT" sz="1400" dirty="0" smtClean="0">
                <a:latin typeface="Cambria" panose="02040503050406030204" pitchFamily="18" charset="0"/>
                <a:ea typeface="Cambria" panose="02040503050406030204" pitchFamily="18" charset="0"/>
              </a:rPr>
              <a:t>in </a:t>
            </a:r>
            <a:r>
              <a:rPr lang="pt-PT" sz="1400" i="1" dirty="0" smtClean="0">
                <a:latin typeface="Cambria" panose="02040503050406030204" pitchFamily="18" charset="0"/>
                <a:ea typeface="Cambria" panose="02040503050406030204" pitchFamily="18" charset="0"/>
              </a:rPr>
              <a:t>Ciência e </a:t>
            </a:r>
            <a:r>
              <a:rPr lang="pt-PT" sz="1400" i="1" dirty="0">
                <a:latin typeface="Cambria" panose="02040503050406030204" pitchFamily="18" charset="0"/>
                <a:ea typeface="Cambria" panose="02040503050406030204" pitchFamily="18" charset="0"/>
              </a:rPr>
              <a:t>Técnica Fiscal</a:t>
            </a:r>
            <a:r>
              <a:rPr lang="pt-PT" sz="1400" dirty="0">
                <a:latin typeface="Cambria" panose="02040503050406030204" pitchFamily="18" charset="0"/>
                <a:ea typeface="Cambria" panose="02040503050406030204" pitchFamily="18" charset="0"/>
              </a:rPr>
              <a:t>, n.º 316/318, abril-junho 1985</a:t>
            </a:r>
          </a:p>
          <a:p>
            <a:pPr marL="0" indent="0">
              <a:buNone/>
            </a:pPr>
            <a:endParaRPr lang="pt-PT" dirty="0"/>
          </a:p>
        </p:txBody>
      </p:sp>
      <p:pic>
        <p:nvPicPr>
          <p:cNvPr id="5" name="Imagem 4"/>
          <p:cNvPicPr>
            <a:picLocks noChangeAspect="1"/>
          </p:cNvPicPr>
          <p:nvPr/>
        </p:nvPicPr>
        <p:blipFill>
          <a:blip r:embed="rId2"/>
          <a:stretch>
            <a:fillRect/>
          </a:stretch>
        </p:blipFill>
        <p:spPr>
          <a:xfrm>
            <a:off x="-3858" y="1180463"/>
            <a:ext cx="12192000" cy="463296"/>
          </a:xfrm>
          <a:prstGeom prst="rect">
            <a:avLst/>
          </a:prstGeom>
        </p:spPr>
      </p:pic>
      <p:sp>
        <p:nvSpPr>
          <p:cNvPr id="4" name="Retângulo 3"/>
          <p:cNvSpPr/>
          <p:nvPr/>
        </p:nvSpPr>
        <p:spPr>
          <a:xfrm>
            <a:off x="3048000" y="3105835"/>
            <a:ext cx="6096000" cy="369332"/>
          </a:xfrm>
          <a:prstGeom prst="rect">
            <a:avLst/>
          </a:prstGeom>
        </p:spPr>
        <p:txBody>
          <a:bodyPr>
            <a:spAutoFit/>
          </a:bodyPr>
          <a:lstStyle/>
          <a:p>
            <a:endParaRPr lang="pt-PT" dirty="0"/>
          </a:p>
        </p:txBody>
      </p:sp>
    </p:spTree>
    <p:extLst>
      <p:ext uri="{BB962C8B-B14F-4D97-AF65-F5344CB8AC3E}">
        <p14:creationId xmlns:p14="http://schemas.microsoft.com/office/powerpoint/2010/main" val="15665515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9965"/>
            <a:ext cx="10515600" cy="1325563"/>
          </a:xfrm>
        </p:spPr>
        <p:txBody>
          <a:bodyPr>
            <a:normAutofit/>
          </a:bodyPr>
          <a:lstStyle/>
          <a:p>
            <a:r>
              <a:rPr lang="pt-PT" sz="2200" b="1" dirty="0">
                <a:latin typeface="Cambria" panose="02040503050406030204" pitchFamily="18" charset="0"/>
                <a:ea typeface="Cambria" panose="02040503050406030204" pitchFamily="18" charset="0"/>
              </a:rPr>
              <a:t>Bibliografia (portuguesa) </a:t>
            </a:r>
            <a:r>
              <a:rPr lang="pt-PT" sz="2200" b="1" dirty="0" smtClean="0">
                <a:solidFill>
                  <a:srgbClr val="C00000"/>
                </a:solidFill>
                <a:latin typeface="Cambria" panose="02040503050406030204" pitchFamily="18" charset="0"/>
                <a:ea typeface="Cambria" panose="02040503050406030204" pitchFamily="18" charset="0"/>
              </a:rPr>
              <a:t>(2/3)</a:t>
            </a:r>
            <a:r>
              <a:rPr lang="pt-PT" dirty="0"/>
              <a:t/>
            </a:r>
            <a:br>
              <a:rPr lang="pt-PT" dirty="0"/>
            </a:br>
            <a:endParaRPr lang="pt-PT" sz="2000" b="1" dirty="0">
              <a:solidFill>
                <a:srgbClr val="C00000"/>
              </a:solidFill>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38200" y="1818167"/>
            <a:ext cx="10515600" cy="4358796"/>
          </a:xfrm>
        </p:spPr>
        <p:txBody>
          <a:bodyPr>
            <a:normAutofit fontScale="32500" lnSpcReduction="20000"/>
          </a:bodyPr>
          <a:lstStyle/>
          <a:p>
            <a:pPr algn="just" eaLnBrk="0"/>
            <a:r>
              <a:rPr lang="pt-PT" sz="4300" cap="small" dirty="0">
                <a:latin typeface="Cambria" panose="02040503050406030204" pitchFamily="18" charset="0"/>
                <a:ea typeface="Cambria" panose="02040503050406030204" pitchFamily="18" charset="0"/>
              </a:rPr>
              <a:t>Leitão, Adelaide Menezes</a:t>
            </a:r>
            <a:r>
              <a:rPr lang="pt-PT" sz="4300" dirty="0">
                <a:latin typeface="Cambria" panose="02040503050406030204" pitchFamily="18" charset="0"/>
                <a:ea typeface="Cambria" panose="02040503050406030204" pitchFamily="18" charset="0"/>
              </a:rPr>
              <a:t> – «Acordos Parassociais e </a:t>
            </a:r>
            <a:r>
              <a:rPr lang="pt-PT" sz="4300" i="1" dirty="0" err="1">
                <a:latin typeface="Cambria" panose="02040503050406030204" pitchFamily="18" charset="0"/>
                <a:ea typeface="Cambria" panose="02040503050406030204" pitchFamily="18" charset="0"/>
              </a:rPr>
              <a:t>Corporate</a:t>
            </a:r>
            <a:r>
              <a:rPr lang="pt-PT" sz="4300" i="1" dirty="0">
                <a:latin typeface="Cambria" panose="02040503050406030204" pitchFamily="18" charset="0"/>
                <a:ea typeface="Cambria" panose="02040503050406030204" pitchFamily="18" charset="0"/>
              </a:rPr>
              <a:t> </a:t>
            </a:r>
            <a:r>
              <a:rPr lang="pt-PT" sz="4300" i="1" dirty="0" err="1">
                <a:latin typeface="Cambria" panose="02040503050406030204" pitchFamily="18" charset="0"/>
                <a:ea typeface="Cambria" panose="02040503050406030204" pitchFamily="18" charset="0"/>
              </a:rPr>
              <a:t>Governance</a:t>
            </a:r>
            <a:r>
              <a:rPr lang="pt-PT" sz="4300" dirty="0">
                <a:latin typeface="Cambria" panose="02040503050406030204" pitchFamily="18" charset="0"/>
                <a:ea typeface="Cambria" panose="02040503050406030204" pitchFamily="18" charset="0"/>
              </a:rPr>
              <a:t>»,</a:t>
            </a:r>
            <a:r>
              <a:rPr lang="pt-PT" sz="4300" i="1" dirty="0">
                <a:latin typeface="Cambria" panose="02040503050406030204" pitchFamily="18" charset="0"/>
                <a:ea typeface="Cambria" panose="02040503050406030204" pitchFamily="18" charset="0"/>
              </a:rPr>
              <a:t> </a:t>
            </a:r>
            <a:r>
              <a:rPr lang="pt-PT" sz="4300" dirty="0">
                <a:latin typeface="Cambria" panose="02040503050406030204" pitchFamily="18" charset="0"/>
                <a:ea typeface="Cambria" panose="02040503050406030204" pitchFamily="18" charset="0"/>
              </a:rPr>
              <a:t>in </a:t>
            </a:r>
            <a:r>
              <a:rPr lang="pt-PT" sz="4300" i="1" dirty="0">
                <a:latin typeface="Cambria" panose="02040503050406030204" pitchFamily="18" charset="0"/>
                <a:ea typeface="Cambria" panose="02040503050406030204" pitchFamily="18" charset="0"/>
              </a:rPr>
              <a:t>Estudos em Homenagem a Miguel Galvão Teles, </a:t>
            </a:r>
            <a:r>
              <a:rPr lang="pt-PT" sz="4300" dirty="0">
                <a:latin typeface="Cambria" panose="02040503050406030204" pitchFamily="18" charset="0"/>
                <a:ea typeface="Cambria" panose="02040503050406030204" pitchFamily="18" charset="0"/>
              </a:rPr>
              <a:t>vol. II, Coimbra Almedina, 2012</a:t>
            </a:r>
          </a:p>
          <a:p>
            <a:pPr algn="just" eaLnBrk="0"/>
            <a:r>
              <a:rPr lang="pt-PT" sz="4300" cap="small" dirty="0">
                <a:latin typeface="Cambria" panose="02040503050406030204" pitchFamily="18" charset="0"/>
                <a:ea typeface="Cambria" panose="02040503050406030204" pitchFamily="18" charset="0"/>
              </a:rPr>
              <a:t>Leitão, </a:t>
            </a:r>
            <a:r>
              <a:rPr lang="pt-PT" sz="4300" cap="small" dirty="0" smtClean="0">
                <a:latin typeface="Cambria" panose="02040503050406030204" pitchFamily="18" charset="0"/>
                <a:ea typeface="Cambria" panose="02040503050406030204" pitchFamily="18" charset="0"/>
              </a:rPr>
              <a:t>Luís</a:t>
            </a:r>
            <a:r>
              <a:rPr lang="pt-PT" sz="4300" dirty="0" smtClean="0">
                <a:latin typeface="Cambria" panose="02040503050406030204" pitchFamily="18" charset="0"/>
                <a:ea typeface="Cambria" panose="02040503050406030204" pitchFamily="18" charset="0"/>
              </a:rPr>
              <a:t> </a:t>
            </a:r>
            <a:r>
              <a:rPr lang="pt-PT" sz="4300" cap="small" dirty="0" smtClean="0">
                <a:latin typeface="Cambria" panose="02040503050406030204" pitchFamily="18" charset="0"/>
                <a:ea typeface="Cambria" panose="02040503050406030204" pitchFamily="18" charset="0"/>
              </a:rPr>
              <a:t>Manuel Teles de Menezes </a:t>
            </a:r>
            <a:r>
              <a:rPr lang="pt-PT" sz="4300" dirty="0" smtClean="0">
                <a:latin typeface="Cambria" panose="02040503050406030204" pitchFamily="18" charset="0"/>
                <a:ea typeface="Cambria" panose="02040503050406030204" pitchFamily="18" charset="0"/>
              </a:rPr>
              <a:t>- </a:t>
            </a:r>
            <a:r>
              <a:rPr lang="pt-PT" sz="4300" dirty="0">
                <a:latin typeface="Cambria" panose="02040503050406030204" pitchFamily="18" charset="0"/>
                <a:ea typeface="Cambria" panose="02040503050406030204" pitchFamily="18" charset="0"/>
              </a:rPr>
              <a:t>«O Regime Fiscal da Associação em Participação», in </a:t>
            </a:r>
            <a:r>
              <a:rPr lang="pt-PT" sz="4300" i="1" dirty="0">
                <a:latin typeface="Cambria" panose="02040503050406030204" pitchFamily="18" charset="0"/>
                <a:ea typeface="Cambria" panose="02040503050406030204" pitchFamily="18" charset="0"/>
              </a:rPr>
              <a:t>Estudos em Homenagem à Dra. Maria de Lourdes Órfão de Matos Correia e Vale</a:t>
            </a:r>
            <a:r>
              <a:rPr lang="pt-PT" sz="4300" dirty="0">
                <a:latin typeface="Cambria" panose="02040503050406030204" pitchFamily="18" charset="0"/>
                <a:ea typeface="Cambria" panose="02040503050406030204" pitchFamily="18" charset="0"/>
              </a:rPr>
              <a:t>, Centro de Estudos Fiscais, </a:t>
            </a:r>
            <a:r>
              <a:rPr lang="pt-PT" sz="4300" i="1" dirty="0">
                <a:latin typeface="Cambria" panose="02040503050406030204" pitchFamily="18" charset="0"/>
                <a:ea typeface="Cambria" panose="02040503050406030204" pitchFamily="18" charset="0"/>
              </a:rPr>
              <a:t>Cadernos de </a:t>
            </a:r>
            <a:r>
              <a:rPr lang="pt-PT" sz="4300" i="1" dirty="0" smtClean="0">
                <a:latin typeface="Cambria" panose="02040503050406030204" pitchFamily="18" charset="0"/>
                <a:ea typeface="Cambria" panose="02040503050406030204" pitchFamily="18" charset="0"/>
              </a:rPr>
              <a:t>Ciência </a:t>
            </a:r>
            <a:r>
              <a:rPr lang="pt-PT" sz="4300" i="1" dirty="0">
                <a:latin typeface="Cambria" panose="02040503050406030204" pitchFamily="18" charset="0"/>
                <a:ea typeface="Cambria" panose="02040503050406030204" pitchFamily="18" charset="0"/>
              </a:rPr>
              <a:t>e Técnica Fiscal </a:t>
            </a:r>
            <a:r>
              <a:rPr lang="pt-PT" sz="4300" dirty="0">
                <a:latin typeface="Cambria" panose="02040503050406030204" pitchFamily="18" charset="0"/>
                <a:ea typeface="Cambria" panose="02040503050406030204" pitchFamily="18" charset="0"/>
              </a:rPr>
              <a:t>(171), Lisboa, 1995</a:t>
            </a:r>
          </a:p>
          <a:p>
            <a:pPr algn="just" eaLnBrk="0"/>
            <a:r>
              <a:rPr lang="pt-PT" sz="4300" cap="small" dirty="0" smtClean="0">
                <a:latin typeface="Cambria" panose="02040503050406030204" pitchFamily="18" charset="0"/>
                <a:ea typeface="Cambria" panose="02040503050406030204" pitchFamily="18" charset="0"/>
              </a:rPr>
              <a:t>Leite, Luís Ferreira </a:t>
            </a:r>
            <a:r>
              <a:rPr lang="pt-PT" sz="4300" dirty="0">
                <a:latin typeface="Cambria" panose="02040503050406030204" pitchFamily="18" charset="0"/>
                <a:ea typeface="Cambria" panose="02040503050406030204" pitchFamily="18" charset="0"/>
              </a:rPr>
              <a:t>- </a:t>
            </a:r>
            <a:r>
              <a:rPr lang="pt-PT" sz="4300" i="1" dirty="0">
                <a:latin typeface="Cambria" panose="02040503050406030204" pitchFamily="18" charset="0"/>
                <a:ea typeface="Cambria" panose="02040503050406030204" pitchFamily="18" charset="0"/>
              </a:rPr>
              <a:t>Novos Agrupamentos de Empresas</a:t>
            </a:r>
            <a:r>
              <a:rPr lang="pt-PT" sz="4300" dirty="0">
                <a:latin typeface="Cambria" panose="02040503050406030204" pitchFamily="18" charset="0"/>
                <a:ea typeface="Cambria" panose="02040503050406030204" pitchFamily="18" charset="0"/>
              </a:rPr>
              <a:t>, Porto, </a:t>
            </a:r>
            <a:r>
              <a:rPr lang="pt-PT" sz="4300" dirty="0" err="1">
                <a:latin typeface="Cambria" panose="02040503050406030204" pitchFamily="18" charset="0"/>
                <a:ea typeface="Cambria" panose="02040503050406030204" pitchFamily="18" charset="0"/>
              </a:rPr>
              <a:t>Athena</a:t>
            </a:r>
            <a:r>
              <a:rPr lang="pt-PT" sz="4300" dirty="0">
                <a:latin typeface="Cambria" panose="02040503050406030204" pitchFamily="18" charset="0"/>
                <a:ea typeface="Cambria" panose="02040503050406030204" pitchFamily="18" charset="0"/>
              </a:rPr>
              <a:t> Editora, 1982,</a:t>
            </a:r>
          </a:p>
          <a:p>
            <a:pPr algn="just" eaLnBrk="0"/>
            <a:r>
              <a:rPr lang="pt-PT" sz="4300" cap="small" dirty="0" smtClean="0">
                <a:latin typeface="Cambria" panose="02040503050406030204" pitchFamily="18" charset="0"/>
                <a:ea typeface="Cambria" panose="02040503050406030204" pitchFamily="18" charset="0"/>
              </a:rPr>
              <a:t>Mendes, Armindo Ribeiro </a:t>
            </a:r>
            <a:r>
              <a:rPr lang="pt-PT" sz="4300" dirty="0" smtClean="0">
                <a:latin typeface="Cambria" panose="02040503050406030204" pitchFamily="18" charset="0"/>
                <a:ea typeface="Cambria" panose="02040503050406030204" pitchFamily="18" charset="0"/>
              </a:rPr>
              <a:t>e </a:t>
            </a:r>
            <a:r>
              <a:rPr lang="pt-PT" sz="4300" cap="small" dirty="0" smtClean="0">
                <a:latin typeface="Cambria" panose="02040503050406030204" pitchFamily="18" charset="0"/>
                <a:ea typeface="Cambria" panose="02040503050406030204" pitchFamily="18" charset="0"/>
              </a:rPr>
              <a:t>José António </a:t>
            </a:r>
            <a:r>
              <a:rPr lang="pt-PT" sz="4300" cap="small" dirty="0" err="1" smtClean="0">
                <a:latin typeface="Cambria" panose="02040503050406030204" pitchFamily="18" charset="0"/>
                <a:ea typeface="Cambria" panose="02040503050406030204" pitchFamily="18" charset="0"/>
              </a:rPr>
              <a:t>Velozo</a:t>
            </a:r>
            <a:r>
              <a:rPr lang="pt-PT" sz="4300" cap="small" dirty="0" smtClean="0">
                <a:latin typeface="Cambria" panose="02040503050406030204" pitchFamily="18" charset="0"/>
                <a:ea typeface="Cambria" panose="02040503050406030204" pitchFamily="18" charset="0"/>
              </a:rPr>
              <a:t> </a:t>
            </a:r>
            <a:r>
              <a:rPr lang="pt-PT" sz="4300" dirty="0">
                <a:latin typeface="Cambria" panose="02040503050406030204" pitchFamily="18" charset="0"/>
                <a:ea typeface="Cambria" panose="02040503050406030204" pitchFamily="18" charset="0"/>
              </a:rPr>
              <a:t>- «Consórcios Internacionais», in </a:t>
            </a:r>
            <a:r>
              <a:rPr lang="pt-PT" sz="4300" i="1" dirty="0" err="1">
                <a:latin typeface="Cambria" panose="02040503050406030204" pitchFamily="18" charset="0"/>
                <a:ea typeface="Cambria" panose="02040503050406030204" pitchFamily="18" charset="0"/>
              </a:rPr>
              <a:t>Scientia</a:t>
            </a:r>
            <a:r>
              <a:rPr lang="pt-PT" sz="4300" i="1" dirty="0">
                <a:latin typeface="Cambria" panose="02040503050406030204" pitchFamily="18" charset="0"/>
                <a:ea typeface="Cambria" panose="02040503050406030204" pitchFamily="18" charset="0"/>
              </a:rPr>
              <a:t> </a:t>
            </a:r>
            <a:r>
              <a:rPr lang="pt-PT" sz="4300" i="1" dirty="0" err="1">
                <a:latin typeface="Cambria" panose="02040503050406030204" pitchFamily="18" charset="0"/>
                <a:ea typeface="Cambria" panose="02040503050406030204" pitchFamily="18" charset="0"/>
              </a:rPr>
              <a:t>Iuridica</a:t>
            </a:r>
            <a:r>
              <a:rPr lang="pt-PT" sz="4300" dirty="0">
                <a:latin typeface="Cambria" panose="02040503050406030204" pitchFamily="18" charset="0"/>
                <a:ea typeface="Cambria" panose="02040503050406030204" pitchFamily="18" charset="0"/>
              </a:rPr>
              <a:t>, janeiro - dezembro 1982, tomo XXXI, n.ºs 175-178 (texto escrito no quadro legal anterior ao Dec.- Lei 231/81, de 28 de Julho)</a:t>
            </a:r>
          </a:p>
          <a:p>
            <a:pPr algn="just" eaLnBrk="0"/>
            <a:r>
              <a:rPr lang="pt-PT" sz="4300" cap="small" dirty="0" smtClean="0">
                <a:latin typeface="Cambria" panose="02040503050406030204" pitchFamily="18" charset="0"/>
                <a:ea typeface="Cambria" panose="02040503050406030204" pitchFamily="18" charset="0"/>
              </a:rPr>
              <a:t>Morais, Luís Domingos Silva </a:t>
            </a:r>
            <a:r>
              <a:rPr lang="pt-PT" sz="4300" dirty="0">
                <a:latin typeface="Cambria" panose="02040503050406030204" pitchFamily="18" charset="0"/>
                <a:ea typeface="Cambria" panose="02040503050406030204" pitchFamily="18" charset="0"/>
              </a:rPr>
              <a:t>- </a:t>
            </a:r>
            <a:r>
              <a:rPr lang="pt-PT" sz="4300" i="1" dirty="0">
                <a:latin typeface="Cambria" panose="02040503050406030204" pitchFamily="18" charset="0"/>
                <a:ea typeface="Cambria" panose="02040503050406030204" pitchFamily="18" charset="0"/>
              </a:rPr>
              <a:t>Empresas Comuns </a:t>
            </a:r>
            <a:r>
              <a:rPr lang="pt-PT" sz="4300" b="1" i="1" dirty="0" err="1">
                <a:latin typeface="Cambria" panose="02040503050406030204" pitchFamily="18" charset="0"/>
                <a:ea typeface="Cambria" panose="02040503050406030204" pitchFamily="18" charset="0"/>
              </a:rPr>
              <a:t>Joint</a:t>
            </a:r>
            <a:r>
              <a:rPr lang="pt-PT" sz="4300" b="1" i="1" dirty="0">
                <a:latin typeface="Cambria" panose="02040503050406030204" pitchFamily="18" charset="0"/>
                <a:ea typeface="Cambria" panose="02040503050406030204" pitchFamily="18" charset="0"/>
              </a:rPr>
              <a:t> Ventures </a:t>
            </a:r>
            <a:r>
              <a:rPr lang="pt-PT" sz="4300" i="1" dirty="0">
                <a:latin typeface="Cambria" panose="02040503050406030204" pitchFamily="18" charset="0"/>
                <a:ea typeface="Cambria" panose="02040503050406030204" pitchFamily="18" charset="0"/>
              </a:rPr>
              <a:t>no Direito Comunitário da Concorrência</a:t>
            </a:r>
            <a:r>
              <a:rPr lang="pt-PT" sz="4300" dirty="0">
                <a:latin typeface="Cambria" panose="02040503050406030204" pitchFamily="18" charset="0"/>
                <a:ea typeface="Cambria" panose="02040503050406030204" pitchFamily="18" charset="0"/>
              </a:rPr>
              <a:t>, Coimbra, Almedina, 2006</a:t>
            </a:r>
          </a:p>
          <a:p>
            <a:pPr algn="just" eaLnBrk="0"/>
            <a:r>
              <a:rPr lang="pt-PT" sz="4300" cap="small" dirty="0" smtClean="0">
                <a:latin typeface="Cambria" panose="02040503050406030204" pitchFamily="18" charset="0"/>
                <a:ea typeface="Cambria" panose="02040503050406030204" pitchFamily="18" charset="0"/>
              </a:rPr>
              <a:t>Morgado, Abílio Manuel de Almeida </a:t>
            </a:r>
            <a:r>
              <a:rPr lang="pt-PT" sz="4300" dirty="0">
                <a:latin typeface="Cambria" panose="02040503050406030204" pitchFamily="18" charset="0"/>
                <a:ea typeface="Cambria" panose="02040503050406030204" pitchFamily="18" charset="0"/>
              </a:rPr>
              <a:t>- «Regime Jurídico-Tributário do Consórcio, da Associação em Participação e da Associação à Quota. Estudo Preparatório do Decreto-Lei n.º 3/97, de 8 de Janeiro», in</a:t>
            </a:r>
            <a:r>
              <a:rPr lang="pt-PT" sz="4300" b="1" i="1" dirty="0">
                <a:latin typeface="Cambria" panose="02040503050406030204" pitchFamily="18" charset="0"/>
                <a:ea typeface="Cambria" panose="02040503050406030204" pitchFamily="18" charset="0"/>
              </a:rPr>
              <a:t> </a:t>
            </a:r>
            <a:r>
              <a:rPr lang="pt-PT" sz="4300" i="1" dirty="0">
                <a:latin typeface="Cambria" panose="02040503050406030204" pitchFamily="18" charset="0"/>
                <a:ea typeface="Cambria" panose="02040503050406030204" pitchFamily="18" charset="0"/>
              </a:rPr>
              <a:t>Ciência e Técnica Fiscal</a:t>
            </a:r>
            <a:r>
              <a:rPr lang="pt-PT" sz="4300" dirty="0">
                <a:latin typeface="Cambria" panose="02040503050406030204" pitchFamily="18" charset="0"/>
                <a:ea typeface="Cambria" panose="02040503050406030204" pitchFamily="18" charset="0"/>
              </a:rPr>
              <a:t>, n.º 385, janeiro - março 1997</a:t>
            </a:r>
          </a:p>
          <a:p>
            <a:pPr algn="just" eaLnBrk="0"/>
            <a:r>
              <a:rPr lang="pt-PT" sz="4300" cap="small" dirty="0" smtClean="0">
                <a:latin typeface="Cambria" panose="02040503050406030204" pitchFamily="18" charset="0"/>
                <a:ea typeface="Cambria" panose="02040503050406030204" pitchFamily="18" charset="0"/>
              </a:rPr>
              <a:t>Pereira, Alberto Amorim </a:t>
            </a:r>
            <a:r>
              <a:rPr lang="pt-PT" sz="4300" dirty="0">
                <a:latin typeface="Cambria" panose="02040503050406030204" pitchFamily="18" charset="0"/>
                <a:ea typeface="Cambria" panose="02040503050406030204" pitchFamily="18" charset="0"/>
              </a:rPr>
              <a:t>- «O Contrato de “</a:t>
            </a:r>
            <a:r>
              <a:rPr lang="pt-PT" sz="4300" dirty="0" err="1">
                <a:latin typeface="Cambria" panose="02040503050406030204" pitchFamily="18" charset="0"/>
                <a:ea typeface="Cambria" panose="02040503050406030204" pitchFamily="18" charset="0"/>
              </a:rPr>
              <a:t>Joint</a:t>
            </a:r>
            <a:r>
              <a:rPr lang="pt-PT" sz="4300" dirty="0">
                <a:latin typeface="Cambria" panose="02040503050406030204" pitchFamily="18" charset="0"/>
                <a:ea typeface="Cambria" panose="02040503050406030204" pitchFamily="18" charset="0"/>
              </a:rPr>
              <a:t> Venture” - Conceito e Prática», in</a:t>
            </a:r>
            <a:r>
              <a:rPr lang="pt-PT" sz="4300" b="1" i="1" dirty="0">
                <a:latin typeface="Cambria" panose="02040503050406030204" pitchFamily="18" charset="0"/>
                <a:ea typeface="Cambria" panose="02040503050406030204" pitchFamily="18" charset="0"/>
              </a:rPr>
              <a:t> </a:t>
            </a:r>
            <a:r>
              <a:rPr lang="pt-PT" sz="4300" dirty="0">
                <a:latin typeface="Cambria" panose="02040503050406030204" pitchFamily="18" charset="0"/>
                <a:ea typeface="Cambria" panose="02040503050406030204" pitchFamily="18" charset="0"/>
              </a:rPr>
              <a:t>ROA, ano 48, III, Lisboa, dezembro 1988</a:t>
            </a:r>
          </a:p>
          <a:p>
            <a:pPr algn="just" eaLnBrk="0"/>
            <a:r>
              <a:rPr lang="pt-PT" sz="4300" cap="small" dirty="0" smtClean="0">
                <a:latin typeface="Cambria" panose="02040503050406030204" pitchFamily="18" charset="0"/>
                <a:ea typeface="Cambria" panose="02040503050406030204" pitchFamily="18" charset="0"/>
              </a:rPr>
              <a:t>Pinhal, Alfredo Jorge </a:t>
            </a:r>
            <a:r>
              <a:rPr lang="pt-PT" sz="4300" dirty="0">
                <a:latin typeface="Cambria" panose="02040503050406030204" pitchFamily="18" charset="0"/>
                <a:ea typeface="Cambria" panose="02040503050406030204" pitchFamily="18" charset="0"/>
              </a:rPr>
              <a:t>- </a:t>
            </a:r>
            <a:r>
              <a:rPr lang="pt-PT" sz="4300" i="1" dirty="0">
                <a:latin typeface="Cambria" panose="02040503050406030204" pitchFamily="18" charset="0"/>
                <a:ea typeface="Cambria" panose="02040503050406030204" pitchFamily="18" charset="0"/>
              </a:rPr>
              <a:t>Da Conta em Participação, </a:t>
            </a:r>
            <a:r>
              <a:rPr lang="pt-PT" sz="4300" dirty="0">
                <a:latin typeface="Cambria" panose="02040503050406030204" pitchFamily="18" charset="0"/>
                <a:ea typeface="Cambria" panose="02040503050406030204" pitchFamily="18" charset="0"/>
              </a:rPr>
              <a:t>Lisboa, Livraria </a:t>
            </a:r>
            <a:r>
              <a:rPr lang="pt-PT" sz="4300" dirty="0" err="1">
                <a:latin typeface="Cambria" panose="02040503050406030204" pitchFamily="18" charset="0"/>
                <a:ea typeface="Cambria" panose="02040503050406030204" pitchFamily="18" charset="0"/>
              </a:rPr>
              <a:t>Petrony</a:t>
            </a:r>
            <a:r>
              <a:rPr lang="pt-PT" sz="4300" dirty="0">
                <a:latin typeface="Cambria" panose="02040503050406030204" pitchFamily="18" charset="0"/>
                <a:ea typeface="Cambria" panose="02040503050406030204" pitchFamily="18" charset="0"/>
              </a:rPr>
              <a:t>, 1981</a:t>
            </a:r>
          </a:p>
          <a:p>
            <a:pPr algn="just" eaLnBrk="0"/>
            <a:r>
              <a:rPr lang="pt-PT" sz="4300" cap="small" dirty="0" smtClean="0">
                <a:latin typeface="Cambria" panose="02040503050406030204" pitchFamily="18" charset="0"/>
                <a:ea typeface="Cambria" panose="02040503050406030204" pitchFamily="18" charset="0"/>
              </a:rPr>
              <a:t>Pinheiro, Luís de Lima </a:t>
            </a:r>
            <a:r>
              <a:rPr lang="pt-PT" sz="4300" dirty="0">
                <a:latin typeface="Cambria" panose="02040503050406030204" pitchFamily="18" charset="0"/>
                <a:ea typeface="Cambria" panose="02040503050406030204" pitchFamily="18" charset="0"/>
              </a:rPr>
              <a:t>- </a:t>
            </a:r>
            <a:r>
              <a:rPr lang="pt-PT" sz="4300" b="1" i="1" dirty="0" err="1">
                <a:latin typeface="Cambria" panose="02040503050406030204" pitchFamily="18" charset="0"/>
                <a:ea typeface="Cambria" panose="02040503050406030204" pitchFamily="18" charset="0"/>
              </a:rPr>
              <a:t>Joint</a:t>
            </a:r>
            <a:r>
              <a:rPr lang="pt-PT" sz="4300" b="1" i="1" dirty="0">
                <a:latin typeface="Cambria" panose="02040503050406030204" pitchFamily="18" charset="0"/>
                <a:ea typeface="Cambria" panose="02040503050406030204" pitchFamily="18" charset="0"/>
              </a:rPr>
              <a:t> Venture </a:t>
            </a:r>
            <a:r>
              <a:rPr lang="pt-PT" sz="4300" i="1" dirty="0">
                <a:latin typeface="Cambria" panose="02040503050406030204" pitchFamily="18" charset="0"/>
                <a:ea typeface="Cambria" panose="02040503050406030204" pitchFamily="18" charset="0"/>
              </a:rPr>
              <a:t>Contrato de Empreendimento Comum em Direito Internacional Privado</a:t>
            </a:r>
            <a:r>
              <a:rPr lang="pt-PT" sz="4300" dirty="0">
                <a:latin typeface="Cambria" panose="02040503050406030204" pitchFamily="18" charset="0"/>
                <a:ea typeface="Cambria" panose="02040503050406030204" pitchFamily="18" charset="0"/>
              </a:rPr>
              <a:t>, Lisboa, Cosmos, 1998</a:t>
            </a:r>
          </a:p>
          <a:p>
            <a:pPr algn="just" eaLnBrk="0"/>
            <a:r>
              <a:rPr lang="pt-PT" sz="4300" cap="small" dirty="0" smtClean="0">
                <a:latin typeface="Cambria" panose="02040503050406030204" pitchFamily="18" charset="0"/>
                <a:ea typeface="Cambria" panose="02040503050406030204" pitchFamily="18" charset="0"/>
              </a:rPr>
              <a:t>Pita, Manuel António </a:t>
            </a:r>
            <a:r>
              <a:rPr lang="pt-PT" sz="4300" dirty="0">
                <a:latin typeface="Cambria" panose="02040503050406030204" pitchFamily="18" charset="0"/>
                <a:ea typeface="Cambria" panose="02040503050406030204" pitchFamily="18" charset="0"/>
              </a:rPr>
              <a:t>- «Contrato de Consórcio», in</a:t>
            </a:r>
            <a:r>
              <a:rPr lang="pt-PT" sz="4300" b="1" i="1" dirty="0">
                <a:latin typeface="Cambria" panose="02040503050406030204" pitchFamily="18" charset="0"/>
                <a:ea typeface="Cambria" panose="02040503050406030204" pitchFamily="18" charset="0"/>
              </a:rPr>
              <a:t> </a:t>
            </a:r>
            <a:r>
              <a:rPr lang="pt-PT" sz="4300" i="1" dirty="0">
                <a:latin typeface="Cambria" panose="02040503050406030204" pitchFamily="18" charset="0"/>
                <a:ea typeface="Cambria" panose="02040503050406030204" pitchFamily="18" charset="0"/>
              </a:rPr>
              <a:t>Revista de Direito e de Estudos Sociais</a:t>
            </a:r>
            <a:r>
              <a:rPr lang="pt-PT" sz="4300" dirty="0">
                <a:latin typeface="Cambria" panose="02040503050406030204" pitchFamily="18" charset="0"/>
                <a:ea typeface="Cambria" panose="02040503050406030204" pitchFamily="18" charset="0"/>
              </a:rPr>
              <a:t>. ano XXX, n.º 2, abril - junho 1988</a:t>
            </a:r>
          </a:p>
          <a:p>
            <a:pPr algn="just" eaLnBrk="0"/>
            <a:r>
              <a:rPr lang="pt-PT" sz="4300" cap="small" dirty="0" smtClean="0">
                <a:latin typeface="Cambria" panose="02040503050406030204" pitchFamily="18" charset="0"/>
                <a:ea typeface="Cambria" panose="02040503050406030204" pitchFamily="18" charset="0"/>
              </a:rPr>
              <a:t>Ribeiro, José António Pinto </a:t>
            </a:r>
            <a:r>
              <a:rPr lang="pt-PT" sz="4300" dirty="0">
                <a:latin typeface="Cambria" panose="02040503050406030204" pitchFamily="18" charset="0"/>
                <a:ea typeface="Cambria" panose="02040503050406030204" pitchFamily="18" charset="0"/>
              </a:rPr>
              <a:t>e </a:t>
            </a:r>
            <a:r>
              <a:rPr lang="pt-PT" sz="4300" cap="small" dirty="0" smtClean="0">
                <a:latin typeface="Cambria" panose="02040503050406030204" pitchFamily="18" charset="0"/>
                <a:ea typeface="Cambria" panose="02040503050406030204" pitchFamily="18" charset="0"/>
              </a:rPr>
              <a:t>Rui Pinto Duarte </a:t>
            </a:r>
            <a:r>
              <a:rPr lang="pt-PT" sz="4300" dirty="0">
                <a:latin typeface="Cambria" panose="02040503050406030204" pitchFamily="18" charset="0"/>
                <a:ea typeface="Cambria" panose="02040503050406030204" pitchFamily="18" charset="0"/>
              </a:rPr>
              <a:t>- </a:t>
            </a:r>
            <a:r>
              <a:rPr lang="pt-PT" sz="4300" i="1" dirty="0">
                <a:latin typeface="Cambria" panose="02040503050406030204" pitchFamily="18" charset="0"/>
                <a:ea typeface="Cambria" panose="02040503050406030204" pitchFamily="18" charset="0"/>
              </a:rPr>
              <a:t>Dos Agrupamentos Complementares de Empresas</a:t>
            </a:r>
            <a:r>
              <a:rPr lang="pt-PT" sz="4300" dirty="0">
                <a:latin typeface="Cambria" panose="02040503050406030204" pitchFamily="18" charset="0"/>
                <a:ea typeface="Cambria" panose="02040503050406030204" pitchFamily="18" charset="0"/>
              </a:rPr>
              <a:t>, Lisboa, </a:t>
            </a:r>
            <a:r>
              <a:rPr lang="pt-PT" sz="4300" i="1" dirty="0">
                <a:latin typeface="Cambria" panose="02040503050406030204" pitchFamily="18" charset="0"/>
                <a:ea typeface="Cambria" panose="02040503050406030204" pitchFamily="18" charset="0"/>
              </a:rPr>
              <a:t>Cadernos de Ciência e Técnica Fiscal </a:t>
            </a:r>
            <a:r>
              <a:rPr lang="pt-PT" sz="4300" dirty="0">
                <a:latin typeface="Cambria" panose="02040503050406030204" pitchFamily="18" charset="0"/>
                <a:ea typeface="Cambria" panose="02040503050406030204" pitchFamily="18" charset="0"/>
              </a:rPr>
              <a:t>(118), 1980</a:t>
            </a:r>
          </a:p>
          <a:p>
            <a:pPr marL="0" indent="0" algn="just">
              <a:lnSpc>
                <a:spcPct val="120000"/>
              </a:lnSpc>
              <a:buNone/>
            </a:pPr>
            <a:endParaRPr lang="pt-PT" sz="1800" dirty="0">
              <a:latin typeface="Cambria" panose="02040503050406030204" pitchFamily="18" charset="0"/>
              <a:ea typeface="Cambria" panose="02040503050406030204" pitchFamily="18" charset="0"/>
            </a:endParaRPr>
          </a:p>
        </p:txBody>
      </p:sp>
      <p:pic>
        <p:nvPicPr>
          <p:cNvPr id="5" name="Imagem 4"/>
          <p:cNvPicPr>
            <a:picLocks noChangeAspect="1"/>
          </p:cNvPicPr>
          <p:nvPr/>
        </p:nvPicPr>
        <p:blipFill>
          <a:blip r:embed="rId2"/>
          <a:stretch>
            <a:fillRect/>
          </a:stretch>
        </p:blipFill>
        <p:spPr>
          <a:xfrm>
            <a:off x="-3858" y="1180463"/>
            <a:ext cx="12192000" cy="463296"/>
          </a:xfrm>
          <a:prstGeom prst="rect">
            <a:avLst/>
          </a:prstGeom>
        </p:spPr>
      </p:pic>
      <p:sp>
        <p:nvSpPr>
          <p:cNvPr id="4" name="Retângulo 3"/>
          <p:cNvSpPr/>
          <p:nvPr/>
        </p:nvSpPr>
        <p:spPr>
          <a:xfrm>
            <a:off x="3048000" y="3105835"/>
            <a:ext cx="6096000" cy="369332"/>
          </a:xfrm>
          <a:prstGeom prst="rect">
            <a:avLst/>
          </a:prstGeom>
        </p:spPr>
        <p:txBody>
          <a:bodyPr>
            <a:spAutoFit/>
          </a:bodyPr>
          <a:lstStyle/>
          <a:p>
            <a:endParaRPr lang="pt-PT" dirty="0"/>
          </a:p>
        </p:txBody>
      </p:sp>
    </p:spTree>
    <p:extLst>
      <p:ext uri="{BB962C8B-B14F-4D97-AF65-F5344CB8AC3E}">
        <p14:creationId xmlns:p14="http://schemas.microsoft.com/office/powerpoint/2010/main" val="37022490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9965"/>
            <a:ext cx="10515600" cy="1325563"/>
          </a:xfrm>
        </p:spPr>
        <p:txBody>
          <a:bodyPr>
            <a:normAutofit/>
          </a:bodyPr>
          <a:lstStyle/>
          <a:p>
            <a:r>
              <a:rPr lang="pt-PT" sz="2200" b="1" dirty="0">
                <a:latin typeface="Cambria" panose="02040503050406030204" pitchFamily="18" charset="0"/>
                <a:ea typeface="Cambria" panose="02040503050406030204" pitchFamily="18" charset="0"/>
              </a:rPr>
              <a:t>Bibliografia </a:t>
            </a:r>
            <a:r>
              <a:rPr lang="pt-PT" sz="2200" b="1" dirty="0" smtClean="0">
                <a:solidFill>
                  <a:srgbClr val="C00000"/>
                </a:solidFill>
                <a:latin typeface="Cambria" panose="02040503050406030204" pitchFamily="18" charset="0"/>
                <a:ea typeface="Cambria" panose="02040503050406030204" pitchFamily="18" charset="0"/>
              </a:rPr>
              <a:t>(3/3</a:t>
            </a:r>
            <a:r>
              <a:rPr lang="pt-PT" sz="2200" b="1" dirty="0">
                <a:solidFill>
                  <a:srgbClr val="C00000"/>
                </a:solidFill>
                <a:latin typeface="Cambria" panose="02040503050406030204" pitchFamily="18" charset="0"/>
                <a:ea typeface="Cambria" panose="02040503050406030204" pitchFamily="18" charset="0"/>
              </a:rPr>
              <a:t>)</a:t>
            </a:r>
            <a:r>
              <a:rPr lang="pt-PT" dirty="0"/>
              <a:t/>
            </a:r>
            <a:br>
              <a:rPr lang="pt-PT" dirty="0"/>
            </a:br>
            <a:endParaRPr lang="pt-PT" sz="2000" b="1" dirty="0">
              <a:solidFill>
                <a:srgbClr val="C00000"/>
              </a:solidFill>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38200" y="1839817"/>
            <a:ext cx="10515600" cy="3999123"/>
          </a:xfrm>
        </p:spPr>
        <p:txBody>
          <a:bodyPr>
            <a:normAutofit fontScale="47500" lnSpcReduction="20000"/>
          </a:bodyPr>
          <a:lstStyle/>
          <a:p>
            <a:pPr eaLnBrk="0"/>
            <a:r>
              <a:rPr lang="pt-PT" sz="2500" cap="small" dirty="0">
                <a:latin typeface="Cambria" panose="02040503050406030204" pitchFamily="18" charset="0"/>
                <a:ea typeface="Cambria" panose="02040503050406030204" pitchFamily="18" charset="0"/>
              </a:rPr>
              <a:t>Santos, Filipe Cassiano dos</a:t>
            </a:r>
            <a:r>
              <a:rPr lang="pt-PT" sz="2500" dirty="0">
                <a:latin typeface="Cambria" panose="02040503050406030204" pitchFamily="18" charset="0"/>
                <a:ea typeface="Cambria" panose="02040503050406030204" pitchFamily="18" charset="0"/>
              </a:rPr>
              <a:t> </a:t>
            </a:r>
            <a:r>
              <a:rPr lang="pt-PT" sz="2500" cap="small" dirty="0">
                <a:latin typeface="Cambria" panose="02040503050406030204" pitchFamily="18" charset="0"/>
                <a:ea typeface="Cambria" panose="02040503050406030204" pitchFamily="18" charset="0"/>
              </a:rPr>
              <a:t>– «</a:t>
            </a:r>
            <a:r>
              <a:rPr lang="pt-PT" sz="2500" dirty="0">
                <a:latin typeface="Cambria" panose="02040503050406030204" pitchFamily="18" charset="0"/>
                <a:ea typeface="Cambria" panose="02040503050406030204" pitchFamily="18" charset="0"/>
              </a:rPr>
              <a:t>O Direito Comercial na </a:t>
            </a:r>
            <a:r>
              <a:rPr lang="pt-PT" sz="2500" dirty="0" err="1">
                <a:latin typeface="Cambria" panose="02040503050406030204" pitchFamily="18" charset="0"/>
                <a:ea typeface="Cambria" panose="02040503050406030204" pitchFamily="18" charset="0"/>
              </a:rPr>
              <a:t>Actualidade</a:t>
            </a:r>
            <a:r>
              <a:rPr lang="pt-PT" sz="2500" dirty="0">
                <a:latin typeface="Cambria" panose="02040503050406030204" pitchFamily="18" charset="0"/>
                <a:ea typeface="Cambria" panose="02040503050406030204" pitchFamily="18" charset="0"/>
              </a:rPr>
              <a:t> e o Sentido de um (Novo) Código Mercantil – os Casos Paradigmáticos dos Contratos de Associação em Participação e de Capital de Risco e do Interesse na Tutela do Crédito</a:t>
            </a:r>
            <a:r>
              <a:rPr lang="pt-PT" sz="2500" dirty="0" smtClean="0">
                <a:latin typeface="Cambria" panose="02040503050406030204" pitchFamily="18" charset="0"/>
                <a:ea typeface="Cambria" panose="02040503050406030204" pitchFamily="18" charset="0"/>
              </a:rPr>
              <a:t>»,</a:t>
            </a:r>
            <a:r>
              <a:rPr lang="pt-PT" sz="2500" b="1" i="1" dirty="0" smtClean="0">
                <a:latin typeface="Cambria" panose="02040503050406030204" pitchFamily="18" charset="0"/>
                <a:ea typeface="Cambria" panose="02040503050406030204" pitchFamily="18" charset="0"/>
              </a:rPr>
              <a:t> </a:t>
            </a:r>
            <a:r>
              <a:rPr lang="pt-PT" sz="2500" dirty="0">
                <a:latin typeface="Cambria" panose="02040503050406030204" pitchFamily="18" charset="0"/>
                <a:ea typeface="Cambria" panose="02040503050406030204" pitchFamily="18" charset="0"/>
              </a:rPr>
              <a:t>in</a:t>
            </a:r>
            <a:r>
              <a:rPr lang="pt-PT" sz="2500" b="1" i="1" dirty="0">
                <a:latin typeface="Cambria" panose="02040503050406030204" pitchFamily="18" charset="0"/>
                <a:ea typeface="Cambria" panose="02040503050406030204" pitchFamily="18" charset="0"/>
              </a:rPr>
              <a:t> </a:t>
            </a:r>
            <a:r>
              <a:rPr lang="pt-PT" sz="2500" dirty="0" smtClean="0">
                <a:latin typeface="Cambria" panose="02040503050406030204" pitchFamily="18" charset="0"/>
                <a:ea typeface="Cambria" panose="02040503050406030204" pitchFamily="18" charset="0"/>
              </a:rPr>
              <a:t>RLJ</a:t>
            </a:r>
            <a:r>
              <a:rPr lang="pt-PT" sz="2500" b="1" i="1" dirty="0" smtClean="0">
                <a:latin typeface="Cambria" panose="02040503050406030204" pitchFamily="18" charset="0"/>
                <a:ea typeface="Cambria" panose="02040503050406030204" pitchFamily="18" charset="0"/>
              </a:rPr>
              <a:t> </a:t>
            </a:r>
            <a:r>
              <a:rPr lang="pt-PT" sz="2500" dirty="0" smtClean="0">
                <a:latin typeface="Cambria" panose="02040503050406030204" pitchFamily="18" charset="0"/>
                <a:ea typeface="Cambria" panose="02040503050406030204" pitchFamily="18" charset="0"/>
              </a:rPr>
              <a:t>n.º </a:t>
            </a:r>
            <a:r>
              <a:rPr lang="pt-PT" sz="2500" dirty="0">
                <a:latin typeface="Cambria" panose="02040503050406030204" pitchFamily="18" charset="0"/>
                <a:ea typeface="Cambria" panose="02040503050406030204" pitchFamily="18" charset="0"/>
              </a:rPr>
              <a:t>4018, ano 149, 2019</a:t>
            </a:r>
          </a:p>
          <a:p>
            <a:pPr eaLnBrk="0"/>
            <a:r>
              <a:rPr lang="pt-PT" cap="small" dirty="0" smtClean="0">
                <a:latin typeface="Cambria" panose="02040503050406030204" pitchFamily="18" charset="0"/>
                <a:ea typeface="Cambria" panose="02040503050406030204" pitchFamily="18" charset="0"/>
              </a:rPr>
              <a:t>Santos</a:t>
            </a:r>
            <a:r>
              <a:rPr lang="pt-PT" cap="small" dirty="0" smtClean="0">
                <a:latin typeface="Cambria" panose="02040503050406030204" pitchFamily="18" charset="0"/>
                <a:ea typeface="Cambria" panose="02040503050406030204" pitchFamily="18" charset="0"/>
              </a:rPr>
              <a:t>, Mário Leite </a:t>
            </a:r>
            <a:r>
              <a:rPr lang="pt-PT" dirty="0" smtClean="0">
                <a:latin typeface="Cambria" panose="02040503050406030204" pitchFamily="18" charset="0"/>
                <a:ea typeface="Cambria" panose="02040503050406030204" pitchFamily="18" charset="0"/>
              </a:rPr>
              <a:t>- </a:t>
            </a:r>
            <a:r>
              <a:rPr lang="pt-PT" i="1" dirty="0">
                <a:latin typeface="Cambria" panose="02040503050406030204" pitchFamily="18" charset="0"/>
                <a:ea typeface="Cambria" panose="02040503050406030204" pitchFamily="18" charset="0"/>
              </a:rPr>
              <a:t>Contratos Parassociais e Acordos de Voto nas Sociedades Anónimas, </a:t>
            </a:r>
            <a:r>
              <a:rPr lang="pt-PT" dirty="0">
                <a:latin typeface="Cambria" panose="02040503050406030204" pitchFamily="18" charset="0"/>
                <a:ea typeface="Cambria" panose="02040503050406030204" pitchFamily="18" charset="0"/>
              </a:rPr>
              <a:t>Lisboa, Cosmos, 1996</a:t>
            </a:r>
          </a:p>
          <a:p>
            <a:pPr algn="just" eaLnBrk="0"/>
            <a:r>
              <a:rPr lang="pt-PT" sz="2500" cap="small" dirty="0" smtClean="0">
                <a:latin typeface="Cambria" panose="02040503050406030204" pitchFamily="18" charset="0"/>
                <a:ea typeface="Cambria" panose="02040503050406030204" pitchFamily="18" charset="0"/>
              </a:rPr>
              <a:t>Souto, Rocha </a:t>
            </a:r>
            <a:r>
              <a:rPr lang="pt-PT" sz="2500" dirty="0">
                <a:latin typeface="Cambria" panose="02040503050406030204" pitchFamily="18" charset="0"/>
                <a:ea typeface="Cambria" panose="02040503050406030204" pitchFamily="18" charset="0"/>
              </a:rPr>
              <a:t>– </a:t>
            </a:r>
            <a:r>
              <a:rPr lang="pt-PT" sz="2500" i="1" dirty="0">
                <a:latin typeface="Cambria" panose="02040503050406030204" pitchFamily="18" charset="0"/>
                <a:ea typeface="Cambria" panose="02040503050406030204" pitchFamily="18" charset="0"/>
              </a:rPr>
              <a:t>Dos Factos Extintivos ou Dissolutivos do Contrato Mercantil de Conta em Participação</a:t>
            </a:r>
            <a:r>
              <a:rPr lang="pt-PT" sz="2500" dirty="0">
                <a:latin typeface="Cambria" panose="02040503050406030204" pitchFamily="18" charset="0"/>
                <a:ea typeface="Cambria" panose="02040503050406030204" pitchFamily="18" charset="0"/>
              </a:rPr>
              <a:t>, Lisboa, 1955</a:t>
            </a:r>
          </a:p>
          <a:p>
            <a:pPr algn="just" eaLnBrk="0"/>
            <a:r>
              <a:rPr lang="pt-PT" sz="2500" cap="small" dirty="0">
                <a:latin typeface="Cambria" panose="02040503050406030204" pitchFamily="18" charset="0"/>
                <a:ea typeface="Cambria" panose="02040503050406030204" pitchFamily="18" charset="0"/>
              </a:rPr>
              <a:t>Souto, Rocha </a:t>
            </a:r>
            <a:r>
              <a:rPr lang="pt-PT" sz="2500" cap="small" dirty="0" smtClean="0">
                <a:latin typeface="Cambria" panose="02040503050406030204" pitchFamily="18" charset="0"/>
                <a:ea typeface="Cambria" panose="02040503050406030204" pitchFamily="18" charset="0"/>
              </a:rPr>
              <a:t>-</a:t>
            </a:r>
            <a:r>
              <a:rPr lang="pt-PT" sz="2500" dirty="0" smtClean="0">
                <a:latin typeface="Cambria" panose="02040503050406030204" pitchFamily="18" charset="0"/>
                <a:ea typeface="Cambria" panose="02040503050406030204" pitchFamily="18" charset="0"/>
              </a:rPr>
              <a:t> </a:t>
            </a:r>
            <a:r>
              <a:rPr lang="pt-PT" sz="2500" i="1" dirty="0">
                <a:latin typeface="Cambria" panose="02040503050406030204" pitchFamily="18" charset="0"/>
                <a:ea typeface="Cambria" panose="02040503050406030204" pitchFamily="18" charset="0"/>
              </a:rPr>
              <a:t>Do Regime Jurídico da Conta em Participação no Direito Português</a:t>
            </a:r>
            <a:r>
              <a:rPr lang="pt-PT" sz="2500" dirty="0">
                <a:latin typeface="Cambria" panose="02040503050406030204" pitchFamily="18" charset="0"/>
                <a:ea typeface="Cambria" panose="02040503050406030204" pitchFamily="18" charset="0"/>
              </a:rPr>
              <a:t>, Lisboa, 1956</a:t>
            </a:r>
          </a:p>
          <a:p>
            <a:pPr algn="just" eaLnBrk="0"/>
            <a:r>
              <a:rPr lang="pt-PT" sz="2500" cap="small" dirty="0" smtClean="0">
                <a:latin typeface="Cambria" panose="02040503050406030204" pitchFamily="18" charset="0"/>
                <a:ea typeface="Cambria" panose="02040503050406030204" pitchFamily="18" charset="0"/>
              </a:rPr>
              <a:t>Tavares, Maria do Céu </a:t>
            </a:r>
            <a:r>
              <a:rPr lang="pt-PT" sz="2500" cap="small" dirty="0" err="1" smtClean="0">
                <a:latin typeface="Cambria" panose="02040503050406030204" pitchFamily="18" charset="0"/>
                <a:ea typeface="Cambria" panose="02040503050406030204" pitchFamily="18" charset="0"/>
              </a:rPr>
              <a:t>Athayde</a:t>
            </a:r>
            <a:r>
              <a:rPr lang="pt-PT" sz="2500" cap="small" dirty="0" smtClean="0">
                <a:latin typeface="Cambria" panose="02040503050406030204" pitchFamily="18" charset="0"/>
                <a:ea typeface="Cambria" panose="02040503050406030204" pitchFamily="18" charset="0"/>
              </a:rPr>
              <a:t> de</a:t>
            </a:r>
            <a:r>
              <a:rPr lang="pt-PT" sz="2500" dirty="0" smtClean="0">
                <a:latin typeface="Cambria" panose="02040503050406030204" pitchFamily="18" charset="0"/>
                <a:ea typeface="Cambria" panose="02040503050406030204" pitchFamily="18" charset="0"/>
              </a:rPr>
              <a:t> </a:t>
            </a:r>
            <a:r>
              <a:rPr lang="pt-PT" sz="2500" dirty="0">
                <a:latin typeface="Cambria" panose="02040503050406030204" pitchFamily="18" charset="0"/>
                <a:ea typeface="Cambria" panose="02040503050406030204" pitchFamily="18" charset="0"/>
              </a:rPr>
              <a:t>- «O Agrupamento Europeu de Interesse Económico», in </a:t>
            </a:r>
            <a:r>
              <a:rPr lang="pt-PT" sz="2500" i="1" dirty="0">
                <a:latin typeface="Cambria" panose="02040503050406030204" pitchFamily="18" charset="0"/>
                <a:ea typeface="Cambria" panose="02040503050406030204" pitchFamily="18" charset="0"/>
              </a:rPr>
              <a:t>Revista da Banca</a:t>
            </a:r>
            <a:r>
              <a:rPr lang="pt-PT" sz="2500" dirty="0">
                <a:latin typeface="Cambria" panose="02040503050406030204" pitchFamily="18" charset="0"/>
                <a:ea typeface="Cambria" panose="02040503050406030204" pitchFamily="18" charset="0"/>
              </a:rPr>
              <a:t>, n.º 8, outubro/dezembro, 1988</a:t>
            </a:r>
          </a:p>
          <a:p>
            <a:pPr algn="just" eaLnBrk="0"/>
            <a:r>
              <a:rPr lang="pt-PT" sz="2500" cap="small" dirty="0" smtClean="0">
                <a:latin typeface="Cambria" panose="02040503050406030204" pitchFamily="18" charset="0"/>
                <a:ea typeface="Cambria" panose="02040503050406030204" pitchFamily="18" charset="0"/>
              </a:rPr>
              <a:t>Trigo, Maria da Graça </a:t>
            </a:r>
            <a:r>
              <a:rPr lang="pt-PT" sz="2500" dirty="0" smtClean="0">
                <a:latin typeface="Cambria" panose="02040503050406030204" pitchFamily="18" charset="0"/>
                <a:ea typeface="Cambria" panose="02040503050406030204" pitchFamily="18" charset="0"/>
              </a:rPr>
              <a:t>- </a:t>
            </a:r>
            <a:r>
              <a:rPr lang="pt-PT" sz="2500" i="1" dirty="0">
                <a:latin typeface="Cambria" panose="02040503050406030204" pitchFamily="18" charset="0"/>
                <a:ea typeface="Cambria" panose="02040503050406030204" pitchFamily="18" charset="0"/>
              </a:rPr>
              <a:t>Os Acordos Parassociais sobre o Exercício do Direito de Voto</a:t>
            </a:r>
            <a:r>
              <a:rPr lang="pt-PT" sz="2500" dirty="0">
                <a:latin typeface="Cambria" panose="02040503050406030204" pitchFamily="18" charset="0"/>
                <a:ea typeface="Cambria" panose="02040503050406030204" pitchFamily="18" charset="0"/>
              </a:rPr>
              <a:t>, Lisboa, Universidade Católica Editora, 1998,</a:t>
            </a:r>
          </a:p>
          <a:p>
            <a:pPr algn="just" eaLnBrk="0"/>
            <a:r>
              <a:rPr lang="pt-PT" sz="2500" cap="small" dirty="0">
                <a:latin typeface="Cambria" panose="02040503050406030204" pitchFamily="18" charset="0"/>
                <a:ea typeface="Cambria" panose="02040503050406030204" pitchFamily="18" charset="0"/>
              </a:rPr>
              <a:t>Trigo, Maria da </a:t>
            </a:r>
            <a:r>
              <a:rPr lang="pt-PT" sz="2500" cap="small" dirty="0" smtClean="0">
                <a:latin typeface="Cambria" panose="02040503050406030204" pitchFamily="18" charset="0"/>
                <a:ea typeface="Cambria" panose="02040503050406030204" pitchFamily="18" charset="0"/>
              </a:rPr>
              <a:t>Graça</a:t>
            </a:r>
            <a:r>
              <a:rPr lang="pt-PT" sz="2500" dirty="0" smtClean="0">
                <a:latin typeface="Cambria" panose="02040503050406030204" pitchFamily="18" charset="0"/>
                <a:ea typeface="Cambria" panose="02040503050406030204" pitchFamily="18" charset="0"/>
              </a:rPr>
              <a:t> </a:t>
            </a:r>
            <a:r>
              <a:rPr lang="pt-PT" sz="2500" dirty="0">
                <a:latin typeface="Cambria" panose="02040503050406030204" pitchFamily="18" charset="0"/>
                <a:ea typeface="Cambria" panose="02040503050406030204" pitchFamily="18" charset="0"/>
              </a:rPr>
              <a:t>- </a:t>
            </a:r>
            <a:r>
              <a:rPr lang="pt-PT" sz="2500" i="1" dirty="0">
                <a:latin typeface="Cambria" panose="02040503050406030204" pitchFamily="18" charset="0"/>
                <a:ea typeface="Cambria" panose="02040503050406030204" pitchFamily="18" charset="0"/>
              </a:rPr>
              <a:t>Acordos Parassociais</a:t>
            </a:r>
            <a:r>
              <a:rPr lang="pt-PT" sz="2500" dirty="0">
                <a:latin typeface="Cambria" panose="02040503050406030204" pitchFamily="18" charset="0"/>
                <a:ea typeface="Cambria" panose="02040503050406030204" pitchFamily="18" charset="0"/>
              </a:rPr>
              <a:t> in </a:t>
            </a:r>
            <a:r>
              <a:rPr lang="pt-PT" sz="2500" i="1" dirty="0">
                <a:latin typeface="Cambria" panose="02040503050406030204" pitchFamily="18" charset="0"/>
                <a:ea typeface="Cambria" panose="02040503050406030204" pitchFamily="18" charset="0"/>
              </a:rPr>
              <a:t>Problemas do Direito das Sociedades </a:t>
            </a:r>
            <a:r>
              <a:rPr lang="pt-PT" sz="2500" dirty="0">
                <a:latin typeface="Cambria" panose="02040503050406030204" pitchFamily="18" charset="0"/>
                <a:ea typeface="Cambria" panose="02040503050406030204" pitchFamily="18" charset="0"/>
              </a:rPr>
              <a:t>(obra coletiva), Coimbra, IDET/Almedina</a:t>
            </a:r>
          </a:p>
          <a:p>
            <a:pPr algn="just" eaLnBrk="0"/>
            <a:r>
              <a:rPr lang="pt-PT" sz="2500" cap="small" dirty="0" err="1" smtClean="0">
                <a:latin typeface="Cambria" panose="02040503050406030204" pitchFamily="18" charset="0"/>
                <a:ea typeface="Cambria" panose="02040503050406030204" pitchFamily="18" charset="0"/>
              </a:rPr>
              <a:t>Valles</a:t>
            </a:r>
            <a:r>
              <a:rPr lang="pt-PT" sz="2500" cap="small" dirty="0" smtClean="0">
                <a:latin typeface="Cambria" panose="02040503050406030204" pitchFamily="18" charset="0"/>
                <a:ea typeface="Cambria" panose="02040503050406030204" pitchFamily="18" charset="0"/>
              </a:rPr>
              <a:t>, Edgar </a:t>
            </a:r>
            <a:r>
              <a:rPr lang="pt-PT" sz="2500" dirty="0">
                <a:latin typeface="Cambria" panose="02040503050406030204" pitchFamily="18" charset="0"/>
                <a:ea typeface="Cambria" panose="02040503050406030204" pitchFamily="18" charset="0"/>
              </a:rPr>
              <a:t>- </a:t>
            </a:r>
            <a:r>
              <a:rPr lang="pt-PT" sz="2500" i="1" dirty="0">
                <a:latin typeface="Cambria" panose="02040503050406030204" pitchFamily="18" charset="0"/>
                <a:ea typeface="Cambria" panose="02040503050406030204" pitchFamily="18" charset="0"/>
              </a:rPr>
              <a:t>Consórcio, ACE e Outras Figuras</a:t>
            </a:r>
            <a:r>
              <a:rPr lang="pt-PT" sz="2500" dirty="0">
                <a:latin typeface="Cambria" panose="02040503050406030204" pitchFamily="18" charset="0"/>
                <a:ea typeface="Cambria" panose="02040503050406030204" pitchFamily="18" charset="0"/>
              </a:rPr>
              <a:t>, Coimbra, Almedina, 2007</a:t>
            </a:r>
          </a:p>
          <a:p>
            <a:pPr algn="just" eaLnBrk="0"/>
            <a:r>
              <a:rPr lang="pt-PT" sz="2500" cap="small" dirty="0" smtClean="0">
                <a:latin typeface="Cambria" panose="02040503050406030204" pitchFamily="18" charset="0"/>
                <a:ea typeface="Cambria" panose="02040503050406030204" pitchFamily="18" charset="0"/>
              </a:rPr>
              <a:t>Vasconcelos, Paulo Alves de Sousa de</a:t>
            </a:r>
            <a:r>
              <a:rPr lang="pt-PT" sz="2500" dirty="0" smtClean="0">
                <a:latin typeface="Cambria" panose="02040503050406030204" pitchFamily="18" charset="0"/>
                <a:ea typeface="Cambria" panose="02040503050406030204" pitchFamily="18" charset="0"/>
              </a:rPr>
              <a:t> </a:t>
            </a:r>
            <a:r>
              <a:rPr lang="pt-PT" sz="2500" dirty="0">
                <a:latin typeface="Cambria" panose="02040503050406030204" pitchFamily="18" charset="0"/>
                <a:ea typeface="Cambria" panose="02040503050406030204" pitchFamily="18" charset="0"/>
              </a:rPr>
              <a:t>- </a:t>
            </a:r>
            <a:r>
              <a:rPr lang="pt-PT" sz="2500" i="1" dirty="0">
                <a:latin typeface="Cambria" panose="02040503050406030204" pitchFamily="18" charset="0"/>
                <a:ea typeface="Cambria" panose="02040503050406030204" pitchFamily="18" charset="0"/>
              </a:rPr>
              <a:t>O Contrato de Consórcio</a:t>
            </a:r>
            <a:r>
              <a:rPr lang="pt-PT" sz="2500" dirty="0">
                <a:latin typeface="Cambria" panose="02040503050406030204" pitchFamily="18" charset="0"/>
                <a:ea typeface="Cambria" panose="02040503050406030204" pitchFamily="18" charset="0"/>
              </a:rPr>
              <a:t>, Coimbra, Coimbra Editora, 1999 (n.º 36 da coleção </a:t>
            </a:r>
            <a:r>
              <a:rPr lang="pt-PT" sz="2500" i="1" dirty="0" err="1">
                <a:latin typeface="Cambria" panose="02040503050406030204" pitchFamily="18" charset="0"/>
                <a:ea typeface="Cambria" panose="02040503050406030204" pitchFamily="18" charset="0"/>
              </a:rPr>
              <a:t>Studia</a:t>
            </a:r>
            <a:r>
              <a:rPr lang="pt-PT" sz="2500" i="1" dirty="0">
                <a:latin typeface="Cambria" panose="02040503050406030204" pitchFamily="18" charset="0"/>
                <a:ea typeface="Cambria" panose="02040503050406030204" pitchFamily="18" charset="0"/>
              </a:rPr>
              <a:t> </a:t>
            </a:r>
            <a:r>
              <a:rPr lang="pt-PT" sz="2500" i="1" dirty="0" err="1">
                <a:latin typeface="Cambria" panose="02040503050406030204" pitchFamily="18" charset="0"/>
                <a:ea typeface="Cambria" panose="02040503050406030204" pitchFamily="18" charset="0"/>
              </a:rPr>
              <a:t>Iuridica</a:t>
            </a:r>
            <a:r>
              <a:rPr lang="pt-PT" sz="2500" i="1" dirty="0">
                <a:latin typeface="Cambria" panose="02040503050406030204" pitchFamily="18" charset="0"/>
                <a:ea typeface="Cambria" panose="02040503050406030204" pitchFamily="18" charset="0"/>
              </a:rPr>
              <a:t> </a:t>
            </a:r>
            <a:r>
              <a:rPr lang="pt-PT" sz="2500" dirty="0">
                <a:latin typeface="Cambria" panose="02040503050406030204" pitchFamily="18" charset="0"/>
                <a:ea typeface="Cambria" panose="02040503050406030204" pitchFamily="18" charset="0"/>
              </a:rPr>
              <a:t>do BFDUC)</a:t>
            </a:r>
          </a:p>
          <a:p>
            <a:pPr algn="just" eaLnBrk="0"/>
            <a:r>
              <a:rPr lang="pt-PT" sz="2500" cap="small" dirty="0" smtClean="0">
                <a:latin typeface="Cambria" panose="02040503050406030204" pitchFamily="18" charset="0"/>
                <a:ea typeface="Cambria" panose="02040503050406030204" pitchFamily="18" charset="0"/>
              </a:rPr>
              <a:t>Ventura, Raúl</a:t>
            </a:r>
            <a:r>
              <a:rPr lang="pt-PT" sz="2500" dirty="0" smtClean="0">
                <a:latin typeface="Cambria" panose="02040503050406030204" pitchFamily="18" charset="0"/>
                <a:ea typeface="Cambria" panose="02040503050406030204" pitchFamily="18" charset="0"/>
              </a:rPr>
              <a:t> </a:t>
            </a:r>
            <a:r>
              <a:rPr lang="pt-PT" sz="2500" dirty="0">
                <a:latin typeface="Cambria" panose="02040503050406030204" pitchFamily="18" charset="0"/>
                <a:ea typeface="Cambria" panose="02040503050406030204" pitchFamily="18" charset="0"/>
              </a:rPr>
              <a:t>- «Acordos de Voto: Algumas Questões depois do Código das Sociedades Comerciais», in </a:t>
            </a:r>
            <a:r>
              <a:rPr lang="pt-PT" sz="2500" i="1" dirty="0">
                <a:latin typeface="Cambria" panose="02040503050406030204" pitchFamily="18" charset="0"/>
                <a:ea typeface="Cambria" panose="02040503050406030204" pitchFamily="18" charset="0"/>
              </a:rPr>
              <a:t>O Direito</a:t>
            </a:r>
            <a:r>
              <a:rPr lang="pt-PT" sz="2500" dirty="0">
                <a:latin typeface="Cambria" panose="02040503050406030204" pitchFamily="18" charset="0"/>
                <a:ea typeface="Cambria" panose="02040503050406030204" pitchFamily="18" charset="0"/>
              </a:rPr>
              <a:t>, ano 124, 1992, I-II (janeiro – junho) (reproduzido no livro do Autor </a:t>
            </a:r>
            <a:r>
              <a:rPr lang="pt-PT" sz="2500" i="1" dirty="0">
                <a:latin typeface="Cambria" panose="02040503050406030204" pitchFamily="18" charset="0"/>
                <a:ea typeface="Cambria" panose="02040503050406030204" pitchFamily="18" charset="0"/>
              </a:rPr>
              <a:t>Estudos Vários sobre Sociedades Anónimas</a:t>
            </a:r>
            <a:r>
              <a:rPr lang="pt-PT" sz="2500" dirty="0">
                <a:latin typeface="Cambria" panose="02040503050406030204" pitchFamily="18" charset="0"/>
                <a:ea typeface="Cambria" panose="02040503050406030204" pitchFamily="18" charset="0"/>
              </a:rPr>
              <a:t>, Coimbra, Almedina, 1992)</a:t>
            </a:r>
          </a:p>
          <a:p>
            <a:pPr algn="just" eaLnBrk="0"/>
            <a:r>
              <a:rPr lang="pt-PT" sz="2500" cap="small" dirty="0">
                <a:latin typeface="Cambria" panose="02040503050406030204" pitchFamily="18" charset="0"/>
                <a:ea typeface="Cambria" panose="02040503050406030204" pitchFamily="18" charset="0"/>
              </a:rPr>
              <a:t>Ventura, </a:t>
            </a:r>
            <a:r>
              <a:rPr lang="pt-PT" sz="2500" cap="small" dirty="0" smtClean="0">
                <a:latin typeface="Cambria" panose="02040503050406030204" pitchFamily="18" charset="0"/>
                <a:ea typeface="Cambria" panose="02040503050406030204" pitchFamily="18" charset="0"/>
              </a:rPr>
              <a:t>Raúl</a:t>
            </a:r>
            <a:r>
              <a:rPr lang="pt-PT" sz="2500" dirty="0" smtClean="0">
                <a:latin typeface="Cambria" panose="02040503050406030204" pitchFamily="18" charset="0"/>
                <a:ea typeface="Cambria" panose="02040503050406030204" pitchFamily="18" charset="0"/>
              </a:rPr>
              <a:t> </a:t>
            </a:r>
            <a:r>
              <a:rPr lang="pt-PT" sz="2500" dirty="0">
                <a:latin typeface="Cambria" panose="02040503050406030204" pitchFamily="18" charset="0"/>
                <a:ea typeface="Cambria" panose="02040503050406030204" pitchFamily="18" charset="0"/>
              </a:rPr>
              <a:t>- «Associação em Participação (</a:t>
            </a:r>
            <a:r>
              <a:rPr lang="pt-PT" sz="2500" dirty="0" err="1">
                <a:latin typeface="Cambria" panose="02040503050406030204" pitchFamily="18" charset="0"/>
                <a:ea typeface="Cambria" panose="02040503050406030204" pitchFamily="18" charset="0"/>
              </a:rPr>
              <a:t>Anteprojecto</a:t>
            </a:r>
            <a:r>
              <a:rPr lang="pt-PT" sz="2500" dirty="0">
                <a:latin typeface="Cambria" panose="02040503050406030204" pitchFamily="18" charset="0"/>
                <a:ea typeface="Cambria" panose="02040503050406030204" pitchFamily="18" charset="0"/>
              </a:rPr>
              <a:t>)», in BMJ n.º</a:t>
            </a:r>
            <a:r>
              <a:rPr lang="pt-PT" sz="2500" baseline="30000" dirty="0">
                <a:latin typeface="Cambria" panose="02040503050406030204" pitchFamily="18" charset="0"/>
                <a:ea typeface="Cambria" panose="02040503050406030204" pitchFamily="18" charset="0"/>
              </a:rPr>
              <a:t>s </a:t>
            </a:r>
            <a:r>
              <a:rPr lang="pt-PT" sz="2500" dirty="0">
                <a:latin typeface="Cambria" panose="02040503050406030204" pitchFamily="18" charset="0"/>
                <a:ea typeface="Cambria" panose="02040503050406030204" pitchFamily="18" charset="0"/>
              </a:rPr>
              <a:t>189 e 190, Outubro e Novembro 1969 (anteprojeto que serviu de base à lei atual, com pormenorizada exposição de motivos)</a:t>
            </a:r>
          </a:p>
          <a:p>
            <a:pPr algn="just" eaLnBrk="0"/>
            <a:r>
              <a:rPr lang="pt-PT" sz="2500" cap="small" dirty="0">
                <a:latin typeface="Cambria" panose="02040503050406030204" pitchFamily="18" charset="0"/>
                <a:ea typeface="Cambria" panose="02040503050406030204" pitchFamily="18" charset="0"/>
              </a:rPr>
              <a:t>Ventura, </a:t>
            </a:r>
            <a:r>
              <a:rPr lang="pt-PT" sz="2500" cap="small" dirty="0" smtClean="0">
                <a:latin typeface="Cambria" panose="02040503050406030204" pitchFamily="18" charset="0"/>
                <a:ea typeface="Cambria" panose="02040503050406030204" pitchFamily="18" charset="0"/>
              </a:rPr>
              <a:t>Raúl</a:t>
            </a:r>
            <a:r>
              <a:rPr lang="pt-PT" sz="2500" dirty="0" smtClean="0">
                <a:latin typeface="Cambria" panose="02040503050406030204" pitchFamily="18" charset="0"/>
                <a:ea typeface="Cambria" panose="02040503050406030204" pitchFamily="18" charset="0"/>
              </a:rPr>
              <a:t> </a:t>
            </a:r>
            <a:r>
              <a:rPr lang="pt-PT" sz="2500" dirty="0">
                <a:latin typeface="Cambria" panose="02040503050406030204" pitchFamily="18" charset="0"/>
                <a:ea typeface="Cambria" panose="02040503050406030204" pitchFamily="18" charset="0"/>
              </a:rPr>
              <a:t>- «Primeiras Notas sobre o Contrato de Consórcio», in</a:t>
            </a:r>
            <a:r>
              <a:rPr lang="pt-PT" sz="2500" b="1" i="1" dirty="0">
                <a:latin typeface="Cambria" panose="02040503050406030204" pitchFamily="18" charset="0"/>
                <a:ea typeface="Cambria" panose="02040503050406030204" pitchFamily="18" charset="0"/>
              </a:rPr>
              <a:t> </a:t>
            </a:r>
            <a:r>
              <a:rPr lang="pt-PT" sz="2500" dirty="0">
                <a:latin typeface="Cambria" panose="02040503050406030204" pitchFamily="18" charset="0"/>
                <a:ea typeface="Cambria" panose="02040503050406030204" pitchFamily="18" charset="0"/>
              </a:rPr>
              <a:t>ROA, ano 41, III, setembro ­ dezembro 1981</a:t>
            </a:r>
            <a:r>
              <a:rPr lang="pt-PT" dirty="0">
                <a:latin typeface="Cambria" panose="02040503050406030204" pitchFamily="18" charset="0"/>
                <a:ea typeface="Cambria" panose="02040503050406030204" pitchFamily="18" charset="0"/>
              </a:rPr>
              <a:t/>
            </a:r>
            <a:br>
              <a:rPr lang="pt-PT" dirty="0">
                <a:latin typeface="Cambria" panose="02040503050406030204" pitchFamily="18" charset="0"/>
                <a:ea typeface="Cambria" panose="02040503050406030204" pitchFamily="18" charset="0"/>
              </a:rPr>
            </a:br>
            <a:endParaRPr lang="pt-PT" dirty="0">
              <a:latin typeface="Cambria" panose="02040503050406030204" pitchFamily="18" charset="0"/>
              <a:ea typeface="Cambria" panose="02040503050406030204" pitchFamily="18" charset="0"/>
            </a:endParaRPr>
          </a:p>
          <a:p>
            <a:endParaRPr lang="pt-PT" dirty="0">
              <a:latin typeface="Cambria" panose="02040503050406030204" pitchFamily="18" charset="0"/>
              <a:ea typeface="Cambria" panose="02040503050406030204" pitchFamily="18" charset="0"/>
            </a:endParaRPr>
          </a:p>
        </p:txBody>
      </p:sp>
      <p:pic>
        <p:nvPicPr>
          <p:cNvPr id="5" name="Imagem 4"/>
          <p:cNvPicPr>
            <a:picLocks noChangeAspect="1"/>
          </p:cNvPicPr>
          <p:nvPr/>
        </p:nvPicPr>
        <p:blipFill>
          <a:blip r:embed="rId2"/>
          <a:stretch>
            <a:fillRect/>
          </a:stretch>
        </p:blipFill>
        <p:spPr>
          <a:xfrm>
            <a:off x="-3858" y="1180463"/>
            <a:ext cx="12192000" cy="463296"/>
          </a:xfrm>
          <a:prstGeom prst="rect">
            <a:avLst/>
          </a:prstGeom>
        </p:spPr>
      </p:pic>
      <p:sp>
        <p:nvSpPr>
          <p:cNvPr id="4" name="Retângulo 3"/>
          <p:cNvSpPr/>
          <p:nvPr/>
        </p:nvSpPr>
        <p:spPr>
          <a:xfrm>
            <a:off x="3048000" y="3105835"/>
            <a:ext cx="6096000" cy="369332"/>
          </a:xfrm>
          <a:prstGeom prst="rect">
            <a:avLst/>
          </a:prstGeom>
        </p:spPr>
        <p:txBody>
          <a:bodyPr>
            <a:spAutoFit/>
          </a:bodyPr>
          <a:lstStyle/>
          <a:p>
            <a:endParaRPr lang="pt-PT" dirty="0"/>
          </a:p>
        </p:txBody>
      </p:sp>
    </p:spTree>
    <p:extLst>
      <p:ext uri="{BB962C8B-B14F-4D97-AF65-F5344CB8AC3E}">
        <p14:creationId xmlns:p14="http://schemas.microsoft.com/office/powerpoint/2010/main" val="10318073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48264" y="273708"/>
            <a:ext cx="10515600" cy="1325563"/>
          </a:xfrm>
        </p:spPr>
        <p:txBody>
          <a:bodyPr>
            <a:normAutofit/>
          </a:bodyPr>
          <a:lstStyle/>
          <a:p>
            <a:r>
              <a:rPr lang="pt-PT" sz="2000" b="1" dirty="0">
                <a:latin typeface="Cambria" panose="02040503050406030204" pitchFamily="18" charset="0"/>
                <a:ea typeface="Cambria" panose="02040503050406030204" pitchFamily="18" charset="0"/>
              </a:rPr>
              <a:t>Jurisprudência sobre consórcio, ACE e associação em participação </a:t>
            </a:r>
            <a:r>
              <a:rPr lang="pt-PT" sz="2000" b="1" dirty="0">
                <a:solidFill>
                  <a:srgbClr val="C00000"/>
                </a:solidFill>
                <a:latin typeface="Cambria" panose="02040503050406030204" pitchFamily="18" charset="0"/>
                <a:ea typeface="Cambria" panose="02040503050406030204" pitchFamily="18" charset="0"/>
              </a:rPr>
              <a:t>(</a:t>
            </a:r>
            <a:r>
              <a:rPr lang="pt-PT" sz="2000" b="1" dirty="0" smtClean="0">
                <a:solidFill>
                  <a:srgbClr val="C00000"/>
                </a:solidFill>
                <a:latin typeface="Cambria" panose="02040503050406030204" pitchFamily="18" charset="0"/>
                <a:ea typeface="Cambria" panose="02040503050406030204" pitchFamily="18" charset="0"/>
              </a:rPr>
              <a:t>1/2)</a:t>
            </a:r>
            <a:r>
              <a:rPr lang="pt-PT" dirty="0"/>
              <a:t/>
            </a:r>
            <a:br>
              <a:rPr lang="pt-PT" dirty="0"/>
            </a:br>
            <a:endParaRPr lang="pt-PT" sz="24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38199" y="1475117"/>
            <a:ext cx="10954109" cy="4701846"/>
          </a:xfrm>
        </p:spPr>
        <p:txBody>
          <a:bodyPr>
            <a:normAutofit fontScale="40000" lnSpcReduction="20000"/>
          </a:bodyPr>
          <a:lstStyle/>
          <a:p>
            <a:pPr marL="0" indent="0" algn="just">
              <a:lnSpc>
                <a:spcPct val="120000"/>
              </a:lnSpc>
              <a:buNone/>
            </a:pPr>
            <a:endParaRPr lang="pt-PT" sz="1800" dirty="0">
              <a:latin typeface="Cambria" panose="02040503050406030204" pitchFamily="18" charset="0"/>
              <a:ea typeface="Cambria" panose="02040503050406030204" pitchFamily="18" charset="0"/>
            </a:endParaRPr>
          </a:p>
          <a:p>
            <a:pPr lvl="0" eaLnBrk="0"/>
            <a:r>
              <a:rPr lang="pt-PT" sz="4800" dirty="0">
                <a:latin typeface="Cambria" panose="02040503050406030204" pitchFamily="18" charset="0"/>
                <a:ea typeface="Cambria" panose="02040503050406030204" pitchFamily="18" charset="0"/>
              </a:rPr>
              <a:t>Acórdão STJ </a:t>
            </a:r>
            <a:r>
              <a:rPr lang="pt-PT" sz="4800" dirty="0" smtClean="0">
                <a:latin typeface="Cambria" panose="02040503050406030204" pitchFamily="18" charset="0"/>
                <a:ea typeface="Cambria" panose="02040503050406030204" pitchFamily="18" charset="0"/>
              </a:rPr>
              <a:t>16.3.1976 </a:t>
            </a:r>
            <a:r>
              <a:rPr lang="pt-PT" sz="4800" dirty="0">
                <a:latin typeface="Cambria" panose="02040503050406030204" pitchFamily="18" charset="0"/>
                <a:ea typeface="Cambria" panose="02040503050406030204" pitchFamily="18" charset="0"/>
              </a:rPr>
              <a:t>(conta em participação)</a:t>
            </a:r>
          </a:p>
          <a:p>
            <a:pPr lvl="0" eaLnBrk="0"/>
            <a:r>
              <a:rPr lang="pt-PT" sz="4800" dirty="0">
                <a:latin typeface="Cambria" panose="02040503050406030204" pitchFamily="18" charset="0"/>
                <a:ea typeface="Cambria" panose="02040503050406030204" pitchFamily="18" charset="0"/>
              </a:rPr>
              <a:t>Acórdão STJ </a:t>
            </a:r>
            <a:r>
              <a:rPr lang="pt-PT" sz="4800" dirty="0" smtClean="0">
                <a:latin typeface="Cambria" panose="02040503050406030204" pitchFamily="18" charset="0"/>
                <a:ea typeface="Cambria" panose="02040503050406030204" pitchFamily="18" charset="0"/>
              </a:rPr>
              <a:t>2.2.1988 </a:t>
            </a:r>
            <a:r>
              <a:rPr lang="pt-PT" sz="4800" dirty="0">
                <a:latin typeface="Cambria" panose="02040503050406030204" pitchFamily="18" charset="0"/>
                <a:ea typeface="Cambria" panose="02040503050406030204" pitchFamily="18" charset="0"/>
              </a:rPr>
              <a:t>(conta em participação)</a:t>
            </a:r>
          </a:p>
          <a:p>
            <a:pPr lvl="0" eaLnBrk="0"/>
            <a:r>
              <a:rPr lang="pt-PT" sz="4800" dirty="0">
                <a:latin typeface="Cambria" panose="02040503050406030204" pitchFamily="18" charset="0"/>
                <a:ea typeface="Cambria" panose="02040503050406030204" pitchFamily="18" charset="0"/>
              </a:rPr>
              <a:t>Acórdão STJ </a:t>
            </a:r>
            <a:r>
              <a:rPr lang="pt-PT" sz="4800" dirty="0" smtClean="0">
                <a:latin typeface="Cambria" panose="02040503050406030204" pitchFamily="18" charset="0"/>
                <a:ea typeface="Cambria" panose="02040503050406030204" pitchFamily="18" charset="0"/>
              </a:rPr>
              <a:t>11.6.1991 </a:t>
            </a:r>
            <a:r>
              <a:rPr lang="pt-PT" sz="4800" dirty="0">
                <a:latin typeface="Cambria" panose="02040503050406030204" pitchFamily="18" charset="0"/>
                <a:ea typeface="Cambria" panose="02040503050406030204" pitchFamily="18" charset="0"/>
              </a:rPr>
              <a:t>(associação em participação)</a:t>
            </a:r>
          </a:p>
          <a:p>
            <a:pPr lvl="0" eaLnBrk="0"/>
            <a:r>
              <a:rPr lang="pt-PT" sz="4800" dirty="0">
                <a:latin typeface="Cambria" panose="02040503050406030204" pitchFamily="18" charset="0"/>
                <a:ea typeface="Cambria" panose="02040503050406030204" pitchFamily="18" charset="0"/>
              </a:rPr>
              <a:t>Acórdão Rel. Lisboa </a:t>
            </a:r>
            <a:r>
              <a:rPr lang="pt-PT" sz="4800" dirty="0" smtClean="0">
                <a:latin typeface="Cambria" panose="02040503050406030204" pitchFamily="18" charset="0"/>
                <a:ea typeface="Cambria" panose="02040503050406030204" pitchFamily="18" charset="0"/>
              </a:rPr>
              <a:t>16.4.1996 </a:t>
            </a:r>
            <a:r>
              <a:rPr lang="pt-PT" sz="4800" dirty="0">
                <a:latin typeface="Cambria" panose="02040503050406030204" pitchFamily="18" charset="0"/>
                <a:ea typeface="Cambria" panose="02040503050406030204" pitchFamily="18" charset="0"/>
              </a:rPr>
              <a:t>(consórcio)</a:t>
            </a:r>
          </a:p>
          <a:p>
            <a:pPr lvl="0" eaLnBrk="0"/>
            <a:r>
              <a:rPr lang="pt-PT" sz="4800" dirty="0">
                <a:latin typeface="Cambria" panose="02040503050406030204" pitchFamily="18" charset="0"/>
                <a:ea typeface="Cambria" panose="02040503050406030204" pitchFamily="18" charset="0"/>
              </a:rPr>
              <a:t>Acórdão STJ </a:t>
            </a:r>
            <a:r>
              <a:rPr lang="pt-PT" sz="4800" dirty="0" smtClean="0">
                <a:latin typeface="Cambria" panose="02040503050406030204" pitchFamily="18" charset="0"/>
                <a:ea typeface="Cambria" panose="02040503050406030204" pitchFamily="18" charset="0"/>
              </a:rPr>
              <a:t>23.10.1997 </a:t>
            </a:r>
            <a:r>
              <a:rPr lang="pt-PT" sz="4800" dirty="0">
                <a:latin typeface="Cambria" panose="02040503050406030204" pitchFamily="18" charset="0"/>
                <a:ea typeface="Cambria" panose="02040503050406030204" pitchFamily="18" charset="0"/>
              </a:rPr>
              <a:t>(</a:t>
            </a:r>
            <a:r>
              <a:rPr lang="pt-PT" sz="4800" dirty="0" smtClean="0">
                <a:latin typeface="Cambria" panose="02040503050406030204" pitchFamily="18" charset="0"/>
                <a:ea typeface="Cambria" panose="02040503050406030204" pitchFamily="18" charset="0"/>
              </a:rPr>
              <a:t>consórcio – forma da resolução)</a:t>
            </a:r>
            <a:endParaRPr lang="pt-PT" sz="4800" dirty="0">
              <a:latin typeface="Cambria" panose="02040503050406030204" pitchFamily="18" charset="0"/>
              <a:ea typeface="Cambria" panose="02040503050406030204" pitchFamily="18" charset="0"/>
            </a:endParaRPr>
          </a:p>
          <a:p>
            <a:pPr lvl="0" eaLnBrk="0"/>
            <a:r>
              <a:rPr lang="pt-PT" sz="4800" dirty="0">
                <a:latin typeface="Cambria" panose="02040503050406030204" pitchFamily="18" charset="0"/>
                <a:ea typeface="Cambria" panose="02040503050406030204" pitchFamily="18" charset="0"/>
              </a:rPr>
              <a:t>Acórdão Rel. Évora </a:t>
            </a:r>
            <a:r>
              <a:rPr lang="pt-PT" sz="4800" dirty="0" smtClean="0">
                <a:latin typeface="Cambria" panose="02040503050406030204" pitchFamily="18" charset="0"/>
                <a:ea typeface="Cambria" panose="02040503050406030204" pitchFamily="18" charset="0"/>
              </a:rPr>
              <a:t>5.2.1998 </a:t>
            </a:r>
            <a:r>
              <a:rPr lang="pt-PT" sz="4800" dirty="0">
                <a:latin typeface="Cambria" panose="02040503050406030204" pitchFamily="18" charset="0"/>
                <a:ea typeface="Cambria" panose="02040503050406030204" pitchFamily="18" charset="0"/>
              </a:rPr>
              <a:t>(associação em participação </a:t>
            </a:r>
            <a:r>
              <a:rPr lang="pt-PT" sz="4800" i="1" dirty="0" smtClean="0">
                <a:latin typeface="Cambria" panose="02040503050406030204" pitchFamily="18" charset="0"/>
                <a:ea typeface="Cambria" panose="02040503050406030204" pitchFamily="18" charset="0"/>
              </a:rPr>
              <a:t>versus</a:t>
            </a:r>
            <a:r>
              <a:rPr lang="pt-PT" sz="4800" dirty="0" smtClean="0">
                <a:latin typeface="Cambria" panose="02040503050406030204" pitchFamily="18" charset="0"/>
                <a:ea typeface="Cambria" panose="02040503050406030204" pitchFamily="18" charset="0"/>
              </a:rPr>
              <a:t> consórcio</a:t>
            </a:r>
            <a:r>
              <a:rPr lang="pt-PT" sz="4800" dirty="0">
                <a:latin typeface="Cambria" panose="02040503050406030204" pitchFamily="18" charset="0"/>
                <a:ea typeface="Cambria" panose="02040503050406030204" pitchFamily="18" charset="0"/>
              </a:rPr>
              <a:t>)</a:t>
            </a:r>
          </a:p>
          <a:p>
            <a:pPr lvl="0" eaLnBrk="0"/>
            <a:r>
              <a:rPr lang="pt-PT" sz="4800" dirty="0">
                <a:latin typeface="Cambria" panose="02040503050406030204" pitchFamily="18" charset="0"/>
                <a:ea typeface="Cambria" panose="02040503050406030204" pitchFamily="18" charset="0"/>
              </a:rPr>
              <a:t>Acórdão STJ </a:t>
            </a:r>
            <a:r>
              <a:rPr lang="pt-PT" sz="4800" dirty="0" smtClean="0">
                <a:latin typeface="Cambria" panose="02040503050406030204" pitchFamily="18" charset="0"/>
                <a:ea typeface="Cambria" panose="02040503050406030204" pitchFamily="18" charset="0"/>
              </a:rPr>
              <a:t>20.10.1998 </a:t>
            </a:r>
            <a:r>
              <a:rPr lang="pt-PT" sz="4800" dirty="0">
                <a:latin typeface="Cambria" panose="02040503050406030204" pitchFamily="18" charset="0"/>
                <a:ea typeface="Cambria" panose="02040503050406030204" pitchFamily="18" charset="0"/>
              </a:rPr>
              <a:t>(contrato atípico afim do de consórcio)</a:t>
            </a:r>
          </a:p>
          <a:p>
            <a:pPr lvl="0" eaLnBrk="0"/>
            <a:r>
              <a:rPr lang="pt-PT" sz="4800" dirty="0">
                <a:latin typeface="Cambria" panose="02040503050406030204" pitchFamily="18" charset="0"/>
                <a:ea typeface="Cambria" panose="02040503050406030204" pitchFamily="18" charset="0"/>
              </a:rPr>
              <a:t>Acórdão STJ </a:t>
            </a:r>
            <a:r>
              <a:rPr lang="pt-PT" sz="4800" dirty="0" smtClean="0">
                <a:latin typeface="Cambria" panose="02040503050406030204" pitchFamily="18" charset="0"/>
                <a:ea typeface="Cambria" panose="02040503050406030204" pitchFamily="18" charset="0"/>
              </a:rPr>
              <a:t>24.2.1099 </a:t>
            </a:r>
            <a:r>
              <a:rPr lang="pt-PT" sz="4800" dirty="0">
                <a:latin typeface="Cambria" panose="02040503050406030204" pitchFamily="18" charset="0"/>
                <a:ea typeface="Cambria" panose="02040503050406030204" pitchFamily="18" charset="0"/>
              </a:rPr>
              <a:t>(consórcio)</a:t>
            </a:r>
          </a:p>
          <a:p>
            <a:pPr lvl="0" eaLnBrk="0"/>
            <a:r>
              <a:rPr lang="pt-PT" sz="4800" dirty="0">
                <a:latin typeface="Cambria" panose="02040503050406030204" pitchFamily="18" charset="0"/>
                <a:ea typeface="Cambria" panose="02040503050406030204" pitchFamily="18" charset="0"/>
              </a:rPr>
              <a:t>Acórdão Rel. Lisboa </a:t>
            </a:r>
            <a:r>
              <a:rPr lang="pt-PT" sz="4800" dirty="0" smtClean="0">
                <a:latin typeface="Cambria" panose="02040503050406030204" pitchFamily="18" charset="0"/>
                <a:ea typeface="Cambria" panose="02040503050406030204" pitchFamily="18" charset="0"/>
              </a:rPr>
              <a:t>8.7.1999 </a:t>
            </a:r>
            <a:r>
              <a:rPr lang="pt-PT" sz="4800" dirty="0">
                <a:latin typeface="Cambria" panose="02040503050406030204" pitchFamily="18" charset="0"/>
                <a:ea typeface="Cambria" panose="02040503050406030204" pitchFamily="18" charset="0"/>
              </a:rPr>
              <a:t>(ACE)</a:t>
            </a:r>
          </a:p>
          <a:p>
            <a:pPr lvl="0" eaLnBrk="0"/>
            <a:r>
              <a:rPr lang="pt-PT" sz="4800" dirty="0">
                <a:latin typeface="Cambria" panose="02040503050406030204" pitchFamily="18" charset="0"/>
                <a:ea typeface="Cambria" panose="02040503050406030204" pitchFamily="18" charset="0"/>
              </a:rPr>
              <a:t>Acórdão Rel. Lisboa </a:t>
            </a:r>
            <a:r>
              <a:rPr lang="pt-PT" sz="4800" dirty="0" smtClean="0">
                <a:latin typeface="Cambria" panose="02040503050406030204" pitchFamily="18" charset="0"/>
                <a:ea typeface="Cambria" panose="02040503050406030204" pitchFamily="18" charset="0"/>
              </a:rPr>
              <a:t>12.11.2002 </a:t>
            </a:r>
            <a:r>
              <a:rPr lang="pt-PT" sz="4800" dirty="0">
                <a:latin typeface="Cambria" panose="02040503050406030204" pitchFamily="18" charset="0"/>
                <a:ea typeface="Cambria" panose="02040503050406030204" pitchFamily="18" charset="0"/>
              </a:rPr>
              <a:t>(associação em </a:t>
            </a:r>
            <a:r>
              <a:rPr lang="pt-PT" sz="4800" dirty="0" smtClean="0">
                <a:latin typeface="Cambria" panose="02040503050406030204" pitchFamily="18" charset="0"/>
                <a:ea typeface="Cambria" panose="02040503050406030204" pitchFamily="18" charset="0"/>
              </a:rPr>
              <a:t>participação, sociedade e prestação de serviço)</a:t>
            </a:r>
            <a:endParaRPr lang="pt-PT" sz="4800" dirty="0">
              <a:latin typeface="Cambria" panose="02040503050406030204" pitchFamily="18" charset="0"/>
              <a:ea typeface="Cambria" panose="02040503050406030204" pitchFamily="18" charset="0"/>
            </a:endParaRPr>
          </a:p>
          <a:p>
            <a:pPr lvl="0" eaLnBrk="0"/>
            <a:r>
              <a:rPr lang="pt-PT" sz="4800" dirty="0">
                <a:latin typeface="Cambria" panose="02040503050406030204" pitchFamily="18" charset="0"/>
                <a:ea typeface="Cambria" panose="02040503050406030204" pitchFamily="18" charset="0"/>
              </a:rPr>
              <a:t>Acórdão STJ </a:t>
            </a:r>
            <a:r>
              <a:rPr lang="pt-PT" sz="4800" dirty="0" smtClean="0">
                <a:latin typeface="Cambria" panose="02040503050406030204" pitchFamily="18" charset="0"/>
                <a:ea typeface="Cambria" panose="02040503050406030204" pitchFamily="18" charset="0"/>
              </a:rPr>
              <a:t>15.5.2003 </a:t>
            </a:r>
            <a:r>
              <a:rPr lang="pt-PT" sz="4800" dirty="0">
                <a:latin typeface="Cambria" panose="02040503050406030204" pitchFamily="18" charset="0"/>
                <a:ea typeface="Cambria" panose="02040503050406030204" pitchFamily="18" charset="0"/>
              </a:rPr>
              <a:t>(associação em participação </a:t>
            </a:r>
            <a:r>
              <a:rPr lang="pt-PT" sz="4800" i="1" dirty="0">
                <a:latin typeface="Cambria" panose="02040503050406030204" pitchFamily="18" charset="0"/>
                <a:ea typeface="Cambria" panose="02040503050406030204" pitchFamily="18" charset="0"/>
              </a:rPr>
              <a:t>versus </a:t>
            </a:r>
            <a:r>
              <a:rPr lang="pt-PT" sz="4800" dirty="0">
                <a:latin typeface="Cambria" panose="02040503050406030204" pitchFamily="18" charset="0"/>
                <a:ea typeface="Cambria" panose="02040503050406030204" pitchFamily="18" charset="0"/>
              </a:rPr>
              <a:t>sociedade)</a:t>
            </a:r>
          </a:p>
          <a:p>
            <a:pPr lvl="0" eaLnBrk="0"/>
            <a:r>
              <a:rPr lang="pt-PT" sz="4800" dirty="0">
                <a:latin typeface="Cambria" panose="02040503050406030204" pitchFamily="18" charset="0"/>
                <a:ea typeface="Cambria" panose="02040503050406030204" pitchFamily="18" charset="0"/>
              </a:rPr>
              <a:t>Acórdão STJ </a:t>
            </a:r>
            <a:r>
              <a:rPr lang="pt-PT" sz="4800" dirty="0" smtClean="0">
                <a:latin typeface="Cambria" panose="02040503050406030204" pitchFamily="18" charset="0"/>
                <a:ea typeface="Cambria" panose="02040503050406030204" pitchFamily="18" charset="0"/>
              </a:rPr>
              <a:t>18.9.2003 </a:t>
            </a:r>
            <a:r>
              <a:rPr lang="pt-PT" sz="4800" dirty="0">
                <a:latin typeface="Cambria" panose="02040503050406030204" pitchFamily="18" charset="0"/>
                <a:ea typeface="Cambria" panose="02040503050406030204" pitchFamily="18" charset="0"/>
              </a:rPr>
              <a:t>(associação em participação)</a:t>
            </a:r>
          </a:p>
          <a:p>
            <a:pPr lvl="0" eaLnBrk="0"/>
            <a:r>
              <a:rPr lang="pt-PT" sz="4800" dirty="0">
                <a:latin typeface="Cambria" panose="02040503050406030204" pitchFamily="18" charset="0"/>
                <a:ea typeface="Cambria" panose="02040503050406030204" pitchFamily="18" charset="0"/>
              </a:rPr>
              <a:t>Acórdão STJ </a:t>
            </a:r>
            <a:r>
              <a:rPr lang="pt-PT" sz="4800" dirty="0" smtClean="0">
                <a:latin typeface="Cambria" panose="02040503050406030204" pitchFamily="18" charset="0"/>
                <a:ea typeface="Cambria" panose="02040503050406030204" pitchFamily="18" charset="0"/>
              </a:rPr>
              <a:t>31.5.2005 </a:t>
            </a:r>
            <a:r>
              <a:rPr lang="pt-PT" sz="4800" dirty="0">
                <a:latin typeface="Cambria" panose="02040503050406030204" pitchFamily="18" charset="0"/>
                <a:ea typeface="Cambria" panose="02040503050406030204" pitchFamily="18" charset="0"/>
              </a:rPr>
              <a:t>(ACE)</a:t>
            </a:r>
          </a:p>
          <a:p>
            <a:pPr lvl="0" eaLnBrk="0"/>
            <a:endParaRPr lang="pt-PT" sz="2500" dirty="0"/>
          </a:p>
          <a:p>
            <a:endParaRPr lang="pt-PT" dirty="0"/>
          </a:p>
        </p:txBody>
      </p:sp>
      <p:pic>
        <p:nvPicPr>
          <p:cNvPr id="5" name="Imagem 4"/>
          <p:cNvPicPr>
            <a:picLocks noChangeAspect="1"/>
          </p:cNvPicPr>
          <p:nvPr/>
        </p:nvPicPr>
        <p:blipFill>
          <a:blip r:embed="rId2"/>
          <a:stretch>
            <a:fillRect/>
          </a:stretch>
        </p:blipFill>
        <p:spPr>
          <a:xfrm>
            <a:off x="-3858" y="1180463"/>
            <a:ext cx="12192000" cy="463296"/>
          </a:xfrm>
          <a:prstGeom prst="rect">
            <a:avLst/>
          </a:prstGeom>
        </p:spPr>
      </p:pic>
      <p:sp>
        <p:nvSpPr>
          <p:cNvPr id="4" name="Retângulo 3"/>
          <p:cNvSpPr/>
          <p:nvPr/>
        </p:nvSpPr>
        <p:spPr>
          <a:xfrm>
            <a:off x="3048000" y="3105835"/>
            <a:ext cx="6096000" cy="369332"/>
          </a:xfrm>
          <a:prstGeom prst="rect">
            <a:avLst/>
          </a:prstGeom>
        </p:spPr>
        <p:txBody>
          <a:bodyPr>
            <a:spAutoFit/>
          </a:bodyPr>
          <a:lstStyle/>
          <a:p>
            <a:endParaRPr lang="pt-PT" dirty="0"/>
          </a:p>
        </p:txBody>
      </p:sp>
    </p:spTree>
    <p:extLst>
      <p:ext uri="{BB962C8B-B14F-4D97-AF65-F5344CB8AC3E}">
        <p14:creationId xmlns:p14="http://schemas.microsoft.com/office/powerpoint/2010/main" val="32250458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48264" y="273708"/>
            <a:ext cx="10515600" cy="1325563"/>
          </a:xfrm>
        </p:spPr>
        <p:txBody>
          <a:bodyPr>
            <a:normAutofit/>
          </a:bodyPr>
          <a:lstStyle/>
          <a:p>
            <a:r>
              <a:rPr lang="pt-PT" sz="2000" b="1" dirty="0">
                <a:latin typeface="Cambria" panose="02040503050406030204" pitchFamily="18" charset="0"/>
                <a:ea typeface="Cambria" panose="02040503050406030204" pitchFamily="18" charset="0"/>
              </a:rPr>
              <a:t>Jurisprudência sobre consórcio, ACE e associação em participação </a:t>
            </a:r>
            <a:r>
              <a:rPr lang="pt-PT" sz="2000" b="1" dirty="0" smtClean="0">
                <a:solidFill>
                  <a:srgbClr val="C00000"/>
                </a:solidFill>
                <a:latin typeface="Cambria" panose="02040503050406030204" pitchFamily="18" charset="0"/>
                <a:ea typeface="Cambria" panose="02040503050406030204" pitchFamily="18" charset="0"/>
              </a:rPr>
              <a:t>(2/3)</a:t>
            </a:r>
            <a:r>
              <a:rPr lang="pt-PT" dirty="0"/>
              <a:t/>
            </a:r>
            <a:br>
              <a:rPr lang="pt-PT" dirty="0"/>
            </a:br>
            <a:endParaRPr lang="pt-PT" sz="24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38199" y="1475117"/>
            <a:ext cx="10954109" cy="4701846"/>
          </a:xfrm>
        </p:spPr>
        <p:txBody>
          <a:bodyPr>
            <a:normAutofit/>
          </a:bodyPr>
          <a:lstStyle/>
          <a:p>
            <a:pPr marL="0" indent="0" algn="just">
              <a:lnSpc>
                <a:spcPct val="120000"/>
              </a:lnSpc>
              <a:buNone/>
            </a:pPr>
            <a:endParaRPr lang="pt-PT" sz="1600" dirty="0">
              <a:latin typeface="Cambria" panose="02040503050406030204" pitchFamily="18" charset="0"/>
              <a:ea typeface="Cambria" panose="02040503050406030204" pitchFamily="18" charset="0"/>
            </a:endParaRPr>
          </a:p>
          <a:p>
            <a:pPr lvl="0" eaLnBrk="0"/>
            <a:r>
              <a:rPr lang="pt-PT" sz="1600" dirty="0">
                <a:latin typeface="Cambria" panose="02040503050406030204" pitchFamily="18" charset="0"/>
                <a:ea typeface="Cambria" panose="02040503050406030204" pitchFamily="18" charset="0"/>
              </a:rPr>
              <a:t>Acórdão STJ </a:t>
            </a:r>
            <a:r>
              <a:rPr lang="pt-PT" sz="1600" dirty="0" smtClean="0">
                <a:latin typeface="Cambria" panose="02040503050406030204" pitchFamily="18" charset="0"/>
                <a:ea typeface="Cambria" panose="02040503050406030204" pitchFamily="18" charset="0"/>
              </a:rPr>
              <a:t>8.11.2005 </a:t>
            </a:r>
            <a:r>
              <a:rPr lang="pt-PT" sz="1600" dirty="0">
                <a:latin typeface="Cambria" panose="02040503050406030204" pitchFamily="18" charset="0"/>
                <a:ea typeface="Cambria" panose="02040503050406030204" pitchFamily="18" charset="0"/>
              </a:rPr>
              <a:t>(associação em participação </a:t>
            </a:r>
            <a:r>
              <a:rPr lang="pt-PT" sz="1600" i="1" dirty="0">
                <a:latin typeface="Cambria" panose="02040503050406030204" pitchFamily="18" charset="0"/>
                <a:ea typeface="Cambria" panose="02040503050406030204" pitchFamily="18" charset="0"/>
              </a:rPr>
              <a:t>versus </a:t>
            </a:r>
            <a:r>
              <a:rPr lang="pt-PT" sz="1600" dirty="0">
                <a:latin typeface="Cambria" panose="02040503050406030204" pitchFamily="18" charset="0"/>
                <a:ea typeface="Cambria" panose="02040503050406030204" pitchFamily="18" charset="0"/>
              </a:rPr>
              <a:t>sociedade)</a:t>
            </a:r>
          </a:p>
          <a:p>
            <a:pPr lvl="0" eaLnBrk="0"/>
            <a:r>
              <a:rPr lang="pt-PT" sz="1600" dirty="0">
                <a:latin typeface="Cambria" panose="02040503050406030204" pitchFamily="18" charset="0"/>
                <a:ea typeface="Cambria" panose="02040503050406030204" pitchFamily="18" charset="0"/>
              </a:rPr>
              <a:t>Acórdão STJ </a:t>
            </a:r>
            <a:r>
              <a:rPr lang="pt-PT" sz="1600" dirty="0" smtClean="0">
                <a:latin typeface="Cambria" panose="02040503050406030204" pitchFamily="18" charset="0"/>
                <a:ea typeface="Cambria" panose="02040503050406030204" pitchFamily="18" charset="0"/>
              </a:rPr>
              <a:t>7.12.2005 </a:t>
            </a:r>
            <a:r>
              <a:rPr lang="pt-PT" sz="1600" dirty="0">
                <a:latin typeface="Cambria" panose="02040503050406030204" pitchFamily="18" charset="0"/>
                <a:ea typeface="Cambria" panose="02040503050406030204" pitchFamily="18" charset="0"/>
              </a:rPr>
              <a:t>(associação em participação)</a:t>
            </a:r>
          </a:p>
          <a:p>
            <a:pPr lvl="0" eaLnBrk="0"/>
            <a:r>
              <a:rPr lang="pt-PT" sz="1600" dirty="0" smtClean="0">
                <a:latin typeface="Cambria" panose="02040503050406030204" pitchFamily="18" charset="0"/>
                <a:ea typeface="Cambria" panose="02040503050406030204" pitchFamily="18" charset="0"/>
              </a:rPr>
              <a:t>Acórdão </a:t>
            </a:r>
            <a:r>
              <a:rPr lang="pt-PT" sz="1600" dirty="0">
                <a:latin typeface="Cambria" panose="02040503050406030204" pitchFamily="18" charset="0"/>
                <a:ea typeface="Cambria" panose="02040503050406030204" pitchFamily="18" charset="0"/>
              </a:rPr>
              <a:t>STJ </a:t>
            </a:r>
            <a:r>
              <a:rPr lang="pt-PT" sz="1600" dirty="0" smtClean="0">
                <a:latin typeface="Cambria" panose="02040503050406030204" pitchFamily="18" charset="0"/>
                <a:ea typeface="Cambria" panose="02040503050406030204" pitchFamily="18" charset="0"/>
              </a:rPr>
              <a:t>14.11.2006 </a:t>
            </a:r>
            <a:r>
              <a:rPr lang="pt-PT" sz="1600" dirty="0">
                <a:latin typeface="Cambria" panose="02040503050406030204" pitchFamily="18" charset="0"/>
                <a:ea typeface="Cambria" panose="02040503050406030204" pitchFamily="18" charset="0"/>
              </a:rPr>
              <a:t>(associação em participação)</a:t>
            </a:r>
          </a:p>
          <a:p>
            <a:pPr lvl="0" eaLnBrk="0"/>
            <a:r>
              <a:rPr lang="pt-PT" sz="1600" dirty="0">
                <a:latin typeface="Cambria" panose="02040503050406030204" pitchFamily="18" charset="0"/>
                <a:ea typeface="Cambria" panose="02040503050406030204" pitchFamily="18" charset="0"/>
              </a:rPr>
              <a:t>Acórdão Rel. Lisboa </a:t>
            </a:r>
            <a:r>
              <a:rPr lang="pt-PT" sz="1600" dirty="0" smtClean="0">
                <a:latin typeface="Cambria" panose="02040503050406030204" pitchFamily="18" charset="0"/>
                <a:ea typeface="Cambria" panose="02040503050406030204" pitchFamily="18" charset="0"/>
              </a:rPr>
              <a:t>27.9.2007 </a:t>
            </a:r>
            <a:r>
              <a:rPr lang="pt-PT" sz="1600" dirty="0">
                <a:latin typeface="Cambria" panose="02040503050406030204" pitchFamily="18" charset="0"/>
                <a:ea typeface="Cambria" panose="02040503050406030204" pitchFamily="18" charset="0"/>
              </a:rPr>
              <a:t>(consórcio)</a:t>
            </a:r>
          </a:p>
          <a:p>
            <a:pPr lvl="0" eaLnBrk="0"/>
            <a:r>
              <a:rPr lang="pt-PT" sz="1600" dirty="0">
                <a:latin typeface="Cambria" panose="02040503050406030204" pitchFamily="18" charset="0"/>
                <a:ea typeface="Cambria" panose="02040503050406030204" pitchFamily="18" charset="0"/>
              </a:rPr>
              <a:t>Acórdão Rel. Lisboa </a:t>
            </a:r>
            <a:r>
              <a:rPr lang="pt-PT" sz="1600" dirty="0" smtClean="0">
                <a:latin typeface="Cambria" panose="02040503050406030204" pitchFamily="18" charset="0"/>
                <a:ea typeface="Cambria" panose="02040503050406030204" pitchFamily="18" charset="0"/>
              </a:rPr>
              <a:t>18.9.2008 </a:t>
            </a:r>
            <a:r>
              <a:rPr lang="pt-PT" sz="1600" dirty="0">
                <a:latin typeface="Cambria" panose="02040503050406030204" pitchFamily="18" charset="0"/>
                <a:ea typeface="Cambria" panose="02040503050406030204" pitchFamily="18" charset="0"/>
              </a:rPr>
              <a:t>(associação em </a:t>
            </a:r>
            <a:r>
              <a:rPr lang="pt-PT" sz="1600" dirty="0" smtClean="0">
                <a:latin typeface="Cambria" panose="02040503050406030204" pitchFamily="18" charset="0"/>
                <a:ea typeface="Cambria" panose="02040503050406030204" pitchFamily="18" charset="0"/>
              </a:rPr>
              <a:t>participação</a:t>
            </a:r>
            <a:r>
              <a:rPr lang="pt-PT" sz="1600" i="1" dirty="0">
                <a:latin typeface="Cambria" panose="02040503050406030204" pitchFamily="18" charset="0"/>
                <a:ea typeface="Cambria" panose="02040503050406030204" pitchFamily="18" charset="0"/>
              </a:rPr>
              <a:t> versus </a:t>
            </a:r>
            <a:r>
              <a:rPr lang="pt-PT" sz="1600" dirty="0">
                <a:latin typeface="Cambria" panose="02040503050406030204" pitchFamily="18" charset="0"/>
                <a:ea typeface="Cambria" panose="02040503050406030204" pitchFamily="18" charset="0"/>
              </a:rPr>
              <a:t>sociedade</a:t>
            </a:r>
            <a:r>
              <a:rPr lang="pt-PT" sz="1600" dirty="0" smtClean="0">
                <a:latin typeface="Cambria" panose="02040503050406030204" pitchFamily="18" charset="0"/>
                <a:ea typeface="Cambria" panose="02040503050406030204" pitchFamily="18" charset="0"/>
              </a:rPr>
              <a:t>)</a:t>
            </a:r>
            <a:endParaRPr lang="pt-PT" sz="1600" dirty="0">
              <a:latin typeface="Cambria" panose="02040503050406030204" pitchFamily="18" charset="0"/>
              <a:ea typeface="Cambria" panose="02040503050406030204" pitchFamily="18" charset="0"/>
            </a:endParaRPr>
          </a:p>
          <a:p>
            <a:pPr lvl="0" eaLnBrk="0"/>
            <a:r>
              <a:rPr lang="pt-PT" sz="1600" dirty="0" smtClean="0">
                <a:latin typeface="Cambria" panose="02040503050406030204" pitchFamily="18" charset="0"/>
                <a:ea typeface="Cambria" panose="02040503050406030204" pitchFamily="18" charset="0"/>
              </a:rPr>
              <a:t>Acórdão </a:t>
            </a:r>
            <a:r>
              <a:rPr lang="pt-PT" sz="1600" dirty="0">
                <a:latin typeface="Cambria" panose="02040503050406030204" pitchFamily="18" charset="0"/>
                <a:ea typeface="Cambria" panose="02040503050406030204" pitchFamily="18" charset="0"/>
              </a:rPr>
              <a:t>Rel. Lisboa </a:t>
            </a:r>
            <a:r>
              <a:rPr lang="pt-PT" sz="1600" dirty="0" smtClean="0">
                <a:latin typeface="Cambria" panose="02040503050406030204" pitchFamily="18" charset="0"/>
                <a:ea typeface="Cambria" panose="02040503050406030204" pitchFamily="18" charset="0"/>
              </a:rPr>
              <a:t>17.3.2009 </a:t>
            </a:r>
            <a:r>
              <a:rPr lang="pt-PT" sz="1600" dirty="0">
                <a:latin typeface="Cambria" panose="02040503050406030204" pitchFamily="18" charset="0"/>
                <a:ea typeface="Cambria" panose="02040503050406030204" pitchFamily="18" charset="0"/>
              </a:rPr>
              <a:t>(ACE)</a:t>
            </a:r>
          </a:p>
          <a:p>
            <a:pPr lvl="0" eaLnBrk="0"/>
            <a:r>
              <a:rPr lang="pt-PT" sz="1600" dirty="0">
                <a:latin typeface="Cambria" panose="02040503050406030204" pitchFamily="18" charset="0"/>
                <a:ea typeface="Cambria" panose="02040503050406030204" pitchFamily="18" charset="0"/>
              </a:rPr>
              <a:t>Acórdão Rel. Coimbra </a:t>
            </a:r>
            <a:r>
              <a:rPr lang="pt-PT" sz="1600" dirty="0" smtClean="0">
                <a:latin typeface="Cambria" panose="02040503050406030204" pitchFamily="18" charset="0"/>
                <a:ea typeface="Cambria" panose="02040503050406030204" pitchFamily="18" charset="0"/>
              </a:rPr>
              <a:t>24.11.2009 (consórcio</a:t>
            </a:r>
            <a:r>
              <a:rPr lang="pt-PT" sz="1600" dirty="0">
                <a:latin typeface="Cambria" panose="02040503050406030204" pitchFamily="18" charset="0"/>
                <a:ea typeface="Cambria" panose="02040503050406030204" pitchFamily="18" charset="0"/>
              </a:rPr>
              <a:t>)</a:t>
            </a:r>
          </a:p>
          <a:p>
            <a:pPr lvl="0" eaLnBrk="0"/>
            <a:r>
              <a:rPr lang="pt-PT" sz="1600" dirty="0" smtClean="0">
                <a:latin typeface="Cambria" panose="02040503050406030204" pitchFamily="18" charset="0"/>
                <a:ea typeface="Cambria" panose="02040503050406030204" pitchFamily="18" charset="0"/>
              </a:rPr>
              <a:t>Acórdão </a:t>
            </a:r>
            <a:r>
              <a:rPr lang="pt-PT" sz="1600" dirty="0">
                <a:latin typeface="Cambria" panose="02040503050406030204" pitchFamily="18" charset="0"/>
                <a:ea typeface="Cambria" panose="02040503050406030204" pitchFamily="18" charset="0"/>
              </a:rPr>
              <a:t>STJ </a:t>
            </a:r>
            <a:r>
              <a:rPr lang="pt-PT" sz="1600" dirty="0" smtClean="0">
                <a:latin typeface="Cambria" panose="02040503050406030204" pitchFamily="18" charset="0"/>
                <a:ea typeface="Cambria" panose="02040503050406030204" pitchFamily="18" charset="0"/>
              </a:rPr>
              <a:t>25.3.2010 </a:t>
            </a:r>
            <a:r>
              <a:rPr lang="pt-PT" sz="1600" dirty="0">
                <a:latin typeface="Cambria" panose="02040503050406030204" pitchFamily="18" charset="0"/>
                <a:ea typeface="Cambria" panose="02040503050406030204" pitchFamily="18" charset="0"/>
              </a:rPr>
              <a:t>(associação em </a:t>
            </a:r>
            <a:r>
              <a:rPr lang="pt-PT" sz="1600" dirty="0" smtClean="0">
                <a:latin typeface="Cambria" panose="02040503050406030204" pitchFamily="18" charset="0"/>
                <a:ea typeface="Cambria" panose="02040503050406030204" pitchFamily="18" charset="0"/>
              </a:rPr>
              <a:t>participação</a:t>
            </a:r>
            <a:r>
              <a:rPr lang="pt-PT" sz="1600" i="1" dirty="0">
                <a:latin typeface="Cambria" panose="02040503050406030204" pitchFamily="18" charset="0"/>
                <a:ea typeface="Cambria" panose="02040503050406030204" pitchFamily="18" charset="0"/>
              </a:rPr>
              <a:t> versus</a:t>
            </a:r>
            <a:r>
              <a:rPr lang="pt-PT" sz="1600" dirty="0">
                <a:latin typeface="Cambria" panose="02040503050406030204" pitchFamily="18" charset="0"/>
                <a:ea typeface="Cambria" panose="02040503050406030204" pitchFamily="18" charset="0"/>
              </a:rPr>
              <a:t> mútuo</a:t>
            </a:r>
            <a:r>
              <a:rPr lang="pt-PT" sz="1600" dirty="0" smtClean="0">
                <a:latin typeface="Cambria" panose="02040503050406030204" pitchFamily="18" charset="0"/>
                <a:ea typeface="Cambria" panose="02040503050406030204" pitchFamily="18" charset="0"/>
              </a:rPr>
              <a:t>)</a:t>
            </a:r>
            <a:endParaRPr lang="pt-PT" sz="1600" dirty="0">
              <a:latin typeface="Cambria" panose="02040503050406030204" pitchFamily="18" charset="0"/>
              <a:ea typeface="Cambria" panose="02040503050406030204" pitchFamily="18" charset="0"/>
            </a:endParaRPr>
          </a:p>
          <a:p>
            <a:pPr lvl="0" eaLnBrk="0"/>
            <a:r>
              <a:rPr lang="pt-PT" sz="1600" dirty="0">
                <a:latin typeface="Cambria" panose="02040503050406030204" pitchFamily="18" charset="0"/>
                <a:ea typeface="Cambria" panose="02040503050406030204" pitchFamily="18" charset="0"/>
              </a:rPr>
              <a:t>Acórdão STJ </a:t>
            </a:r>
            <a:r>
              <a:rPr lang="pt-PT" sz="1600" dirty="0" smtClean="0">
                <a:latin typeface="Cambria" panose="02040503050406030204" pitchFamily="18" charset="0"/>
                <a:ea typeface="Cambria" panose="02040503050406030204" pitchFamily="18" charset="0"/>
              </a:rPr>
              <a:t>6.10.2011 </a:t>
            </a:r>
            <a:r>
              <a:rPr lang="pt-PT" sz="1600" dirty="0">
                <a:latin typeface="Cambria" panose="02040503050406030204" pitchFamily="18" charset="0"/>
                <a:ea typeface="Cambria" panose="02040503050406030204" pitchFamily="18" charset="0"/>
              </a:rPr>
              <a:t>(consórcio)</a:t>
            </a:r>
          </a:p>
          <a:p>
            <a:pPr lvl="0" eaLnBrk="0"/>
            <a:r>
              <a:rPr lang="pt-PT" sz="1600" dirty="0" smtClean="0">
                <a:latin typeface="Cambria" panose="02040503050406030204" pitchFamily="18" charset="0"/>
                <a:ea typeface="Cambria" panose="02040503050406030204" pitchFamily="18" charset="0"/>
              </a:rPr>
              <a:t>Acórdão </a:t>
            </a:r>
            <a:r>
              <a:rPr lang="pt-PT" sz="1600" dirty="0">
                <a:latin typeface="Cambria" panose="02040503050406030204" pitchFamily="18" charset="0"/>
                <a:ea typeface="Cambria" panose="02040503050406030204" pitchFamily="18" charset="0"/>
              </a:rPr>
              <a:t>STJ </a:t>
            </a:r>
            <a:r>
              <a:rPr lang="pt-PT" sz="1600" dirty="0" smtClean="0">
                <a:latin typeface="Cambria" panose="02040503050406030204" pitchFamily="18" charset="0"/>
                <a:ea typeface="Cambria" panose="02040503050406030204" pitchFamily="18" charset="0"/>
              </a:rPr>
              <a:t>1.3.2012 </a:t>
            </a:r>
            <a:r>
              <a:rPr lang="pt-PT" sz="1600" dirty="0">
                <a:latin typeface="Cambria" panose="02040503050406030204" pitchFamily="18" charset="0"/>
                <a:ea typeface="Cambria" panose="02040503050406030204" pitchFamily="18" charset="0"/>
              </a:rPr>
              <a:t>(associação em </a:t>
            </a:r>
            <a:r>
              <a:rPr lang="pt-PT" sz="1600" dirty="0" smtClean="0">
                <a:latin typeface="Cambria" panose="02040503050406030204" pitchFamily="18" charset="0"/>
                <a:ea typeface="Cambria" panose="02040503050406030204" pitchFamily="18" charset="0"/>
              </a:rPr>
              <a:t>participação,</a:t>
            </a:r>
            <a:r>
              <a:rPr lang="pt-PT" sz="1600" i="1" dirty="0" smtClean="0">
                <a:latin typeface="Cambria" panose="02040503050406030204" pitchFamily="18" charset="0"/>
                <a:ea typeface="Cambria" panose="02040503050406030204" pitchFamily="18" charset="0"/>
              </a:rPr>
              <a:t> </a:t>
            </a:r>
            <a:r>
              <a:rPr lang="pt-PT" sz="1600" dirty="0" smtClean="0">
                <a:latin typeface="Cambria" panose="02040503050406030204" pitchFamily="18" charset="0"/>
                <a:ea typeface="Cambria" panose="02040503050406030204" pitchFamily="18" charset="0"/>
              </a:rPr>
              <a:t>mútuo, contrato atípico, sociedade)</a:t>
            </a:r>
            <a:endParaRPr lang="pt-PT" sz="1600" dirty="0">
              <a:latin typeface="Cambria" panose="02040503050406030204" pitchFamily="18" charset="0"/>
              <a:ea typeface="Cambria" panose="02040503050406030204" pitchFamily="18" charset="0"/>
            </a:endParaRPr>
          </a:p>
          <a:p>
            <a:pPr lvl="0" eaLnBrk="0"/>
            <a:r>
              <a:rPr lang="pt-PT" sz="1600" dirty="0">
                <a:latin typeface="Cambria" panose="02040503050406030204" pitchFamily="18" charset="0"/>
                <a:ea typeface="Cambria" panose="02040503050406030204" pitchFamily="18" charset="0"/>
              </a:rPr>
              <a:t>Acórdão STJ </a:t>
            </a:r>
            <a:r>
              <a:rPr lang="pt-PT" sz="1600" dirty="0" smtClean="0">
                <a:latin typeface="Cambria" panose="02040503050406030204" pitchFamily="18" charset="0"/>
                <a:ea typeface="Cambria" panose="02040503050406030204" pitchFamily="18" charset="0"/>
              </a:rPr>
              <a:t>15.3.2012 </a:t>
            </a:r>
            <a:r>
              <a:rPr lang="pt-PT" sz="1600" dirty="0">
                <a:latin typeface="Cambria" panose="02040503050406030204" pitchFamily="18" charset="0"/>
                <a:ea typeface="Cambria" panose="02040503050406030204" pitchFamily="18" charset="0"/>
              </a:rPr>
              <a:t>(ACE</a:t>
            </a:r>
            <a:r>
              <a:rPr lang="pt-PT" sz="1600" dirty="0" smtClean="0">
                <a:latin typeface="Cambria" panose="02040503050406030204" pitchFamily="18" charset="0"/>
                <a:ea typeface="Cambria" panose="02040503050406030204" pitchFamily="18" charset="0"/>
              </a:rPr>
              <a:t>)</a:t>
            </a:r>
          </a:p>
          <a:p>
            <a:pPr eaLnBrk="0"/>
            <a:r>
              <a:rPr lang="pt-PT" sz="1600" dirty="0">
                <a:latin typeface="Cambria" panose="02040503050406030204" pitchFamily="18" charset="0"/>
                <a:ea typeface="Cambria" panose="02040503050406030204" pitchFamily="18" charset="0"/>
              </a:rPr>
              <a:t>Acórdão STJ </a:t>
            </a:r>
            <a:r>
              <a:rPr lang="pt-PT" sz="1600" dirty="0" smtClean="0">
                <a:latin typeface="Cambria" panose="02040503050406030204" pitchFamily="18" charset="0"/>
                <a:ea typeface="Cambria" panose="02040503050406030204" pitchFamily="18" charset="0"/>
              </a:rPr>
              <a:t>7.2.2013 </a:t>
            </a:r>
            <a:r>
              <a:rPr lang="pt-PT" sz="1600" dirty="0">
                <a:latin typeface="Cambria" panose="02040503050406030204" pitchFamily="18" charset="0"/>
                <a:ea typeface="Cambria" panose="02040503050406030204" pitchFamily="18" charset="0"/>
              </a:rPr>
              <a:t>(consórcio)</a:t>
            </a:r>
          </a:p>
          <a:p>
            <a:pPr lvl="0" eaLnBrk="0"/>
            <a:endParaRPr lang="pt-PT" sz="2900" dirty="0">
              <a:latin typeface="Cambria" panose="02040503050406030204" pitchFamily="18" charset="0"/>
              <a:ea typeface="Cambria" panose="02040503050406030204" pitchFamily="18" charset="0"/>
            </a:endParaRPr>
          </a:p>
          <a:p>
            <a:endParaRPr lang="pt-PT" dirty="0"/>
          </a:p>
        </p:txBody>
      </p:sp>
      <p:pic>
        <p:nvPicPr>
          <p:cNvPr id="5" name="Imagem 4"/>
          <p:cNvPicPr>
            <a:picLocks noChangeAspect="1"/>
          </p:cNvPicPr>
          <p:nvPr/>
        </p:nvPicPr>
        <p:blipFill>
          <a:blip r:embed="rId2"/>
          <a:stretch>
            <a:fillRect/>
          </a:stretch>
        </p:blipFill>
        <p:spPr>
          <a:xfrm>
            <a:off x="-3858" y="1180463"/>
            <a:ext cx="12192000" cy="463296"/>
          </a:xfrm>
          <a:prstGeom prst="rect">
            <a:avLst/>
          </a:prstGeom>
        </p:spPr>
      </p:pic>
      <p:sp>
        <p:nvSpPr>
          <p:cNvPr id="4" name="Retângulo 3"/>
          <p:cNvSpPr/>
          <p:nvPr/>
        </p:nvSpPr>
        <p:spPr>
          <a:xfrm>
            <a:off x="3048000" y="3105835"/>
            <a:ext cx="6096000" cy="369332"/>
          </a:xfrm>
          <a:prstGeom prst="rect">
            <a:avLst/>
          </a:prstGeom>
        </p:spPr>
        <p:txBody>
          <a:bodyPr>
            <a:spAutoFit/>
          </a:bodyPr>
          <a:lstStyle/>
          <a:p>
            <a:endParaRPr lang="pt-PT" dirty="0"/>
          </a:p>
        </p:txBody>
      </p:sp>
    </p:spTree>
    <p:extLst>
      <p:ext uri="{BB962C8B-B14F-4D97-AF65-F5344CB8AC3E}">
        <p14:creationId xmlns:p14="http://schemas.microsoft.com/office/powerpoint/2010/main" val="9827666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48264" y="273708"/>
            <a:ext cx="10515600" cy="1325563"/>
          </a:xfrm>
        </p:spPr>
        <p:txBody>
          <a:bodyPr>
            <a:normAutofit/>
          </a:bodyPr>
          <a:lstStyle/>
          <a:p>
            <a:r>
              <a:rPr lang="pt-PT" sz="2000" b="1" dirty="0">
                <a:latin typeface="Cambria" panose="02040503050406030204" pitchFamily="18" charset="0"/>
                <a:ea typeface="Cambria" panose="02040503050406030204" pitchFamily="18" charset="0"/>
              </a:rPr>
              <a:t>Jurisprudência sobre consórcio, ACE e associação em participação </a:t>
            </a:r>
            <a:r>
              <a:rPr lang="pt-PT" sz="2000" b="1" dirty="0" smtClean="0">
                <a:solidFill>
                  <a:srgbClr val="C00000"/>
                </a:solidFill>
                <a:latin typeface="Cambria" panose="02040503050406030204" pitchFamily="18" charset="0"/>
                <a:ea typeface="Cambria" panose="02040503050406030204" pitchFamily="18" charset="0"/>
              </a:rPr>
              <a:t>(3/3)</a:t>
            </a:r>
            <a:r>
              <a:rPr lang="pt-PT" dirty="0"/>
              <a:t/>
            </a:r>
            <a:br>
              <a:rPr lang="pt-PT" dirty="0"/>
            </a:br>
            <a:endParaRPr lang="pt-PT" sz="2400" b="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38199" y="1475117"/>
            <a:ext cx="10954109" cy="4701846"/>
          </a:xfrm>
        </p:spPr>
        <p:txBody>
          <a:bodyPr>
            <a:normAutofit lnSpcReduction="10000"/>
          </a:bodyPr>
          <a:lstStyle/>
          <a:p>
            <a:pPr marL="0" indent="0" algn="just">
              <a:lnSpc>
                <a:spcPct val="120000"/>
              </a:lnSpc>
              <a:buNone/>
            </a:pPr>
            <a:endParaRPr lang="pt-PT" sz="2200" dirty="0">
              <a:highlight>
                <a:srgbClr val="FFFF00"/>
              </a:highlight>
              <a:latin typeface="Cambria" panose="02040503050406030204" pitchFamily="18" charset="0"/>
              <a:ea typeface="Cambria" panose="02040503050406030204" pitchFamily="18" charset="0"/>
            </a:endParaRPr>
          </a:p>
          <a:p>
            <a:pPr lvl="0" eaLnBrk="0"/>
            <a:r>
              <a:rPr lang="pt-PT" sz="1900" dirty="0">
                <a:latin typeface="Cambria" panose="02040503050406030204" pitchFamily="18" charset="0"/>
                <a:ea typeface="Cambria" panose="02040503050406030204" pitchFamily="18" charset="0"/>
              </a:rPr>
              <a:t>Acórdão Rel. Porto 16.5.2013 (ACE)</a:t>
            </a:r>
          </a:p>
          <a:p>
            <a:pPr lvl="0" eaLnBrk="0"/>
            <a:r>
              <a:rPr lang="pt-PT" sz="1900" dirty="0">
                <a:latin typeface="Cambria" panose="02040503050406030204" pitchFamily="18" charset="0"/>
                <a:ea typeface="Cambria" panose="02040503050406030204" pitchFamily="18" charset="0"/>
              </a:rPr>
              <a:t>Acórdão STJ 6.2.2014 (associação em participação </a:t>
            </a:r>
            <a:r>
              <a:rPr lang="pt-PT" sz="1900" i="1" dirty="0">
                <a:latin typeface="Cambria" panose="02040503050406030204" pitchFamily="18" charset="0"/>
                <a:ea typeface="Cambria" panose="02040503050406030204" pitchFamily="18" charset="0"/>
              </a:rPr>
              <a:t>versus</a:t>
            </a:r>
            <a:r>
              <a:rPr lang="pt-PT" sz="1900" dirty="0">
                <a:latin typeface="Cambria" panose="02040503050406030204" pitchFamily="18" charset="0"/>
                <a:ea typeface="Cambria" panose="02040503050406030204" pitchFamily="18" charset="0"/>
              </a:rPr>
              <a:t> mútuo)</a:t>
            </a:r>
          </a:p>
          <a:p>
            <a:pPr lvl="0" eaLnBrk="0"/>
            <a:r>
              <a:rPr lang="pt-PT" sz="1900" dirty="0" smtClean="0">
                <a:latin typeface="Cambria" panose="02040503050406030204" pitchFamily="18" charset="0"/>
                <a:ea typeface="Cambria" panose="02040503050406030204" pitchFamily="18" charset="0"/>
              </a:rPr>
              <a:t>Acórdão </a:t>
            </a:r>
            <a:r>
              <a:rPr lang="pt-PT" sz="1900" dirty="0">
                <a:latin typeface="Cambria" panose="02040503050406030204" pitchFamily="18" charset="0"/>
                <a:ea typeface="Cambria" panose="02040503050406030204" pitchFamily="18" charset="0"/>
              </a:rPr>
              <a:t>STJ 20.3.2014 (associação em participação versus mútuo)</a:t>
            </a:r>
          </a:p>
          <a:p>
            <a:pPr lvl="0" eaLnBrk="0"/>
            <a:r>
              <a:rPr lang="pt-PT" sz="1900" dirty="0">
                <a:latin typeface="Cambria" panose="02040503050406030204" pitchFamily="18" charset="0"/>
                <a:ea typeface="Cambria" panose="02040503050406030204" pitchFamily="18" charset="0"/>
              </a:rPr>
              <a:t>Acórdão STJ 17.6.2014 (consórcio)</a:t>
            </a:r>
          </a:p>
          <a:p>
            <a:pPr eaLnBrk="0"/>
            <a:r>
              <a:rPr lang="pt-PT" sz="1900" dirty="0">
                <a:latin typeface="Cambria" panose="02040503050406030204" pitchFamily="18" charset="0"/>
                <a:ea typeface="Cambria" panose="02040503050406030204" pitchFamily="18" charset="0"/>
              </a:rPr>
              <a:t>Acórdão STJ 9.7.2014 (associação em participação</a:t>
            </a:r>
            <a:r>
              <a:rPr lang="pt-PT" sz="1900" i="1" dirty="0">
                <a:latin typeface="Cambria" panose="02040503050406030204" pitchFamily="18" charset="0"/>
                <a:ea typeface="Cambria" panose="02040503050406030204" pitchFamily="18" charset="0"/>
              </a:rPr>
              <a:t> versus </a:t>
            </a:r>
            <a:r>
              <a:rPr lang="pt-PT" sz="1900" dirty="0">
                <a:latin typeface="Cambria" panose="02040503050406030204" pitchFamily="18" charset="0"/>
                <a:ea typeface="Cambria" panose="02040503050406030204" pitchFamily="18" charset="0"/>
              </a:rPr>
              <a:t>sociedade</a:t>
            </a:r>
            <a:r>
              <a:rPr lang="pt-PT" sz="1900" dirty="0" smtClean="0">
                <a:latin typeface="Cambria" panose="02040503050406030204" pitchFamily="18" charset="0"/>
                <a:ea typeface="Cambria" panose="02040503050406030204" pitchFamily="18" charset="0"/>
              </a:rPr>
              <a:t>)</a:t>
            </a:r>
            <a:endParaRPr lang="pt-PT" sz="1900" dirty="0">
              <a:latin typeface="Cambria" panose="02040503050406030204" pitchFamily="18" charset="0"/>
              <a:ea typeface="Cambria" panose="02040503050406030204" pitchFamily="18" charset="0"/>
            </a:endParaRPr>
          </a:p>
          <a:p>
            <a:pPr lvl="0" eaLnBrk="0"/>
            <a:r>
              <a:rPr lang="pt-PT" sz="1900" dirty="0" smtClean="0">
                <a:latin typeface="Cambria" panose="02040503050406030204" pitchFamily="18" charset="0"/>
                <a:ea typeface="Cambria" panose="02040503050406030204" pitchFamily="18" charset="0"/>
              </a:rPr>
              <a:t>Acórdão </a:t>
            </a:r>
            <a:r>
              <a:rPr lang="pt-PT" sz="1900" dirty="0">
                <a:latin typeface="Cambria" panose="02040503050406030204" pitchFamily="18" charset="0"/>
                <a:ea typeface="Cambria" panose="02040503050406030204" pitchFamily="18" charset="0"/>
              </a:rPr>
              <a:t>STJ </a:t>
            </a:r>
            <a:r>
              <a:rPr lang="pt-PT" sz="1900" dirty="0" smtClean="0">
                <a:latin typeface="Cambria" panose="02040503050406030204" pitchFamily="18" charset="0"/>
                <a:ea typeface="Cambria" panose="02040503050406030204" pitchFamily="18" charset="0"/>
              </a:rPr>
              <a:t>16.2.2016 </a:t>
            </a:r>
            <a:r>
              <a:rPr lang="pt-PT" sz="1900" dirty="0">
                <a:latin typeface="Cambria" panose="02040503050406030204" pitchFamily="18" charset="0"/>
                <a:ea typeface="Cambria" panose="02040503050406030204" pitchFamily="18" charset="0"/>
              </a:rPr>
              <a:t>(associação em </a:t>
            </a:r>
            <a:r>
              <a:rPr lang="pt-PT" sz="1900" dirty="0" smtClean="0">
                <a:latin typeface="Cambria" panose="02040503050406030204" pitchFamily="18" charset="0"/>
                <a:ea typeface="Cambria" panose="02040503050406030204" pitchFamily="18" charset="0"/>
              </a:rPr>
              <a:t>participação</a:t>
            </a:r>
            <a:r>
              <a:rPr lang="pt-PT" sz="1900" i="1" dirty="0">
                <a:latin typeface="Cambria" panose="02040503050406030204" pitchFamily="18" charset="0"/>
                <a:ea typeface="Cambria" panose="02040503050406030204" pitchFamily="18" charset="0"/>
              </a:rPr>
              <a:t> versus </a:t>
            </a:r>
            <a:r>
              <a:rPr lang="pt-PT" sz="1900" dirty="0">
                <a:latin typeface="Cambria" panose="02040503050406030204" pitchFamily="18" charset="0"/>
                <a:ea typeface="Cambria" panose="02040503050406030204" pitchFamily="18" charset="0"/>
              </a:rPr>
              <a:t>sociedade)</a:t>
            </a:r>
          </a:p>
          <a:p>
            <a:pPr lvl="0" eaLnBrk="0"/>
            <a:r>
              <a:rPr lang="pt-PT" sz="1900" dirty="0">
                <a:latin typeface="Cambria" panose="02040503050406030204" pitchFamily="18" charset="0"/>
                <a:ea typeface="Cambria" panose="02040503050406030204" pitchFamily="18" charset="0"/>
              </a:rPr>
              <a:t>Acórdão STJ </a:t>
            </a:r>
            <a:r>
              <a:rPr lang="pt-PT" sz="1900" dirty="0" smtClean="0">
                <a:latin typeface="Cambria" panose="02040503050406030204" pitchFamily="18" charset="0"/>
                <a:ea typeface="Cambria" panose="02040503050406030204" pitchFamily="18" charset="0"/>
              </a:rPr>
              <a:t>7.4.2016 </a:t>
            </a:r>
            <a:r>
              <a:rPr lang="pt-PT" sz="1900" dirty="0">
                <a:latin typeface="Cambria" panose="02040503050406030204" pitchFamily="18" charset="0"/>
                <a:ea typeface="Cambria" panose="02040503050406030204" pitchFamily="18" charset="0"/>
              </a:rPr>
              <a:t>(associação em </a:t>
            </a:r>
            <a:r>
              <a:rPr lang="pt-PT" sz="1900" dirty="0" smtClean="0">
                <a:latin typeface="Cambria" panose="02040503050406030204" pitchFamily="18" charset="0"/>
                <a:ea typeface="Cambria" panose="02040503050406030204" pitchFamily="18" charset="0"/>
              </a:rPr>
              <a:t>participação</a:t>
            </a:r>
            <a:r>
              <a:rPr lang="pt-PT" sz="1900" i="1" dirty="0">
                <a:latin typeface="Cambria" panose="02040503050406030204" pitchFamily="18" charset="0"/>
                <a:ea typeface="Cambria" panose="02040503050406030204" pitchFamily="18" charset="0"/>
              </a:rPr>
              <a:t> versus </a:t>
            </a:r>
            <a:r>
              <a:rPr lang="pt-PT" sz="1900" dirty="0">
                <a:latin typeface="Cambria" panose="02040503050406030204" pitchFamily="18" charset="0"/>
                <a:ea typeface="Cambria" panose="02040503050406030204" pitchFamily="18" charset="0"/>
              </a:rPr>
              <a:t>sociedade)</a:t>
            </a:r>
          </a:p>
          <a:p>
            <a:pPr lvl="0" eaLnBrk="0"/>
            <a:r>
              <a:rPr lang="pt-PT" sz="1900" dirty="0">
                <a:latin typeface="Cambria" panose="02040503050406030204" pitchFamily="18" charset="0"/>
                <a:ea typeface="Cambria" panose="02040503050406030204" pitchFamily="18" charset="0"/>
              </a:rPr>
              <a:t>Acórdão Rel. Porto </a:t>
            </a:r>
            <a:r>
              <a:rPr lang="pt-PT" sz="1900" dirty="0" smtClean="0">
                <a:latin typeface="Cambria" panose="02040503050406030204" pitchFamily="18" charset="0"/>
                <a:ea typeface="Cambria" panose="02040503050406030204" pitchFamily="18" charset="0"/>
              </a:rPr>
              <a:t>5.3.2018 </a:t>
            </a:r>
            <a:r>
              <a:rPr lang="pt-PT" sz="1900" dirty="0">
                <a:latin typeface="Cambria" panose="02040503050406030204" pitchFamily="18" charset="0"/>
                <a:ea typeface="Cambria" panose="02040503050406030204" pitchFamily="18" charset="0"/>
              </a:rPr>
              <a:t>(associação em participação </a:t>
            </a:r>
            <a:r>
              <a:rPr lang="pt-PT" sz="1900" i="1" dirty="0">
                <a:latin typeface="Cambria" panose="02040503050406030204" pitchFamily="18" charset="0"/>
                <a:ea typeface="Cambria" panose="02040503050406030204" pitchFamily="18" charset="0"/>
              </a:rPr>
              <a:t>versus </a:t>
            </a:r>
            <a:r>
              <a:rPr lang="pt-PT" sz="1900" dirty="0">
                <a:latin typeface="Cambria" panose="02040503050406030204" pitchFamily="18" charset="0"/>
                <a:ea typeface="Cambria" panose="02040503050406030204" pitchFamily="18" charset="0"/>
              </a:rPr>
              <a:t>sociedade)</a:t>
            </a:r>
          </a:p>
          <a:p>
            <a:pPr lvl="0" eaLnBrk="0"/>
            <a:r>
              <a:rPr lang="pt-PT" sz="1900" dirty="0">
                <a:latin typeface="Cambria" panose="02040503050406030204" pitchFamily="18" charset="0"/>
                <a:ea typeface="Cambria" panose="02040503050406030204" pitchFamily="18" charset="0"/>
              </a:rPr>
              <a:t>Acórdão STJ </a:t>
            </a:r>
            <a:r>
              <a:rPr lang="pt-PT" sz="1900" dirty="0" smtClean="0">
                <a:latin typeface="Cambria" panose="02040503050406030204" pitchFamily="18" charset="0"/>
                <a:ea typeface="Cambria" panose="02040503050406030204" pitchFamily="18" charset="0"/>
              </a:rPr>
              <a:t> </a:t>
            </a:r>
            <a:r>
              <a:rPr lang="pt-PT" sz="1900" dirty="0">
                <a:latin typeface="Cambria" panose="02040503050406030204" pitchFamily="18" charset="0"/>
                <a:ea typeface="Cambria" panose="02040503050406030204" pitchFamily="18" charset="0"/>
              </a:rPr>
              <a:t>24.1.2019 (associação em participação)</a:t>
            </a:r>
            <a:endParaRPr lang="pt-PT" sz="1900" dirty="0" smtClean="0">
              <a:latin typeface="Cambria" panose="02040503050406030204" pitchFamily="18" charset="0"/>
              <a:ea typeface="Cambria" panose="02040503050406030204" pitchFamily="18" charset="0"/>
            </a:endParaRPr>
          </a:p>
          <a:p>
            <a:pPr eaLnBrk="0"/>
            <a:r>
              <a:rPr lang="pt-PT" sz="1900" dirty="0">
                <a:latin typeface="Cambria" panose="02040503050406030204" pitchFamily="18" charset="0"/>
                <a:ea typeface="Cambria" panose="02040503050406030204" pitchFamily="18" charset="0"/>
              </a:rPr>
              <a:t>Acórdão STJ </a:t>
            </a:r>
            <a:r>
              <a:rPr lang="pt-PT" sz="1900" dirty="0" smtClean="0">
                <a:latin typeface="Cambria" panose="02040503050406030204" pitchFamily="18" charset="0"/>
                <a:ea typeface="Cambria" panose="02040503050406030204" pitchFamily="18" charset="0"/>
              </a:rPr>
              <a:t>14.3.2019 </a:t>
            </a:r>
            <a:r>
              <a:rPr lang="pt-PT" sz="1900" dirty="0">
                <a:latin typeface="Cambria" panose="02040503050406030204" pitchFamily="18" charset="0"/>
                <a:ea typeface="Cambria" panose="02040503050406030204" pitchFamily="18" charset="0"/>
              </a:rPr>
              <a:t>(consórcio)</a:t>
            </a:r>
          </a:p>
          <a:p>
            <a:pPr eaLnBrk="0"/>
            <a:r>
              <a:rPr lang="pt-PT" sz="1900" dirty="0" smtClean="0">
                <a:latin typeface="Cambria" panose="02040503050406030204" pitchFamily="18" charset="0"/>
                <a:ea typeface="Cambria" panose="02040503050406030204" pitchFamily="18" charset="0"/>
              </a:rPr>
              <a:t>Acórdão </a:t>
            </a:r>
            <a:r>
              <a:rPr lang="pt-PT" sz="1900" dirty="0">
                <a:latin typeface="Cambria" panose="02040503050406030204" pitchFamily="18" charset="0"/>
                <a:ea typeface="Cambria" panose="02040503050406030204" pitchFamily="18" charset="0"/>
              </a:rPr>
              <a:t>STJ </a:t>
            </a:r>
            <a:r>
              <a:rPr lang="pt-PT" sz="1900" dirty="0" smtClean="0">
                <a:latin typeface="Cambria" panose="02040503050406030204" pitchFamily="18" charset="0"/>
                <a:ea typeface="Cambria" panose="02040503050406030204" pitchFamily="18" charset="0"/>
              </a:rPr>
              <a:t>12.9.2019 (consórcio</a:t>
            </a:r>
            <a:r>
              <a:rPr lang="pt-PT" sz="1900" dirty="0">
                <a:latin typeface="Cambria" panose="02040503050406030204" pitchFamily="18" charset="0"/>
                <a:ea typeface="Cambria" panose="02040503050406030204" pitchFamily="18" charset="0"/>
              </a:rPr>
              <a:t>)</a:t>
            </a:r>
          </a:p>
          <a:p>
            <a:pPr lvl="0" eaLnBrk="0"/>
            <a:endParaRPr lang="pt-PT" sz="2900" dirty="0">
              <a:latin typeface="Cambria" panose="02040503050406030204" pitchFamily="18" charset="0"/>
              <a:ea typeface="Cambria" panose="02040503050406030204" pitchFamily="18" charset="0"/>
            </a:endParaRPr>
          </a:p>
          <a:p>
            <a:endParaRPr lang="pt-PT" dirty="0"/>
          </a:p>
        </p:txBody>
      </p:sp>
      <p:pic>
        <p:nvPicPr>
          <p:cNvPr id="5" name="Imagem 4"/>
          <p:cNvPicPr>
            <a:picLocks noChangeAspect="1"/>
          </p:cNvPicPr>
          <p:nvPr/>
        </p:nvPicPr>
        <p:blipFill>
          <a:blip r:embed="rId2"/>
          <a:stretch>
            <a:fillRect/>
          </a:stretch>
        </p:blipFill>
        <p:spPr>
          <a:xfrm>
            <a:off x="-3858" y="1180463"/>
            <a:ext cx="12192000" cy="463296"/>
          </a:xfrm>
          <a:prstGeom prst="rect">
            <a:avLst/>
          </a:prstGeom>
        </p:spPr>
      </p:pic>
      <p:sp>
        <p:nvSpPr>
          <p:cNvPr id="4" name="Retângulo 3"/>
          <p:cNvSpPr/>
          <p:nvPr/>
        </p:nvSpPr>
        <p:spPr>
          <a:xfrm>
            <a:off x="3048000" y="3105835"/>
            <a:ext cx="6096000" cy="369332"/>
          </a:xfrm>
          <a:prstGeom prst="rect">
            <a:avLst/>
          </a:prstGeom>
        </p:spPr>
        <p:txBody>
          <a:bodyPr>
            <a:spAutoFit/>
          </a:bodyPr>
          <a:lstStyle/>
          <a:p>
            <a:endParaRPr lang="pt-PT" dirty="0"/>
          </a:p>
        </p:txBody>
      </p:sp>
    </p:spTree>
    <p:extLst>
      <p:ext uri="{BB962C8B-B14F-4D97-AF65-F5344CB8AC3E}">
        <p14:creationId xmlns:p14="http://schemas.microsoft.com/office/powerpoint/2010/main" val="2331310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400" b="1" dirty="0">
                <a:latin typeface="Cambria" panose="02040503050406030204" pitchFamily="18" charset="0"/>
                <a:ea typeface="Cambria" panose="02040503050406030204" pitchFamily="18" charset="0"/>
              </a:rPr>
              <a:t>2. Considerações gerais </a:t>
            </a:r>
            <a:r>
              <a:rPr lang="pt-PT" sz="2400" b="1" dirty="0">
                <a:solidFill>
                  <a:srgbClr val="C00000"/>
                </a:solidFill>
                <a:latin typeface="Cambria" panose="02040503050406030204" pitchFamily="18" charset="0"/>
                <a:ea typeface="Cambria" panose="02040503050406030204" pitchFamily="18" charset="0"/>
              </a:rPr>
              <a:t>(2/4)</a:t>
            </a:r>
            <a:r>
              <a:rPr lang="pt-PT" dirty="0"/>
              <a:t/>
            </a:r>
            <a:br>
              <a:rPr lang="pt-PT" dirty="0"/>
            </a:br>
            <a:r>
              <a:rPr lang="pt-PT" sz="2400" dirty="0">
                <a:latin typeface="Cambria" panose="02040503050406030204" pitchFamily="18" charset="0"/>
                <a:ea typeface="Cambria" panose="02040503050406030204" pitchFamily="18" charset="0"/>
              </a:rPr>
              <a:t/>
            </a:r>
            <a:br>
              <a:rPr lang="pt-PT" sz="2400" dirty="0">
                <a:latin typeface="Cambria" panose="02040503050406030204" pitchFamily="18" charset="0"/>
                <a:ea typeface="Cambria" panose="02040503050406030204" pitchFamily="18" charset="0"/>
              </a:rPr>
            </a:br>
            <a:r>
              <a:rPr lang="pt-PT" sz="2400" dirty="0">
                <a:latin typeface="Cambria" panose="02040503050406030204" pitchFamily="18" charset="0"/>
                <a:ea typeface="Cambria" panose="02040503050406030204" pitchFamily="18" charset="0"/>
              </a:rPr>
              <a:t/>
            </a:r>
            <a:br>
              <a:rPr lang="pt-PT" sz="2400" dirty="0">
                <a:latin typeface="Cambria" panose="02040503050406030204" pitchFamily="18" charset="0"/>
                <a:ea typeface="Cambria" panose="02040503050406030204" pitchFamily="18" charset="0"/>
              </a:rPr>
            </a:br>
            <a:endParaRPr lang="pt-PT" sz="2400"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a:xfrm>
            <a:off x="838200" y="1838131"/>
            <a:ext cx="10515600" cy="4338832"/>
          </a:xfrm>
        </p:spPr>
        <p:txBody>
          <a:bodyPr>
            <a:normAutofit/>
          </a:bodyPr>
          <a:lstStyle/>
          <a:p>
            <a:pPr marL="0" indent="0" algn="just" eaLnBrk="0">
              <a:buNone/>
            </a:pPr>
            <a:r>
              <a:rPr lang="pt-PT" sz="2000" dirty="0">
                <a:latin typeface="Cambria" panose="02040503050406030204" pitchFamily="18" charset="0"/>
                <a:ea typeface="Cambria" panose="02040503050406030204" pitchFamily="18" charset="0"/>
              </a:rPr>
              <a:t>Vários conteúdos económicos podem ser alcançados por mais do que um meio. Por exemplo, certos acordos entre empresas para a realização de</a:t>
            </a:r>
            <a:r>
              <a:rPr lang="pt-PT" sz="2000" i="1" dirty="0">
                <a:latin typeface="Cambria" panose="02040503050406030204" pitchFamily="18" charset="0"/>
                <a:ea typeface="Cambria" panose="02040503050406030204" pitchFamily="18" charset="0"/>
              </a:rPr>
              <a:t> empreitadas</a:t>
            </a:r>
            <a:r>
              <a:rPr lang="pt-PT" sz="2000" dirty="0">
                <a:latin typeface="Cambria" panose="02040503050406030204" pitchFamily="18" charset="0"/>
                <a:ea typeface="Cambria" panose="02040503050406030204" pitchFamily="18" charset="0"/>
              </a:rPr>
              <a:t> tanto podem assumir a forma de consórcio, como a de agrupamento complementar de empresas, como ainda a de sociedade.</a:t>
            </a:r>
          </a:p>
          <a:p>
            <a:pPr marL="0" indent="0" eaLnBrk="0">
              <a:buNone/>
            </a:pPr>
            <a:r>
              <a:rPr lang="pt-PT" sz="2000" dirty="0">
                <a:latin typeface="Cambria" panose="02040503050406030204" pitchFamily="18" charset="0"/>
                <a:ea typeface="Cambria" panose="02040503050406030204" pitchFamily="18" charset="0"/>
              </a:rPr>
              <a:t> </a:t>
            </a:r>
          </a:p>
          <a:p>
            <a:pPr marL="0" indent="0" algn="just">
              <a:buNone/>
            </a:pPr>
            <a:r>
              <a:rPr lang="pt-PT" sz="2000" dirty="0">
                <a:latin typeface="Cambria" panose="02040503050406030204" pitchFamily="18" charset="0"/>
                <a:ea typeface="Cambria" panose="02040503050406030204" pitchFamily="18" charset="0"/>
              </a:rPr>
              <a:t>Por outro lado, há zonas de fronteira pouco claras entre algumas das formas jurídicas tidas em vista e outros tipos contratuais. Os casos em que um comerciante recebe de outra pessoa uma quantia monetária, com vista a usá-la na sua atividade profissional, obrigando-se a devolver essa quantia com certo </a:t>
            </a:r>
            <a:r>
              <a:rPr lang="pt-PT" sz="2000" dirty="0" smtClean="0">
                <a:latin typeface="Cambria" panose="02040503050406030204" pitchFamily="18" charset="0"/>
                <a:ea typeface="Cambria" panose="02040503050406030204" pitchFamily="18" charset="0"/>
              </a:rPr>
              <a:t>acréscimo, </a:t>
            </a:r>
            <a:r>
              <a:rPr lang="pt-PT" sz="2000" dirty="0">
                <a:latin typeface="Cambria" panose="02040503050406030204" pitchFamily="18" charset="0"/>
                <a:ea typeface="Cambria" panose="02040503050406030204" pitchFamily="18" charset="0"/>
              </a:rPr>
              <a:t>num certo lapso de </a:t>
            </a:r>
            <a:r>
              <a:rPr lang="pt-PT" sz="2000" dirty="0" smtClean="0">
                <a:latin typeface="Cambria" panose="02040503050406030204" pitchFamily="18" charset="0"/>
                <a:ea typeface="Cambria" panose="02040503050406030204" pitchFamily="18" charset="0"/>
              </a:rPr>
              <a:t>tempo, </a:t>
            </a:r>
            <a:r>
              <a:rPr lang="pt-PT" sz="2000" dirty="0">
                <a:latin typeface="Cambria" panose="02040503050406030204" pitchFamily="18" charset="0"/>
                <a:ea typeface="Cambria" panose="02040503050406030204" pitchFamily="18" charset="0"/>
              </a:rPr>
              <a:t>serão, às vezes, mútuos, outras vezes, associações em participação.</a:t>
            </a:r>
          </a:p>
          <a:p>
            <a:pPr marL="0" indent="0" eaLnBrk="0">
              <a:buNone/>
            </a:pPr>
            <a:endParaRPr lang="pt-PT" sz="2000" dirty="0">
              <a:latin typeface="Cambria" panose="02040503050406030204" pitchFamily="18" charset="0"/>
              <a:ea typeface="Cambria" panose="02040503050406030204" pitchFamily="18" charset="0"/>
            </a:endParaRPr>
          </a:p>
          <a:p>
            <a:pPr marL="0" indent="0" algn="just" eaLnBrk="0">
              <a:buNone/>
            </a:pPr>
            <a:r>
              <a:rPr lang="pt-PT" sz="2000" dirty="0">
                <a:latin typeface="Cambria" panose="02040503050406030204" pitchFamily="18" charset="0"/>
                <a:ea typeface="Cambria" panose="02040503050406030204" pitchFamily="18" charset="0"/>
              </a:rPr>
              <a:t>Acresce que as relações de cooperação entre empresas também podem ser conseguidas por meio de contratos de prestação de </a:t>
            </a:r>
            <a:r>
              <a:rPr lang="pt-PT" sz="2000" dirty="0" smtClean="0">
                <a:latin typeface="Cambria" panose="02040503050406030204" pitchFamily="18" charset="0"/>
                <a:ea typeface="Cambria" panose="02040503050406030204" pitchFamily="18" charset="0"/>
              </a:rPr>
              <a:t>serviços, </a:t>
            </a:r>
            <a:r>
              <a:rPr lang="pt-PT" sz="2000" dirty="0">
                <a:latin typeface="Cambria" panose="02040503050406030204" pitchFamily="18" charset="0"/>
                <a:ea typeface="Cambria" panose="02040503050406030204" pitchFamily="18" charset="0"/>
              </a:rPr>
              <a:t>incluindo por espécies não reconduzíveis a nenhum dos vários subtipos de tal «</a:t>
            </a:r>
            <a:r>
              <a:rPr lang="pt-PT" sz="2000" dirty="0" err="1">
                <a:latin typeface="Cambria" panose="02040503050406030204" pitchFamily="18" charset="0"/>
                <a:ea typeface="Cambria" panose="02040503050406030204" pitchFamily="18" charset="0"/>
              </a:rPr>
              <a:t>macrotipo</a:t>
            </a:r>
            <a:r>
              <a:rPr lang="pt-PT" sz="2000" dirty="0">
                <a:latin typeface="Cambria" panose="02040503050406030204" pitchFamily="18" charset="0"/>
                <a:ea typeface="Cambria" panose="02040503050406030204" pitchFamily="18" charset="0"/>
              </a:rPr>
              <a:t>» legalmente consagrados.</a:t>
            </a:r>
          </a:p>
        </p:txBody>
      </p:sp>
      <p:sp>
        <p:nvSpPr>
          <p:cNvPr id="4" name="Rectangle 3"/>
          <p:cNvSpPr/>
          <p:nvPr/>
        </p:nvSpPr>
        <p:spPr>
          <a:xfrm>
            <a:off x="0" y="969672"/>
            <a:ext cx="12192000"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35655942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b="1" dirty="0">
                <a:latin typeface="Cambria" panose="02040503050406030204" pitchFamily="18" charset="0"/>
                <a:ea typeface="Cambria" panose="02040503050406030204" pitchFamily="18" charset="0"/>
              </a:rPr>
              <a:t>2. Considerações gerais </a:t>
            </a:r>
            <a:r>
              <a:rPr lang="pt-PT" sz="2400" b="1" dirty="0">
                <a:solidFill>
                  <a:srgbClr val="C00000"/>
                </a:solidFill>
                <a:latin typeface="Cambria" panose="02040503050406030204" pitchFamily="18" charset="0"/>
                <a:ea typeface="Cambria" panose="02040503050406030204" pitchFamily="18" charset="0"/>
              </a:rPr>
              <a:t>(3/4)</a:t>
            </a:r>
            <a:r>
              <a:rPr lang="pt-PT" dirty="0"/>
              <a:t/>
            </a:r>
            <a:br>
              <a:rPr lang="pt-PT" dirty="0"/>
            </a:br>
            <a:r>
              <a:rPr lang="pt-PT" sz="2400" b="1" i="1" dirty="0">
                <a:latin typeface="Cambria" panose="02040503050406030204" pitchFamily="18" charset="0"/>
                <a:ea typeface="Cambria" panose="02040503050406030204" pitchFamily="18" charset="0"/>
              </a:rPr>
              <a:t/>
            </a:r>
            <a:br>
              <a:rPr lang="pt-PT" sz="2400" b="1" i="1" dirty="0">
                <a:latin typeface="Cambria" panose="02040503050406030204" pitchFamily="18" charset="0"/>
                <a:ea typeface="Cambria" panose="02040503050406030204" pitchFamily="18" charset="0"/>
              </a:rPr>
            </a:br>
            <a:endParaRPr lang="pt-PT" sz="2400" b="1" i="1"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normAutofit/>
          </a:bodyPr>
          <a:lstStyle/>
          <a:p>
            <a:pPr marL="0" indent="0" algn="just" eaLnBrk="0">
              <a:buNone/>
            </a:pPr>
            <a:endParaRPr lang="pt-PT" sz="2000" dirty="0" smtClean="0">
              <a:latin typeface="Cambria" panose="02040503050406030204" pitchFamily="18" charset="0"/>
              <a:ea typeface="Cambria" panose="02040503050406030204" pitchFamily="18" charset="0"/>
            </a:endParaRPr>
          </a:p>
          <a:p>
            <a:pPr marL="0" indent="0" algn="just" eaLnBrk="0">
              <a:buNone/>
            </a:pPr>
            <a:r>
              <a:rPr lang="pt-PT" sz="2400" dirty="0" smtClean="0">
                <a:latin typeface="Cambria" panose="02040503050406030204" pitchFamily="18" charset="0"/>
                <a:ea typeface="Cambria" panose="02040503050406030204" pitchFamily="18" charset="0"/>
              </a:rPr>
              <a:t>Sendo </a:t>
            </a:r>
            <a:r>
              <a:rPr lang="pt-PT" sz="2400" dirty="0">
                <a:latin typeface="Cambria" panose="02040503050406030204" pitchFamily="18" charset="0"/>
                <a:ea typeface="Cambria" panose="02040503050406030204" pitchFamily="18" charset="0"/>
              </a:rPr>
              <a:t>o mesmo conteúdo económico alcançável por mais do que uma forma jurídica, a escolha entre as várias figuras ao dispor é função do seu regime fiscal, dos seus custos, da sua flexibilidade operacional, etc... </a:t>
            </a:r>
          </a:p>
          <a:p>
            <a:pPr eaLnBrk="0"/>
            <a:endParaRPr lang="pt-PT" sz="2400" dirty="0">
              <a:latin typeface="Cambria" panose="02040503050406030204" pitchFamily="18" charset="0"/>
              <a:ea typeface="Cambria" panose="02040503050406030204" pitchFamily="18" charset="0"/>
            </a:endParaRPr>
          </a:p>
          <a:p>
            <a:pPr marL="0" indent="0" algn="just" eaLnBrk="0">
              <a:buNone/>
            </a:pPr>
            <a:r>
              <a:rPr lang="pt-PT" sz="2400" dirty="0">
                <a:latin typeface="Cambria" panose="02040503050406030204" pitchFamily="18" charset="0"/>
                <a:ea typeface="Cambria" panose="02040503050406030204" pitchFamily="18" charset="0"/>
              </a:rPr>
              <a:t>Os fatores referidos (plurifuncionalidade das figuras, seu carácter não exaustivo, espaço dos interessados para a configuração do pretendido) levam a que muitos casos coloquem problemas de qualificação, como a jurisprudência comprova</a:t>
            </a:r>
            <a:r>
              <a:rPr lang="pt-PT" sz="2400" dirty="0"/>
              <a:t>. </a:t>
            </a:r>
          </a:p>
          <a:p>
            <a:pPr algn="just">
              <a:lnSpc>
                <a:spcPct val="150000"/>
              </a:lnSpc>
              <a:buFontTx/>
              <a:buChar char="-"/>
            </a:pPr>
            <a:endParaRPr lang="pt-PT" sz="1800" dirty="0">
              <a:latin typeface="Cambria" panose="02040503050406030204" pitchFamily="18" charset="0"/>
              <a:ea typeface="Cambria" panose="02040503050406030204" pitchFamily="18" charset="0"/>
            </a:endParaRPr>
          </a:p>
        </p:txBody>
      </p:sp>
      <p:sp>
        <p:nvSpPr>
          <p:cNvPr id="4" name="Rectangle 3"/>
          <p:cNvSpPr/>
          <p:nvPr/>
        </p:nvSpPr>
        <p:spPr>
          <a:xfrm>
            <a:off x="0" y="1229888"/>
            <a:ext cx="12049246" cy="4608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33469839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31653" y="181155"/>
            <a:ext cx="10506972" cy="1391167"/>
          </a:xfrm>
        </p:spPr>
        <p:txBody>
          <a:bodyPr>
            <a:normAutofit fontScale="90000"/>
          </a:bodyPr>
          <a:lstStyle/>
          <a:p>
            <a:r>
              <a:rPr lang="pt-PT" sz="2700" dirty="0">
                <a:latin typeface="Cambria" panose="02040503050406030204" pitchFamily="18" charset="0"/>
                <a:ea typeface="Cambria" panose="02040503050406030204" pitchFamily="18" charset="0"/>
              </a:rPr>
              <a:t/>
            </a:r>
            <a:br>
              <a:rPr lang="pt-PT" sz="2700" dirty="0">
                <a:latin typeface="Cambria" panose="02040503050406030204" pitchFamily="18" charset="0"/>
                <a:ea typeface="Cambria" panose="02040503050406030204" pitchFamily="18" charset="0"/>
              </a:rPr>
            </a:br>
            <a:r>
              <a:rPr lang="pt-PT" sz="2400" b="1" dirty="0">
                <a:latin typeface="Cambria" panose="02040503050406030204" pitchFamily="18" charset="0"/>
                <a:ea typeface="Cambria" panose="02040503050406030204" pitchFamily="18" charset="0"/>
              </a:rPr>
              <a:t>2. Considerações gerais </a:t>
            </a:r>
            <a:r>
              <a:rPr lang="pt-PT" sz="2400" b="1" dirty="0">
                <a:solidFill>
                  <a:srgbClr val="C00000"/>
                </a:solidFill>
                <a:latin typeface="Cambria" panose="02040503050406030204" pitchFamily="18" charset="0"/>
                <a:ea typeface="Cambria" panose="02040503050406030204" pitchFamily="18" charset="0"/>
              </a:rPr>
              <a:t>(4/4 - início)</a:t>
            </a:r>
            <a:r>
              <a:rPr lang="pt-PT" dirty="0"/>
              <a:t/>
            </a:r>
            <a:br>
              <a:rPr lang="pt-PT" dirty="0"/>
            </a:br>
            <a:r>
              <a:rPr lang="pt-PT" dirty="0"/>
              <a:t/>
            </a:r>
            <a:br>
              <a:rPr lang="pt-PT" dirty="0"/>
            </a:br>
            <a:endParaRPr lang="pt-PT" dirty="0"/>
          </a:p>
        </p:txBody>
      </p:sp>
      <p:sp>
        <p:nvSpPr>
          <p:cNvPr id="3" name="Marcador de Posição de Conteúdo 2"/>
          <p:cNvSpPr>
            <a:spLocks noGrp="1"/>
          </p:cNvSpPr>
          <p:nvPr>
            <p:ph idx="1"/>
          </p:nvPr>
        </p:nvSpPr>
        <p:spPr>
          <a:xfrm>
            <a:off x="838200" y="1572322"/>
            <a:ext cx="10515600" cy="4604641"/>
          </a:xfrm>
        </p:spPr>
        <p:txBody>
          <a:bodyPr>
            <a:normAutofit fontScale="47500" lnSpcReduction="20000"/>
          </a:bodyPr>
          <a:lstStyle/>
          <a:p>
            <a:pPr marL="0" indent="0" algn="just">
              <a:lnSpc>
                <a:spcPct val="120000"/>
              </a:lnSpc>
              <a:spcBef>
                <a:spcPts val="0"/>
              </a:spcBef>
              <a:buNone/>
            </a:pPr>
            <a:endParaRPr lang="pt-PT" sz="2600" dirty="0">
              <a:latin typeface="Cambria" panose="02040503050406030204" pitchFamily="18" charset="0"/>
              <a:ea typeface="Cambria" panose="02040503050406030204" pitchFamily="18" charset="0"/>
            </a:endParaRPr>
          </a:p>
          <a:p>
            <a:pPr marL="0" indent="0" algn="just" eaLnBrk="0">
              <a:lnSpc>
                <a:spcPct val="120000"/>
              </a:lnSpc>
              <a:spcBef>
                <a:spcPts val="0"/>
              </a:spcBef>
              <a:buNone/>
            </a:pPr>
            <a:r>
              <a:rPr lang="pt-PT" sz="3300" b="1" dirty="0">
                <a:latin typeface="Cambria" panose="02040503050406030204" pitchFamily="18" charset="0"/>
                <a:ea typeface="Cambria" panose="02040503050406030204" pitchFamily="18" charset="0"/>
              </a:rPr>
              <a:t>Exemplos</a:t>
            </a:r>
            <a:r>
              <a:rPr lang="pt-PT" sz="3300" dirty="0">
                <a:latin typeface="Cambria" panose="02040503050406030204" pitchFamily="18" charset="0"/>
                <a:ea typeface="Cambria" panose="02040503050406030204" pitchFamily="18" charset="0"/>
              </a:rPr>
              <a:t> de problemas de qualificação retirados da jurisprudência:</a:t>
            </a:r>
          </a:p>
          <a:p>
            <a:pPr marL="0" indent="0" algn="just" eaLnBrk="0">
              <a:lnSpc>
                <a:spcPct val="120000"/>
              </a:lnSpc>
              <a:spcBef>
                <a:spcPts val="0"/>
              </a:spcBef>
              <a:buNone/>
            </a:pPr>
            <a:r>
              <a:rPr lang="pt-PT" sz="3300" dirty="0">
                <a:latin typeface="Cambria" panose="02040503050406030204" pitchFamily="18" charset="0"/>
                <a:ea typeface="Cambria" panose="02040503050406030204" pitchFamily="18" charset="0"/>
              </a:rPr>
              <a:t>	- O contrato sobre que recaiu acórdão da Relação de Lisboa de 16.4.1996 (CJ ano XXI, 1996, tomo II, pp. 94 e ss.), nele qualificado como consórcio, mas que talvez não merecesse tal nome (mas antes o de associação em participação);</a:t>
            </a:r>
          </a:p>
          <a:p>
            <a:pPr marL="0" indent="0" algn="just" eaLnBrk="0">
              <a:lnSpc>
                <a:spcPct val="120000"/>
              </a:lnSpc>
              <a:spcBef>
                <a:spcPts val="0"/>
              </a:spcBef>
              <a:buNone/>
            </a:pPr>
            <a:r>
              <a:rPr lang="pt-PT" sz="3300" dirty="0">
                <a:latin typeface="Cambria" panose="02040503050406030204" pitchFamily="18" charset="0"/>
                <a:ea typeface="Cambria" panose="02040503050406030204" pitchFamily="18" charset="0"/>
              </a:rPr>
              <a:t>	- O contrato sobre que recaíram acórdão da Relação de Évora de 5.2.1998 (CJ ano XXIII, 1998, tomo I, pp. 267 e </a:t>
            </a:r>
            <a:r>
              <a:rPr lang="pt-PT" sz="3300" dirty="0" err="1">
                <a:latin typeface="Cambria" panose="02040503050406030204" pitchFamily="18" charset="0"/>
                <a:ea typeface="Cambria" panose="02040503050406030204" pitchFamily="18" charset="0"/>
              </a:rPr>
              <a:t>ss</a:t>
            </a:r>
            <a:r>
              <a:rPr lang="pt-PT" sz="3300" dirty="0" smtClean="0">
                <a:latin typeface="Cambria" panose="02040503050406030204" pitchFamily="18" charset="0"/>
                <a:ea typeface="Cambria" panose="02040503050406030204" pitchFamily="18" charset="0"/>
              </a:rPr>
              <a:t>.) e </a:t>
            </a:r>
            <a:r>
              <a:rPr lang="pt-PT" sz="3300" dirty="0">
                <a:latin typeface="Cambria" panose="02040503050406030204" pitchFamily="18" charset="0"/>
                <a:ea typeface="Cambria" panose="02040503050406030204" pitchFamily="18" charset="0"/>
              </a:rPr>
              <a:t>o acórdão do STJ de 20.10.1998 (CJ-STJ ano VI, 1998, tomo III, pp. 68 e ss.), que a Relação entendeu ser um consórcio e o STJ um contrato atípico</a:t>
            </a:r>
            <a:r>
              <a:rPr lang="pt-PT" sz="3300" dirty="0" smtClean="0">
                <a:latin typeface="Cambria" panose="02040503050406030204" pitchFamily="18" charset="0"/>
                <a:ea typeface="Cambria" panose="02040503050406030204" pitchFamily="18" charset="0"/>
              </a:rPr>
              <a:t>;</a:t>
            </a:r>
          </a:p>
          <a:p>
            <a:pPr marL="0" indent="0" algn="just" eaLnBrk="0">
              <a:lnSpc>
                <a:spcPct val="120000"/>
              </a:lnSpc>
              <a:spcBef>
                <a:spcPts val="0"/>
              </a:spcBef>
              <a:buNone/>
            </a:pPr>
            <a:r>
              <a:rPr lang="pt-PT" sz="3300" dirty="0" smtClean="0">
                <a:latin typeface="Cambria" panose="02040503050406030204" pitchFamily="18" charset="0"/>
                <a:ea typeface="Cambria" panose="02040503050406030204" pitchFamily="18" charset="0"/>
              </a:rPr>
              <a:t>                     - </a:t>
            </a:r>
            <a:r>
              <a:rPr lang="pt-PT" sz="3300" dirty="0">
                <a:latin typeface="Cambria" panose="02040503050406030204" pitchFamily="18" charset="0"/>
                <a:ea typeface="Cambria" panose="02040503050406030204" pitchFamily="18" charset="0"/>
              </a:rPr>
              <a:t>O contrato sobre que recaiu acórdão da Relação de Lisboa de </a:t>
            </a:r>
            <a:r>
              <a:rPr lang="pt-PT" sz="3300" dirty="0" smtClean="0">
                <a:latin typeface="Cambria" panose="02040503050406030204" pitchFamily="18" charset="0"/>
                <a:ea typeface="Cambria" panose="02040503050406030204" pitchFamily="18" charset="0"/>
              </a:rPr>
              <a:t>12.11.2002 </a:t>
            </a:r>
            <a:r>
              <a:rPr lang="pt-PT" sz="3300" dirty="0">
                <a:latin typeface="Cambria" panose="02040503050406030204" pitchFamily="18" charset="0"/>
                <a:ea typeface="Cambria" panose="02040503050406030204" pitchFamily="18" charset="0"/>
              </a:rPr>
              <a:t>(CJ ano </a:t>
            </a:r>
            <a:r>
              <a:rPr lang="pt-PT" sz="3300" dirty="0" smtClean="0">
                <a:latin typeface="Cambria" panose="02040503050406030204" pitchFamily="18" charset="0"/>
                <a:ea typeface="Cambria" panose="02040503050406030204" pitchFamily="18" charset="0"/>
              </a:rPr>
              <a:t>XXVII</a:t>
            </a:r>
            <a:r>
              <a:rPr lang="pt-PT" sz="3300" dirty="0">
                <a:latin typeface="Cambria" panose="02040503050406030204" pitchFamily="18" charset="0"/>
                <a:ea typeface="Cambria" panose="02040503050406030204" pitchFamily="18" charset="0"/>
              </a:rPr>
              <a:t>, </a:t>
            </a:r>
            <a:r>
              <a:rPr lang="pt-PT" sz="3300" dirty="0" smtClean="0">
                <a:latin typeface="Cambria" panose="02040503050406030204" pitchFamily="18" charset="0"/>
                <a:ea typeface="Cambria" panose="02040503050406030204" pitchFamily="18" charset="0"/>
              </a:rPr>
              <a:t>2002, </a:t>
            </a:r>
            <a:r>
              <a:rPr lang="pt-PT" sz="3300" dirty="0">
                <a:latin typeface="Cambria" panose="02040503050406030204" pitchFamily="18" charset="0"/>
                <a:ea typeface="Cambria" panose="02040503050406030204" pitchFamily="18" charset="0"/>
              </a:rPr>
              <a:t>tomo </a:t>
            </a:r>
            <a:r>
              <a:rPr lang="pt-PT" sz="3300" dirty="0" smtClean="0">
                <a:latin typeface="Cambria" panose="02040503050406030204" pitchFamily="18" charset="0"/>
                <a:ea typeface="Cambria" panose="02040503050406030204" pitchFamily="18" charset="0"/>
              </a:rPr>
              <a:t>V, </a:t>
            </a:r>
            <a:r>
              <a:rPr lang="pt-PT" sz="3300" dirty="0">
                <a:latin typeface="Cambria" panose="02040503050406030204" pitchFamily="18" charset="0"/>
                <a:ea typeface="Cambria" panose="02040503050406030204" pitchFamily="18" charset="0"/>
              </a:rPr>
              <a:t>pp. </a:t>
            </a:r>
            <a:r>
              <a:rPr lang="pt-PT" sz="3300" dirty="0" smtClean="0">
                <a:latin typeface="Cambria" panose="02040503050406030204" pitchFamily="18" charset="0"/>
                <a:ea typeface="Cambria" panose="02040503050406030204" pitchFamily="18" charset="0"/>
              </a:rPr>
              <a:t>75 </a:t>
            </a:r>
            <a:r>
              <a:rPr lang="pt-PT" sz="3300" dirty="0">
                <a:latin typeface="Cambria" panose="02040503050406030204" pitchFamily="18" charset="0"/>
                <a:ea typeface="Cambria" panose="02040503050406030204" pitchFamily="18" charset="0"/>
              </a:rPr>
              <a:t>e </a:t>
            </a:r>
            <a:r>
              <a:rPr lang="pt-PT" sz="3300" dirty="0" err="1">
                <a:latin typeface="Cambria" panose="02040503050406030204" pitchFamily="18" charset="0"/>
                <a:ea typeface="Cambria" panose="02040503050406030204" pitchFamily="18" charset="0"/>
              </a:rPr>
              <a:t>ss</a:t>
            </a:r>
            <a:r>
              <a:rPr lang="pt-PT" sz="3300" dirty="0" smtClean="0">
                <a:latin typeface="Cambria" panose="02040503050406030204" pitchFamily="18" charset="0"/>
                <a:ea typeface="Cambria" panose="02040503050406030204" pitchFamily="18" charset="0"/>
              </a:rPr>
              <a:t>.), </a:t>
            </a:r>
            <a:r>
              <a:rPr lang="pt-PT" sz="3300" dirty="0">
                <a:latin typeface="Cambria" panose="02040503050406030204" pitchFamily="18" charset="0"/>
                <a:ea typeface="Cambria" panose="02040503050406030204" pitchFamily="18" charset="0"/>
              </a:rPr>
              <a:t>sobre o qual foram aventadas as qualificações de </a:t>
            </a:r>
            <a:r>
              <a:rPr lang="pt-PT" sz="3300" dirty="0" smtClean="0">
                <a:latin typeface="Cambria" panose="02040503050406030204" pitchFamily="18" charset="0"/>
                <a:ea typeface="Cambria" panose="02040503050406030204" pitchFamily="18" charset="0"/>
              </a:rPr>
              <a:t>prestação de serviço, associação </a:t>
            </a:r>
            <a:r>
              <a:rPr lang="pt-PT" sz="3300" dirty="0">
                <a:latin typeface="Cambria" panose="02040503050406030204" pitchFamily="18" charset="0"/>
                <a:ea typeface="Cambria" panose="02040503050406030204" pitchFamily="18" charset="0"/>
              </a:rPr>
              <a:t>em participação,</a:t>
            </a:r>
            <a:r>
              <a:rPr lang="pt-PT" sz="3300" i="1" dirty="0">
                <a:latin typeface="Cambria" panose="02040503050406030204" pitchFamily="18" charset="0"/>
                <a:ea typeface="Cambria" panose="02040503050406030204" pitchFamily="18" charset="0"/>
              </a:rPr>
              <a:t> </a:t>
            </a:r>
            <a:r>
              <a:rPr lang="pt-PT" sz="3300" dirty="0" smtClean="0">
                <a:latin typeface="Cambria" panose="02040503050406030204" pitchFamily="18" charset="0"/>
                <a:ea typeface="Cambria" panose="02040503050406030204" pitchFamily="18" charset="0"/>
              </a:rPr>
              <a:t>sociedade;</a:t>
            </a:r>
          </a:p>
          <a:p>
            <a:pPr marL="0" indent="0" algn="just" eaLnBrk="0">
              <a:lnSpc>
                <a:spcPct val="120000"/>
              </a:lnSpc>
              <a:spcBef>
                <a:spcPts val="0"/>
              </a:spcBef>
              <a:buNone/>
            </a:pPr>
            <a:r>
              <a:rPr lang="pt-PT" sz="3300" dirty="0">
                <a:latin typeface="Cambria" panose="02040503050406030204" pitchFamily="18" charset="0"/>
                <a:ea typeface="Cambria" panose="02040503050406030204" pitchFamily="18" charset="0"/>
              </a:rPr>
              <a:t>	- O contrato sobre que recaiu acórdão da Relação de Lisboa 18.9.2008 (CJ XXXIII, tomo IV, pp. 94 e ss.), que uma das partes sustentava ser de sociedade, mas que o tribunal de primeira instância e a Relação entenderam ser de associação em participação;</a:t>
            </a:r>
          </a:p>
          <a:p>
            <a:pPr marL="0" indent="0">
              <a:lnSpc>
                <a:spcPct val="120000"/>
              </a:lnSpc>
              <a:buNone/>
            </a:pPr>
            <a:endParaRPr lang="pt-PT" dirty="0"/>
          </a:p>
          <a:p>
            <a:pPr marL="0" indent="0">
              <a:buNone/>
            </a:pPr>
            <a:r>
              <a:rPr lang="pt-PT" b="1" dirty="0"/>
              <a:t/>
            </a:r>
            <a:br>
              <a:rPr lang="pt-PT" b="1" dirty="0"/>
            </a:br>
            <a:r>
              <a:rPr lang="pt-PT" b="1" dirty="0"/>
              <a:t> </a:t>
            </a:r>
            <a:endParaRPr lang="pt-PT" dirty="0"/>
          </a:p>
          <a:p>
            <a:endParaRPr lang="pt-PT" dirty="0"/>
          </a:p>
        </p:txBody>
      </p:sp>
      <p:pic>
        <p:nvPicPr>
          <p:cNvPr id="5" name="Imagem 4"/>
          <p:cNvPicPr>
            <a:picLocks noChangeAspect="1"/>
          </p:cNvPicPr>
          <p:nvPr/>
        </p:nvPicPr>
        <p:blipFill>
          <a:blip r:embed="rId2"/>
          <a:stretch>
            <a:fillRect/>
          </a:stretch>
        </p:blipFill>
        <p:spPr>
          <a:xfrm>
            <a:off x="0" y="1109026"/>
            <a:ext cx="12192000" cy="463296"/>
          </a:xfrm>
          <a:prstGeom prst="rect">
            <a:avLst/>
          </a:prstGeom>
        </p:spPr>
      </p:pic>
    </p:spTree>
    <p:extLst>
      <p:ext uri="{BB962C8B-B14F-4D97-AF65-F5344CB8AC3E}">
        <p14:creationId xmlns:p14="http://schemas.microsoft.com/office/powerpoint/2010/main" val="1756409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31860"/>
            <a:ext cx="10515600" cy="1325563"/>
          </a:xfrm>
        </p:spPr>
        <p:txBody>
          <a:bodyPr>
            <a:normAutofit/>
          </a:bodyPr>
          <a:lstStyle/>
          <a:p>
            <a:pPr eaLnBrk="0"/>
            <a:r>
              <a:rPr lang="pt-PT" sz="2200" b="1" dirty="0">
                <a:latin typeface="Cambria" panose="02040503050406030204" pitchFamily="18" charset="0"/>
                <a:ea typeface="Cambria" panose="02040503050406030204" pitchFamily="18" charset="0"/>
              </a:rPr>
              <a:t>2. Considerações gerais </a:t>
            </a:r>
            <a:r>
              <a:rPr lang="pt-PT" sz="2200" b="1" dirty="0">
                <a:solidFill>
                  <a:srgbClr val="C00000"/>
                </a:solidFill>
                <a:latin typeface="Cambria" panose="02040503050406030204" pitchFamily="18" charset="0"/>
                <a:ea typeface="Cambria" panose="02040503050406030204" pitchFamily="18" charset="0"/>
              </a:rPr>
              <a:t>(4/4 - conclusão)</a:t>
            </a:r>
            <a:endParaRPr lang="pt-PT" sz="2200" dirty="0">
              <a:solidFill>
                <a:srgbClr val="C00000"/>
              </a:solidFill>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normAutofit fontScale="40000" lnSpcReduction="20000"/>
          </a:bodyPr>
          <a:lstStyle/>
          <a:p>
            <a:pPr marL="0" indent="0" algn="just" eaLnBrk="0">
              <a:buNone/>
            </a:pPr>
            <a:endParaRPr lang="pt-PT" sz="2900" dirty="0" smtClean="0"/>
          </a:p>
          <a:p>
            <a:pPr marL="0" indent="0" algn="just" eaLnBrk="0">
              <a:buNone/>
            </a:pPr>
            <a:r>
              <a:rPr lang="pt-PT" sz="4000" b="1" dirty="0" smtClean="0">
                <a:latin typeface="Cambria" panose="02040503050406030204" pitchFamily="18" charset="0"/>
                <a:ea typeface="Cambria" panose="02040503050406030204" pitchFamily="18" charset="0"/>
              </a:rPr>
              <a:t>Exemplos</a:t>
            </a:r>
            <a:r>
              <a:rPr lang="pt-PT" sz="4000" dirty="0" smtClean="0">
                <a:latin typeface="Cambria" panose="02040503050406030204" pitchFamily="18" charset="0"/>
                <a:ea typeface="Cambria" panose="02040503050406030204" pitchFamily="18" charset="0"/>
              </a:rPr>
              <a:t> </a:t>
            </a:r>
            <a:r>
              <a:rPr lang="pt-PT" sz="4000" dirty="0">
                <a:latin typeface="Cambria" panose="02040503050406030204" pitchFamily="18" charset="0"/>
                <a:ea typeface="Cambria" panose="02040503050406030204" pitchFamily="18" charset="0"/>
              </a:rPr>
              <a:t>de problemas de qualificação retirados da </a:t>
            </a:r>
            <a:r>
              <a:rPr lang="pt-PT" sz="4000" dirty="0" smtClean="0">
                <a:latin typeface="Cambria" panose="02040503050406030204" pitchFamily="18" charset="0"/>
                <a:ea typeface="Cambria" panose="02040503050406030204" pitchFamily="18" charset="0"/>
              </a:rPr>
              <a:t>jurisprudência (</a:t>
            </a:r>
            <a:r>
              <a:rPr lang="pt-PT" sz="4000" dirty="0" smtClean="0">
                <a:solidFill>
                  <a:srgbClr val="C00000"/>
                </a:solidFill>
                <a:latin typeface="Cambria" panose="02040503050406030204" pitchFamily="18" charset="0"/>
                <a:ea typeface="Cambria" panose="02040503050406030204" pitchFamily="18" charset="0"/>
              </a:rPr>
              <a:t>conclusão</a:t>
            </a:r>
            <a:r>
              <a:rPr lang="pt-PT" sz="4000" dirty="0" smtClean="0">
                <a:latin typeface="Cambria" panose="02040503050406030204" pitchFamily="18" charset="0"/>
                <a:ea typeface="Cambria" panose="02040503050406030204" pitchFamily="18" charset="0"/>
              </a:rPr>
              <a:t>):</a:t>
            </a:r>
            <a:endParaRPr lang="pt-PT" sz="4000" dirty="0">
              <a:latin typeface="Cambria" panose="02040503050406030204" pitchFamily="18" charset="0"/>
              <a:ea typeface="Cambria" panose="02040503050406030204" pitchFamily="18" charset="0"/>
            </a:endParaRPr>
          </a:p>
          <a:p>
            <a:pPr marL="0" indent="0" algn="just" eaLnBrk="0">
              <a:buNone/>
            </a:pPr>
            <a:r>
              <a:rPr lang="pt-PT" sz="4000" dirty="0">
                <a:latin typeface="Cambria" panose="02040503050406030204" pitchFamily="18" charset="0"/>
                <a:ea typeface="Cambria" panose="02040503050406030204" pitchFamily="18" charset="0"/>
              </a:rPr>
              <a:t>	- O contrato sobre que recaiu acórdão do STJ de 25.3.2010 (CJ-STJ ano XVIII, 2010, tomo I, pp. 143 e ss.), que uma das partes sustentava ser de mútuo, mas que as três instâncias entenderam ser de associação em participação</a:t>
            </a:r>
            <a:r>
              <a:rPr lang="pt-PT" sz="4000" dirty="0" smtClean="0">
                <a:latin typeface="Cambria" panose="02040503050406030204" pitchFamily="18" charset="0"/>
                <a:ea typeface="Cambria" panose="02040503050406030204" pitchFamily="18" charset="0"/>
              </a:rPr>
              <a:t>;</a:t>
            </a:r>
          </a:p>
          <a:p>
            <a:pPr marL="0" indent="0" algn="just" eaLnBrk="0">
              <a:buNone/>
            </a:pPr>
            <a:r>
              <a:rPr lang="pt-PT" sz="4000" dirty="0" smtClean="0">
                <a:latin typeface="Cambria" panose="02040503050406030204" pitchFamily="18" charset="0"/>
                <a:ea typeface="Cambria" panose="02040503050406030204" pitchFamily="18" charset="0"/>
              </a:rPr>
              <a:t>                       - </a:t>
            </a:r>
            <a:r>
              <a:rPr lang="pt-PT" sz="4000" dirty="0">
                <a:latin typeface="Cambria" panose="02040503050406030204" pitchFamily="18" charset="0"/>
                <a:ea typeface="Cambria" panose="02040503050406030204" pitchFamily="18" charset="0"/>
              </a:rPr>
              <a:t>O contrato sobre que recaiu acórdão do STJ de </a:t>
            </a:r>
            <a:r>
              <a:rPr lang="pt-PT" sz="4000" dirty="0" smtClean="0">
                <a:latin typeface="Cambria" panose="02040503050406030204" pitchFamily="18" charset="0"/>
                <a:ea typeface="Cambria" panose="02040503050406030204" pitchFamily="18" charset="0"/>
              </a:rPr>
              <a:t>1.3.2012 (</a:t>
            </a:r>
            <a:r>
              <a:rPr lang="pt-PT" sz="4000" dirty="0">
                <a:latin typeface="Cambria" panose="02040503050406030204" pitchFamily="18" charset="0"/>
                <a:ea typeface="Cambria" panose="02040503050406030204" pitchFamily="18" charset="0"/>
                <a:hlinkClick r:id="rId2"/>
              </a:rPr>
              <a:t>www.dgsi.pt</a:t>
            </a:r>
            <a:r>
              <a:rPr lang="pt-PT" sz="4000" dirty="0">
                <a:latin typeface="Cambria" panose="02040503050406030204" pitchFamily="18" charset="0"/>
                <a:ea typeface="Cambria" panose="02040503050406030204" pitchFamily="18" charset="0"/>
              </a:rPr>
              <a:t>, processo n.º </a:t>
            </a:r>
            <a:r>
              <a:rPr lang="pt-PT" sz="4000" dirty="0" smtClean="0">
                <a:latin typeface="Cambria" panose="02040503050406030204" pitchFamily="18" charset="0"/>
                <a:ea typeface="Cambria" panose="02040503050406030204" pitchFamily="18" charset="0"/>
              </a:rPr>
              <a:t>1742/06.2TBABF.E1.S1), sobre o qual foram aventadas as qualificações de associação </a:t>
            </a:r>
            <a:r>
              <a:rPr lang="pt-PT" sz="4000" dirty="0">
                <a:latin typeface="Cambria" panose="02040503050406030204" pitchFamily="18" charset="0"/>
                <a:ea typeface="Cambria" panose="02040503050406030204" pitchFamily="18" charset="0"/>
              </a:rPr>
              <a:t>em participação,</a:t>
            </a:r>
            <a:r>
              <a:rPr lang="pt-PT" sz="4000" i="1" dirty="0">
                <a:latin typeface="Cambria" panose="02040503050406030204" pitchFamily="18" charset="0"/>
                <a:ea typeface="Cambria" panose="02040503050406030204" pitchFamily="18" charset="0"/>
              </a:rPr>
              <a:t> </a:t>
            </a:r>
            <a:r>
              <a:rPr lang="pt-PT" sz="4000" dirty="0">
                <a:latin typeface="Cambria" panose="02040503050406030204" pitchFamily="18" charset="0"/>
                <a:ea typeface="Cambria" panose="02040503050406030204" pitchFamily="18" charset="0"/>
              </a:rPr>
              <a:t>mútuo, contrato </a:t>
            </a:r>
            <a:r>
              <a:rPr lang="pt-PT" sz="4000" dirty="0" smtClean="0">
                <a:latin typeface="Cambria" panose="02040503050406030204" pitchFamily="18" charset="0"/>
                <a:ea typeface="Cambria" panose="02040503050406030204" pitchFamily="18" charset="0"/>
              </a:rPr>
              <a:t>atípico e sociedade;</a:t>
            </a:r>
            <a:endParaRPr lang="pt-PT" sz="4000" dirty="0">
              <a:latin typeface="Cambria" panose="02040503050406030204" pitchFamily="18" charset="0"/>
              <a:ea typeface="Cambria" panose="02040503050406030204" pitchFamily="18" charset="0"/>
            </a:endParaRPr>
          </a:p>
          <a:p>
            <a:pPr marL="0" indent="0" algn="just" eaLnBrk="0">
              <a:buNone/>
            </a:pPr>
            <a:r>
              <a:rPr lang="pt-PT" sz="4000" dirty="0">
                <a:latin typeface="Cambria" panose="02040503050406030204" pitchFamily="18" charset="0"/>
                <a:ea typeface="Cambria" panose="02040503050406030204" pitchFamily="18" charset="0"/>
              </a:rPr>
              <a:t>	- O contrato sobre que recaiu acórdão do STJ de 20.3.2014 (</a:t>
            </a:r>
            <a:r>
              <a:rPr lang="pt-PT" sz="4000" dirty="0">
                <a:latin typeface="Cambria" panose="02040503050406030204" pitchFamily="18" charset="0"/>
                <a:ea typeface="Cambria" panose="02040503050406030204" pitchFamily="18" charset="0"/>
                <a:hlinkClick r:id="rId2"/>
              </a:rPr>
              <a:t>www.dgsi.pt</a:t>
            </a:r>
            <a:r>
              <a:rPr lang="pt-PT" sz="4000" dirty="0">
                <a:latin typeface="Cambria" panose="02040503050406030204" pitchFamily="18" charset="0"/>
                <a:ea typeface="Cambria" panose="02040503050406030204" pitchFamily="18" charset="0"/>
              </a:rPr>
              <a:t>, processo n.º 1052/08.0TVPRT.P1.S1), nele qualificado como «mútuo parciário», mas que talvez não merecesse tal nome (mas antes o de associação em participação, por no nosso direito ser admitida tal associação sem comunhão nas perdas); </a:t>
            </a:r>
          </a:p>
          <a:p>
            <a:pPr marL="0" indent="0" algn="just" eaLnBrk="0">
              <a:buNone/>
            </a:pPr>
            <a:r>
              <a:rPr lang="pt-PT" sz="4000" dirty="0">
                <a:latin typeface="Cambria" panose="02040503050406030204" pitchFamily="18" charset="0"/>
                <a:ea typeface="Cambria" panose="02040503050406030204" pitchFamily="18" charset="0"/>
              </a:rPr>
              <a:t>	- O contrato sobre que recaiu acórdão do STJ de 7.4.2016 (</a:t>
            </a:r>
            <a:r>
              <a:rPr lang="pt-PT" sz="4000" dirty="0">
                <a:latin typeface="Cambria" panose="02040503050406030204" pitchFamily="18" charset="0"/>
                <a:ea typeface="Cambria" panose="02040503050406030204" pitchFamily="18" charset="0"/>
                <a:hlinkClick r:id="rId2"/>
              </a:rPr>
              <a:t>www.dgsi.pt</a:t>
            </a:r>
            <a:r>
              <a:rPr lang="pt-PT" sz="4000" dirty="0">
                <a:latin typeface="Cambria" panose="02040503050406030204" pitchFamily="18" charset="0"/>
                <a:ea typeface="Cambria" panose="02040503050406030204" pitchFamily="18" charset="0"/>
              </a:rPr>
              <a:t>, processo n.º 842/10.9TBPNF.P2.S1), nele qualificado como sociedade, mas que talvez não merecesse tal nome (mas antes o de </a:t>
            </a:r>
            <a:r>
              <a:rPr lang="pt-PT" sz="4000" dirty="0" smtClean="0">
                <a:latin typeface="Cambria" panose="02040503050406030204" pitchFamily="18" charset="0"/>
                <a:ea typeface="Cambria" panose="02040503050406030204" pitchFamily="18" charset="0"/>
              </a:rPr>
              <a:t>associação em participação, </a:t>
            </a:r>
            <a:r>
              <a:rPr lang="pt-PT" sz="4000" dirty="0">
                <a:latin typeface="Cambria" panose="02040503050406030204" pitchFamily="18" charset="0"/>
                <a:ea typeface="Cambria" panose="02040503050406030204" pitchFamily="18" charset="0"/>
              </a:rPr>
              <a:t>por não haver um património comum); </a:t>
            </a:r>
          </a:p>
          <a:p>
            <a:pPr marL="0" indent="0" algn="just" eaLnBrk="0">
              <a:buNone/>
            </a:pPr>
            <a:r>
              <a:rPr lang="pt-PT" sz="4000" dirty="0">
                <a:latin typeface="Cambria" panose="02040503050406030204" pitchFamily="18" charset="0"/>
                <a:ea typeface="Cambria" panose="02040503050406030204" pitchFamily="18" charset="0"/>
              </a:rPr>
              <a:t>	- O contrato sobre que recaiu acórdão do STJ de 14.3.2019 (CJ-STJ ano XXVII, 2019, tomo I, pp. 108 e ss.), nele qualificado como consórcio, mas que talvez não merecesse tal nome (mas antes o de sociedade, por haver um património comum).</a:t>
            </a:r>
          </a:p>
          <a:p>
            <a:pPr marL="0" indent="0" algn="just" eaLnBrk="0">
              <a:buNone/>
            </a:pPr>
            <a:r>
              <a:rPr lang="pt-PT" sz="2900" dirty="0">
                <a:latin typeface="Cambria" panose="02040503050406030204" pitchFamily="18" charset="0"/>
                <a:ea typeface="Cambria" panose="02040503050406030204" pitchFamily="18" charset="0"/>
              </a:rPr>
              <a:t/>
            </a:r>
            <a:br>
              <a:rPr lang="pt-PT" sz="2900" dirty="0">
                <a:latin typeface="Cambria" panose="02040503050406030204" pitchFamily="18" charset="0"/>
                <a:ea typeface="Cambria" panose="02040503050406030204" pitchFamily="18" charset="0"/>
              </a:rPr>
            </a:br>
            <a:r>
              <a:rPr lang="pt-PT" sz="2900" dirty="0"/>
              <a:t> </a:t>
            </a:r>
          </a:p>
        </p:txBody>
      </p:sp>
      <p:pic>
        <p:nvPicPr>
          <p:cNvPr id="4" name="Imagem 3"/>
          <p:cNvPicPr>
            <a:picLocks noChangeAspect="1"/>
          </p:cNvPicPr>
          <p:nvPr/>
        </p:nvPicPr>
        <p:blipFill>
          <a:blip r:embed="rId3"/>
          <a:stretch>
            <a:fillRect/>
          </a:stretch>
        </p:blipFill>
        <p:spPr>
          <a:xfrm>
            <a:off x="0" y="1294861"/>
            <a:ext cx="12192000" cy="463296"/>
          </a:xfrm>
          <a:prstGeom prst="rect">
            <a:avLst/>
          </a:prstGeom>
        </p:spPr>
      </p:pic>
    </p:spTree>
    <p:extLst>
      <p:ext uri="{BB962C8B-B14F-4D97-AF65-F5344CB8AC3E}">
        <p14:creationId xmlns:p14="http://schemas.microsoft.com/office/powerpoint/2010/main" val="3020299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7751" y="1"/>
            <a:ext cx="10586049" cy="1655180"/>
          </a:xfrm>
        </p:spPr>
        <p:txBody>
          <a:bodyPr>
            <a:normAutofit/>
          </a:bodyPr>
          <a:lstStyle/>
          <a:p>
            <a:pPr eaLnBrk="0"/>
            <a:r>
              <a:rPr lang="pt-PT" sz="2000" b="1" dirty="0">
                <a:latin typeface="Cambria" panose="02040503050406030204" pitchFamily="18" charset="0"/>
                <a:ea typeface="Cambria" panose="02040503050406030204" pitchFamily="18" charset="0"/>
              </a:rPr>
              <a:t>3. A distinção entre sociedade e associação em </a:t>
            </a:r>
            <a:r>
              <a:rPr lang="pt-PT" sz="2000" b="1" dirty="0" smtClean="0">
                <a:latin typeface="Cambria" panose="02040503050406030204" pitchFamily="18" charset="0"/>
                <a:ea typeface="Cambria" panose="02040503050406030204" pitchFamily="18" charset="0"/>
              </a:rPr>
              <a:t>participação</a:t>
            </a:r>
            <a:br>
              <a:rPr lang="pt-PT" sz="2000" b="1" dirty="0" smtClean="0">
                <a:latin typeface="Cambria" panose="02040503050406030204" pitchFamily="18" charset="0"/>
                <a:ea typeface="Cambria" panose="02040503050406030204" pitchFamily="18" charset="0"/>
              </a:rPr>
            </a:br>
            <a:r>
              <a:rPr lang="pt-PT" sz="2000" b="1" dirty="0" smtClean="0">
                <a:latin typeface="Cambria" panose="02040503050406030204" pitchFamily="18" charset="0"/>
                <a:ea typeface="Cambria" panose="02040503050406030204" pitchFamily="18" charset="0"/>
              </a:rPr>
              <a:t>3.1</a:t>
            </a:r>
            <a:r>
              <a:rPr lang="pt-PT" sz="2000" b="1" dirty="0">
                <a:latin typeface="Cambria" panose="02040503050406030204" pitchFamily="18" charset="0"/>
                <a:ea typeface="Cambria" panose="02040503050406030204" pitchFamily="18" charset="0"/>
              </a:rPr>
              <a:t>. Alguns </a:t>
            </a:r>
            <a:r>
              <a:rPr lang="pt-PT" sz="2000" b="1" i="1" dirty="0">
                <a:latin typeface="Cambria" panose="02040503050406030204" pitchFamily="18" charset="0"/>
                <a:ea typeface="Cambria" panose="02040503050406030204" pitchFamily="18" charset="0"/>
              </a:rPr>
              <a:t>preceitos legais </a:t>
            </a:r>
            <a:r>
              <a:rPr lang="pt-PT" sz="2000" b="1" dirty="0">
                <a:solidFill>
                  <a:srgbClr val="C00000"/>
                </a:solidFill>
                <a:latin typeface="Cambria" panose="02040503050406030204" pitchFamily="18" charset="0"/>
                <a:ea typeface="Cambria" panose="02040503050406030204" pitchFamily="18" charset="0"/>
              </a:rPr>
              <a:t>(1/6)</a:t>
            </a:r>
            <a:r>
              <a:rPr lang="pt-PT" sz="2400" dirty="0"/>
              <a:t/>
            </a:r>
            <a:br>
              <a:rPr lang="pt-PT" sz="2400" dirty="0"/>
            </a:br>
            <a:endParaRPr lang="pt-PT" sz="2200" dirty="0">
              <a:latin typeface="Cambria" panose="02040503050406030204" pitchFamily="18" charset="0"/>
              <a:ea typeface="Cambria" panose="02040503050406030204" pitchFamily="18" charset="0"/>
            </a:endParaRPr>
          </a:p>
        </p:txBody>
      </p:sp>
      <p:sp>
        <p:nvSpPr>
          <p:cNvPr id="3" name="Marcador de Posição de Conteúdo 2"/>
          <p:cNvSpPr>
            <a:spLocks noGrp="1"/>
          </p:cNvSpPr>
          <p:nvPr>
            <p:ph idx="1"/>
          </p:nvPr>
        </p:nvSpPr>
        <p:spPr/>
        <p:txBody>
          <a:bodyPr>
            <a:noAutofit/>
          </a:bodyPr>
          <a:lstStyle/>
          <a:p>
            <a:pPr marL="0" indent="0" algn="just" eaLnBrk="0">
              <a:buNone/>
            </a:pPr>
            <a:r>
              <a:rPr lang="pt-PT" sz="2000" b="1" dirty="0" err="1" smtClean="0">
                <a:latin typeface="Cambria" panose="02040503050406030204" pitchFamily="18" charset="0"/>
                <a:ea typeface="Cambria" panose="02040503050406030204" pitchFamily="18" charset="0"/>
              </a:rPr>
              <a:t>Art</a:t>
            </a:r>
            <a:r>
              <a:rPr lang="pt-PT" sz="2000" b="1" dirty="0">
                <a:latin typeface="Cambria" panose="02040503050406030204" pitchFamily="18" charset="0"/>
                <a:ea typeface="Cambria" panose="02040503050406030204" pitchFamily="18" charset="0"/>
              </a:rPr>
              <a:t>. 1240 do CC de 1867</a:t>
            </a:r>
            <a:endParaRPr lang="pt-PT" sz="2000" dirty="0">
              <a:latin typeface="Cambria" panose="02040503050406030204" pitchFamily="18" charset="0"/>
              <a:ea typeface="Cambria" panose="02040503050406030204" pitchFamily="18" charset="0"/>
            </a:endParaRPr>
          </a:p>
          <a:p>
            <a:pPr marL="0" indent="0" algn="just" eaLnBrk="0">
              <a:buNone/>
            </a:pPr>
            <a:r>
              <a:rPr lang="pt-PT" sz="2000" dirty="0">
                <a:latin typeface="Cambria" panose="02040503050406030204" pitchFamily="18" charset="0"/>
                <a:ea typeface="Cambria" panose="02040503050406030204" pitchFamily="18" charset="0"/>
              </a:rPr>
              <a:t>É lícito a todos os que podem dispor de seus bens e indústria associar-se com outrem, </a:t>
            </a:r>
            <a:r>
              <a:rPr lang="pt-PT" sz="2000" b="1" dirty="0">
                <a:latin typeface="Cambria" panose="02040503050406030204" pitchFamily="18" charset="0"/>
                <a:ea typeface="Cambria" panose="02040503050406030204" pitchFamily="18" charset="0"/>
              </a:rPr>
              <a:t>pondo em comum</a:t>
            </a:r>
            <a:r>
              <a:rPr lang="pt-PT" sz="2000" dirty="0">
                <a:latin typeface="Cambria" panose="02040503050406030204" pitchFamily="18" charset="0"/>
                <a:ea typeface="Cambria" panose="02040503050406030204" pitchFamily="18" charset="0"/>
              </a:rPr>
              <a:t> todos os seus bens ou parte deles, a sua indústria, simplesmente, ou os seus bens e indústria conjuntamente, com o intuito de repartirem entre si os proveitos ou perdas, que possam resultar de essa comunhão. É o que se chama sociedade. </a:t>
            </a:r>
            <a:r>
              <a:rPr lang="pt-PT" sz="2000" i="1" dirty="0">
                <a:latin typeface="Cambria" panose="02040503050406030204" pitchFamily="18" charset="0"/>
                <a:ea typeface="Cambria" panose="02040503050406030204" pitchFamily="18" charset="0"/>
              </a:rPr>
              <a:t>(ortografia atualizada)</a:t>
            </a:r>
          </a:p>
          <a:p>
            <a:pPr marL="0" indent="0" algn="just" eaLnBrk="0">
              <a:buNone/>
            </a:pPr>
            <a:endParaRPr lang="pt-PT" sz="2000" dirty="0">
              <a:latin typeface="Cambria" panose="02040503050406030204" pitchFamily="18" charset="0"/>
              <a:ea typeface="Cambria" panose="02040503050406030204" pitchFamily="18" charset="0"/>
            </a:endParaRPr>
          </a:p>
          <a:p>
            <a:pPr marL="0" indent="0" algn="just" eaLnBrk="0">
              <a:buNone/>
            </a:pPr>
            <a:r>
              <a:rPr lang="pt-PT" sz="2000" b="1" dirty="0" err="1">
                <a:latin typeface="Cambria" panose="02040503050406030204" pitchFamily="18" charset="0"/>
                <a:ea typeface="Cambria" panose="02040503050406030204" pitchFamily="18" charset="0"/>
              </a:rPr>
              <a:t>Art</a:t>
            </a:r>
            <a:r>
              <a:rPr lang="pt-PT" sz="2000" b="1" dirty="0">
                <a:latin typeface="Cambria" panose="02040503050406030204" pitchFamily="18" charset="0"/>
                <a:ea typeface="Cambria" panose="02040503050406030204" pitchFamily="18" charset="0"/>
              </a:rPr>
              <a:t>. 980 do CC atual </a:t>
            </a:r>
            <a:endParaRPr lang="pt-PT" sz="2000" dirty="0">
              <a:latin typeface="Cambria" panose="02040503050406030204" pitchFamily="18" charset="0"/>
              <a:ea typeface="Cambria" panose="02040503050406030204" pitchFamily="18" charset="0"/>
            </a:endParaRPr>
          </a:p>
          <a:p>
            <a:pPr marL="0" indent="0" algn="just" eaLnBrk="0">
              <a:buNone/>
            </a:pPr>
            <a:r>
              <a:rPr lang="pt-PT" sz="2000" b="1" dirty="0">
                <a:latin typeface="Cambria" panose="02040503050406030204" pitchFamily="18" charset="0"/>
                <a:ea typeface="Cambria" panose="02040503050406030204" pitchFamily="18" charset="0"/>
              </a:rPr>
              <a:t>Noção</a:t>
            </a:r>
            <a:endParaRPr lang="pt-PT" sz="2000" dirty="0">
              <a:latin typeface="Cambria" panose="02040503050406030204" pitchFamily="18" charset="0"/>
              <a:ea typeface="Cambria" panose="02040503050406030204" pitchFamily="18" charset="0"/>
            </a:endParaRPr>
          </a:p>
          <a:p>
            <a:pPr marL="0" indent="0" algn="just" eaLnBrk="0">
              <a:buNone/>
            </a:pPr>
            <a:r>
              <a:rPr lang="pt-PT" sz="2000" dirty="0">
                <a:latin typeface="Cambria" panose="02040503050406030204" pitchFamily="18" charset="0"/>
                <a:ea typeface="Cambria" panose="02040503050406030204" pitchFamily="18" charset="0"/>
              </a:rPr>
              <a:t>Contrato de sociedade é aquele em que duas ou mais pessoas se obrigam a contribuir com bens ou serviços para o </a:t>
            </a:r>
            <a:r>
              <a:rPr lang="pt-PT" sz="2000" b="1" dirty="0">
                <a:latin typeface="Cambria" panose="02040503050406030204" pitchFamily="18" charset="0"/>
                <a:ea typeface="Cambria" panose="02040503050406030204" pitchFamily="18" charset="0"/>
              </a:rPr>
              <a:t>exercício em comum</a:t>
            </a:r>
            <a:r>
              <a:rPr lang="pt-PT" sz="2000" dirty="0">
                <a:latin typeface="Cambria" panose="02040503050406030204" pitchFamily="18" charset="0"/>
                <a:ea typeface="Cambria" panose="02040503050406030204" pitchFamily="18" charset="0"/>
              </a:rPr>
              <a:t> de certa atividade económica, que não seja de mera fruição, a fim de repartirem os lucros resultantes dessa atividade.</a:t>
            </a:r>
          </a:p>
          <a:p>
            <a:pPr marL="0" indent="0" algn="just">
              <a:lnSpc>
                <a:spcPct val="120000"/>
              </a:lnSpc>
              <a:buNone/>
            </a:pPr>
            <a:r>
              <a:rPr lang="pt-PT" sz="2200" dirty="0">
                <a:latin typeface="Cambria" panose="02040503050406030204" pitchFamily="18" charset="0"/>
                <a:ea typeface="Cambria" panose="02040503050406030204" pitchFamily="18" charset="0"/>
              </a:rPr>
              <a:t/>
            </a:r>
            <a:br>
              <a:rPr lang="pt-PT" sz="2200" dirty="0">
                <a:latin typeface="Cambria" panose="02040503050406030204" pitchFamily="18" charset="0"/>
                <a:ea typeface="Cambria" panose="02040503050406030204" pitchFamily="18" charset="0"/>
              </a:rPr>
            </a:br>
            <a:r>
              <a:rPr lang="pt-PT" sz="2200" dirty="0">
                <a:latin typeface="Cambria" panose="02040503050406030204" pitchFamily="18" charset="0"/>
                <a:ea typeface="Cambria" panose="02040503050406030204" pitchFamily="18" charset="0"/>
              </a:rPr>
              <a:t> </a:t>
            </a:r>
          </a:p>
        </p:txBody>
      </p:sp>
      <p:pic>
        <p:nvPicPr>
          <p:cNvPr id="4" name="Imagem 3"/>
          <p:cNvPicPr>
            <a:picLocks noChangeAspect="1"/>
          </p:cNvPicPr>
          <p:nvPr/>
        </p:nvPicPr>
        <p:blipFill>
          <a:blip r:embed="rId2"/>
          <a:stretch>
            <a:fillRect/>
          </a:stretch>
        </p:blipFill>
        <p:spPr>
          <a:xfrm>
            <a:off x="0" y="1277107"/>
            <a:ext cx="12192000" cy="463296"/>
          </a:xfrm>
          <a:prstGeom prst="rect">
            <a:avLst/>
          </a:prstGeom>
        </p:spPr>
      </p:pic>
    </p:spTree>
    <p:extLst>
      <p:ext uri="{BB962C8B-B14F-4D97-AF65-F5344CB8AC3E}">
        <p14:creationId xmlns:p14="http://schemas.microsoft.com/office/powerpoint/2010/main" val="3755583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1125</TotalTime>
  <Words>6546</Words>
  <Application>Microsoft Office PowerPoint</Application>
  <PresentationFormat>Ecrã Panorâmico</PresentationFormat>
  <Paragraphs>387</Paragraphs>
  <Slides>45</Slides>
  <Notes>0</Notes>
  <HiddenSlides>0</HiddenSlides>
  <MMClips>0</MMClips>
  <ScaleCrop>false</ScaleCrop>
  <HeadingPairs>
    <vt:vector size="6" baseType="variant">
      <vt:variant>
        <vt:lpstr>Tipos de letra usados</vt:lpstr>
      </vt:variant>
      <vt:variant>
        <vt:i4>6</vt:i4>
      </vt:variant>
      <vt:variant>
        <vt:lpstr>Tema</vt:lpstr>
      </vt:variant>
      <vt:variant>
        <vt:i4>2</vt:i4>
      </vt:variant>
      <vt:variant>
        <vt:lpstr>Títulos dos diapositivos</vt:lpstr>
      </vt:variant>
      <vt:variant>
        <vt:i4>45</vt:i4>
      </vt:variant>
    </vt:vector>
  </HeadingPairs>
  <TitlesOfParts>
    <vt:vector size="53" baseType="lpstr">
      <vt:lpstr>Arial</vt:lpstr>
      <vt:lpstr>Calibri</vt:lpstr>
      <vt:lpstr>Calibri Light</vt:lpstr>
      <vt:lpstr>Cambria</vt:lpstr>
      <vt:lpstr>Symbol</vt:lpstr>
      <vt:lpstr>Times New Roman</vt:lpstr>
      <vt:lpstr>Tema do Office</vt:lpstr>
      <vt:lpstr>Office Theme</vt:lpstr>
      <vt:lpstr>  Contratos de cooperação entre empresas (e investidores não empresários) - alguns problemas  </vt:lpstr>
      <vt:lpstr>Plano da Exposição  </vt:lpstr>
      <vt:lpstr>1. As figuras jurídicas convocáveis (1/1)  </vt:lpstr>
      <vt:lpstr>2. Considerações gerais (1/4)   </vt:lpstr>
      <vt:lpstr>2. Considerações gerais (2/4)   </vt:lpstr>
      <vt:lpstr>2. Considerações gerais (3/4)  </vt:lpstr>
      <vt:lpstr> 2. Considerações gerais (4/4 - início)  </vt:lpstr>
      <vt:lpstr>2. Considerações gerais (4/4 - conclusão)</vt:lpstr>
      <vt:lpstr>3. A distinção entre sociedade e associação em participação 3.1. Alguns preceitos legais (1/6) </vt:lpstr>
      <vt:lpstr> 3. A distinção entre sociedade e associação em participação  3.1. Alguns preceitos legais (2/6)  </vt:lpstr>
      <vt:lpstr>3. A distinção entre sociedade e associação em participação 3.1. Alguns preceitos legais (3/6)</vt:lpstr>
      <vt:lpstr> 3. A distinção entre sociedade e associação em participação  3.1. Alguns preceitos legais (4/6) </vt:lpstr>
      <vt:lpstr> 3. A distinção entre sociedade e associação em participação 3.1. Alguns preceitos legais (5/6)  </vt:lpstr>
      <vt:lpstr>3. A distinção entre sociedade e associação em participação 3.1. Alguns preceitos legais - notas (6/6)</vt:lpstr>
      <vt:lpstr> 3. A distinção entre sociedade e associação em participação 3.2. Algumas afirmações doutrinárias (1/9) </vt:lpstr>
      <vt:lpstr> 3. A distinção entre sociedade e associação em participação  3.2. Algumas afirmações doutrinárias (2/9) </vt:lpstr>
      <vt:lpstr>  3. A distinção entre sociedade e associação em participação 3.2. Algumas afirmações doutrinárias (3/9)  </vt:lpstr>
      <vt:lpstr> 3. A distinção entre sociedade e associação em participação  3.2. Algumas afirmações doutrinárias (4/9)  </vt:lpstr>
      <vt:lpstr> 3. A distinção entre sociedade e associação em participação 3.2. Algumas afirmações doutrinárias (5/9) </vt:lpstr>
      <vt:lpstr> 3. A distinção entre sociedade e associação em participação  3.2. Algumas afirmações doutrinárias (6/9) </vt:lpstr>
      <vt:lpstr> 3. A distinção entre sociedade e associação em participação 3.2. Algumas afirmações doutrinárias (7/9) </vt:lpstr>
      <vt:lpstr> 3. A distinção entre sociedade e associação em participação  3.2. Algumas afirmações doutrinárias (8/9) </vt:lpstr>
      <vt:lpstr> 3. A distinção entre sociedade e associação em participação 3.2. Algumas afirmações doutrinárias (9/9) </vt:lpstr>
      <vt:lpstr> 3. A distinção entre sociedade e associação em participação 3.3. Algumas afirmações jurisprudenciais (1/6) </vt:lpstr>
      <vt:lpstr>3. A distinção entre sociedade e associação em participação  3.3. Algumas afirmações jurisprudenciais (2/6)</vt:lpstr>
      <vt:lpstr>3. A distinção entre sociedade e associação em participação 3.3. Algumas afirmações jurisprudenciais (3/6 - início)</vt:lpstr>
      <vt:lpstr>3. A distinção entre sociedade e associação em participação 3.3. Algumas afirmações jurisprudenciais (3/6 - conclusão)</vt:lpstr>
      <vt:lpstr>3. A distinção entre sociedade e associação em participação 3.3. Algumas afirmações jurisprudenciais (4/6)</vt:lpstr>
      <vt:lpstr>3. A distinção entre sociedade e associação em participação 3.3. Algumas afirmações jurisprudenciais (5/6)</vt:lpstr>
      <vt:lpstr>3. A distinção entre sociedade e associação em participação 3.3. Algumas afirmações jurisprudenciais (6/6)</vt:lpstr>
      <vt:lpstr> 4. A distinção entre associação em participação e mútuo (1/2)   </vt:lpstr>
      <vt:lpstr>  4. A distinção entre associação em participação e mútuo (2/2)    </vt:lpstr>
      <vt:lpstr>   5. Pode o prazo de um consórcio exceder 10 anos? (1/2)    </vt:lpstr>
      <vt:lpstr>   5. Pode o prazo de um consórcio exceder 10 anos? (2/2)    </vt:lpstr>
      <vt:lpstr> 6. A declaração de resolução de um contrato de consórcio pode ser oral? (1/2)   </vt:lpstr>
      <vt:lpstr>  6. A declaração de resolução de um contrato de consórcio pode ser oral? (2/2)   </vt:lpstr>
      <vt:lpstr>   7. Na associação em participação, a contribuição do associado pode consistir em serviços? (1/2)   </vt:lpstr>
      <vt:lpstr>   7. Na associação em participação, a contribuição do associado pode consistir em serviços? (2/2)   </vt:lpstr>
      <vt:lpstr>    </vt:lpstr>
      <vt:lpstr>Bibliografia (portuguesa) (1/3) </vt:lpstr>
      <vt:lpstr>Bibliografia (portuguesa) (2/3) </vt:lpstr>
      <vt:lpstr>Bibliografia (3/3) </vt:lpstr>
      <vt:lpstr>Jurisprudência sobre consórcio, ACE e associação em participação (1/2) </vt:lpstr>
      <vt:lpstr>Jurisprudência sobre consórcio, ACE e associação em participação (2/3) </vt:lpstr>
      <vt:lpstr>Jurisprudência sobre consórcio, ACE e associação em participação (3/3)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Carla Caldeira</dc:creator>
  <cp:lastModifiedBy>Rui Pinto Duarte</cp:lastModifiedBy>
  <cp:revision>177</cp:revision>
  <cp:lastPrinted>2019-11-14T10:50:01Z</cp:lastPrinted>
  <dcterms:created xsi:type="dcterms:W3CDTF">2019-10-22T09:30:37Z</dcterms:created>
  <dcterms:modified xsi:type="dcterms:W3CDTF">2019-12-06T08:40:06Z</dcterms:modified>
</cp:coreProperties>
</file>