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35"/>
  </p:notesMasterIdLst>
  <p:sldIdLst>
    <p:sldId id="256" r:id="rId2"/>
    <p:sldId id="300" r:id="rId3"/>
    <p:sldId id="355" r:id="rId4"/>
    <p:sldId id="365" r:id="rId5"/>
    <p:sldId id="366" r:id="rId6"/>
    <p:sldId id="356" r:id="rId7"/>
    <p:sldId id="357" r:id="rId8"/>
    <p:sldId id="358" r:id="rId9"/>
    <p:sldId id="364" r:id="rId10"/>
    <p:sldId id="342" r:id="rId11"/>
    <p:sldId id="343" r:id="rId12"/>
    <p:sldId id="361" r:id="rId13"/>
    <p:sldId id="320" r:id="rId14"/>
    <p:sldId id="347" r:id="rId15"/>
    <p:sldId id="319" r:id="rId16"/>
    <p:sldId id="344" r:id="rId17"/>
    <p:sldId id="321" r:id="rId18"/>
    <p:sldId id="322" r:id="rId19"/>
    <p:sldId id="324" r:id="rId20"/>
    <p:sldId id="348" r:id="rId21"/>
    <p:sldId id="345" r:id="rId22"/>
    <p:sldId id="325" r:id="rId23"/>
    <p:sldId id="367" r:id="rId24"/>
    <p:sldId id="368" r:id="rId25"/>
    <p:sldId id="369" r:id="rId26"/>
    <p:sldId id="370" r:id="rId27"/>
    <p:sldId id="371" r:id="rId28"/>
    <p:sldId id="372" r:id="rId29"/>
    <p:sldId id="373" r:id="rId30"/>
    <p:sldId id="374" r:id="rId31"/>
    <p:sldId id="375" r:id="rId32"/>
    <p:sldId id="376" r:id="rId33"/>
    <p:sldId id="377" r:id="rId34"/>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0F0F"/>
    <a:srgbClr val="B31919"/>
    <a:srgbClr val="C0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116" autoAdjust="0"/>
    <p:restoredTop sz="94595" autoAdjust="0"/>
  </p:normalViewPr>
  <p:slideViewPr>
    <p:cSldViewPr>
      <p:cViewPr varScale="1">
        <p:scale>
          <a:sx n="84" d="100"/>
          <a:sy n="84" d="100"/>
        </p:scale>
        <p:origin x="8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A600F8A2-5693-43B1-9F5A-23ABA693425A}" type="datetimeFigureOut">
              <a:rPr lang="pt-PT" smtClean="0"/>
              <a:pPr/>
              <a:t>21-02-2019</a:t>
            </a:fld>
            <a:endParaRPr lang="pt-PT"/>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BF0055A3-154F-4352-A93B-22D953CB1D20}" type="slidenum">
              <a:rPr lang="pt-PT" smtClean="0"/>
              <a:pPr/>
              <a:t>‹nº›</a:t>
            </a:fld>
            <a:endParaRPr lang="pt-PT"/>
          </a:p>
        </p:txBody>
      </p:sp>
    </p:spTree>
    <p:extLst>
      <p:ext uri="{BB962C8B-B14F-4D97-AF65-F5344CB8AC3E}">
        <p14:creationId xmlns:p14="http://schemas.microsoft.com/office/powerpoint/2010/main" val="793327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5C1E6FE4-F4AF-4D14-B664-F25465E38861}" type="datetime1">
              <a:rPr lang="en-US" smtClean="0"/>
              <a:pPr/>
              <a:t>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26486864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DE954BAF-61D8-4FB4-8AA0-579AD37D22CA}" type="datetime1">
              <a:rPr lang="en-US" smtClean="0"/>
              <a:pPr/>
              <a:t>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64744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60028E2F-CE7C-4C4C-B351-56C336A1566F}" type="datetime1">
              <a:rPr lang="en-US" smtClean="0"/>
              <a:pPr/>
              <a:t>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36642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pt-PT" dirty="0"/>
          </a:p>
        </p:txBody>
      </p:sp>
      <p:sp>
        <p:nvSpPr>
          <p:cNvPr id="4" name="Date Placeholder 3"/>
          <p:cNvSpPr>
            <a:spLocks noGrp="1"/>
          </p:cNvSpPr>
          <p:nvPr>
            <p:ph type="dt" sz="half" idx="10"/>
          </p:nvPr>
        </p:nvSpPr>
        <p:spPr/>
        <p:txBody>
          <a:bodyPr/>
          <a:lstStyle/>
          <a:p>
            <a:fld id="{F99264DD-3865-45DE-9966-DAB9A4690EF2}" type="datetime1">
              <a:rPr lang="en-US" smtClean="0"/>
              <a:pPr/>
              <a:t>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77393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3851C8-D14A-4D0A-B9C6-A5D0CE1CC0A8}" type="datetime1">
              <a:rPr lang="en-US" smtClean="0"/>
              <a:pPr/>
              <a:t>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984278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B774BD5D-8889-411C-A4EA-E5FBEFE91071}" type="datetime1">
              <a:rPr lang="en-US" smtClean="0"/>
              <a:pPr/>
              <a:t>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915758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AE6BE0EB-B680-4E5B-A03D-61AD380063CE}" type="datetime1">
              <a:rPr lang="en-US" smtClean="0"/>
              <a:pPr/>
              <a:t>2/21/2019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197177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7B3CB5FB-FAA4-4340-B3E4-E0978154AAF8}" type="datetime1">
              <a:rPr lang="en-US" smtClean="0"/>
              <a:pPr/>
              <a:t>2/21/2019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585990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E178B-FD47-42B4-BEEA-B0DE66B7D46D}" type="datetime1">
              <a:rPr lang="en-US" smtClean="0"/>
              <a:pPr/>
              <a:t>2/21/2019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671252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3D2939-4BF2-4FEA-BBDC-5961F7519CAB}" type="datetime1">
              <a:rPr lang="en-US" smtClean="0"/>
              <a:pPr/>
              <a:t>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712857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0E4F2A-8C9D-42C4-88D0-613FAEA35236}" type="datetime1">
              <a:rPr lang="en-US" smtClean="0"/>
              <a:pPr/>
              <a:t>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98184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3632C-9F21-4B26-8314-E2A147375E30}" type="datetime1">
              <a:rPr lang="en-US" smtClean="0"/>
              <a:pPr/>
              <a:t>2/21/2019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extLst>
      <p:ext uri="{BB962C8B-B14F-4D97-AF65-F5344CB8AC3E}">
        <p14:creationId xmlns:p14="http://schemas.microsoft.com/office/powerpoint/2010/main" val="53181991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69565&amp;idArticle=LEGIARTI000006292534&amp;dateTexte=&amp;categorieLien=ci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4400"/>
            <a:ext cx="9144000" cy="2895600"/>
          </a:xfrm>
        </p:spPr>
        <p:txBody>
          <a:bodyPr>
            <a:normAutofit/>
          </a:bodyPr>
          <a:lstStyle/>
          <a:p>
            <a:r>
              <a:rPr lang="pt-PT" sz="3200" b="1" dirty="0" smtClean="0">
                <a:latin typeface="Cambria" panose="02040503050406030204" pitchFamily="18" charset="0"/>
                <a:ea typeface="Cambria" panose="02040503050406030204" pitchFamily="18" charset="0"/>
              </a:rPr>
              <a:t>Os Juros Cobertos pelas Garantias Reais</a:t>
            </a:r>
            <a:endParaRPr lang="pt-PT" sz="3000" dirty="0">
              <a:latin typeface="Cambria" panose="02040503050406030204" pitchFamily="18" charset="0"/>
              <a:ea typeface="Cambria" panose="02040503050406030204" pitchFamily="18" charset="0"/>
            </a:endParaRPr>
          </a:p>
        </p:txBody>
      </p:sp>
      <p:sp>
        <p:nvSpPr>
          <p:cNvPr id="4" name="Isosceles Triangle 3"/>
          <p:cNvSpPr/>
          <p:nvPr/>
        </p:nvSpPr>
        <p:spPr>
          <a:xfrm rot="19794389">
            <a:off x="-1284937" y="2172210"/>
            <a:ext cx="4505531" cy="3866116"/>
          </a:xfrm>
          <a:prstGeom prs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5" name="Isosceles Triangle 4"/>
          <p:cNvSpPr/>
          <p:nvPr/>
        </p:nvSpPr>
        <p:spPr>
          <a:xfrm rot="16200000">
            <a:off x="3816231" y="1530231"/>
            <a:ext cx="1295398" cy="9360139"/>
          </a:xfrm>
          <a:prstGeom prst="triangle">
            <a:avLst>
              <a:gd name="adj" fmla="val 0"/>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Isosceles Triangle 11"/>
          <p:cNvSpPr/>
          <p:nvPr/>
        </p:nvSpPr>
        <p:spPr>
          <a:xfrm rot="21119380">
            <a:off x="-193273" y="4543953"/>
            <a:ext cx="9418598" cy="1679539"/>
          </a:xfrm>
          <a:prstGeom prst="triangle">
            <a:avLst>
              <a:gd name="adj" fmla="val 44198"/>
            </a:avLst>
          </a:prstGeom>
          <a:solidFill>
            <a:schemeClr val="tx2">
              <a:lumMod val="7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 name="Subtitle 2"/>
          <p:cNvSpPr>
            <a:spLocks noGrp="1"/>
          </p:cNvSpPr>
          <p:nvPr>
            <p:ph type="subTitle" idx="1"/>
          </p:nvPr>
        </p:nvSpPr>
        <p:spPr>
          <a:xfrm>
            <a:off x="5486400" y="5791200"/>
            <a:ext cx="4953000" cy="457200"/>
          </a:xfrm>
        </p:spPr>
        <p:txBody>
          <a:bodyPr>
            <a:normAutofit/>
          </a:bodyPr>
          <a:lstStyle/>
          <a:p>
            <a:r>
              <a:rPr lang="en-GB" sz="2400" dirty="0" smtClean="0">
                <a:solidFill>
                  <a:schemeClr val="bg1"/>
                </a:solidFill>
                <a:latin typeface="Cambria" panose="02040503050406030204" pitchFamily="18" charset="0"/>
                <a:ea typeface="Adobe Heiti Std R" pitchFamily="34" charset="-128"/>
                <a:cs typeface="Arial" panose="020B0604020202020204" pitchFamily="34" charset="0"/>
              </a:rPr>
              <a:t>Rui Pinto Duarte</a:t>
            </a:r>
          </a:p>
        </p:txBody>
      </p:sp>
      <p:sp>
        <p:nvSpPr>
          <p:cNvPr id="7" name="Subtitle 2"/>
          <p:cNvSpPr txBox="1">
            <a:spLocks/>
          </p:cNvSpPr>
          <p:nvPr/>
        </p:nvSpPr>
        <p:spPr>
          <a:xfrm>
            <a:off x="3962400" y="6248400"/>
            <a:ext cx="4953000" cy="45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sz="1800" dirty="0" err="1" smtClean="0">
                <a:solidFill>
                  <a:schemeClr val="bg1"/>
                </a:solidFill>
                <a:latin typeface="Cambria" panose="02040503050406030204" pitchFamily="18" charset="0"/>
                <a:ea typeface="Adobe Heiti Std R" pitchFamily="34" charset="-128"/>
                <a:cs typeface="Arial" panose="020B0604020202020204" pitchFamily="34" charset="0"/>
              </a:rPr>
              <a:t>Fevereiro</a:t>
            </a:r>
            <a:r>
              <a:rPr lang="en-GB" sz="1800" dirty="0" smtClean="0">
                <a:solidFill>
                  <a:schemeClr val="bg1"/>
                </a:solidFill>
                <a:latin typeface="Cambria" panose="02040503050406030204" pitchFamily="18" charset="0"/>
                <a:ea typeface="Adobe Heiti Std R" pitchFamily="34" charset="-128"/>
                <a:cs typeface="Arial" panose="020B0604020202020204" pitchFamily="34" charset="0"/>
              </a:rPr>
              <a:t>  2019</a:t>
            </a:r>
          </a:p>
        </p:txBody>
      </p:sp>
    </p:spTree>
    <p:extLst>
      <p:ext uri="{BB962C8B-B14F-4D97-AF65-F5344CB8AC3E}">
        <p14:creationId xmlns:p14="http://schemas.microsoft.com/office/powerpoint/2010/main" val="564441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a:xfrm>
            <a:off x="6553200" y="6356350"/>
            <a:ext cx="2133600" cy="365125"/>
          </a:xfrm>
        </p:spPr>
        <p:txBody>
          <a:bodyPr/>
          <a:lstStyle/>
          <a:p>
            <a:fld id="{B6F15528-21DE-4FAA-801E-634DDDAF4B2B}" type="slidenum">
              <a:rPr lang="en-US" smtClean="0"/>
              <a:pPr/>
              <a:t>10</a:t>
            </a:fld>
            <a:endParaRPr lang="en-US" dirty="0"/>
          </a:p>
        </p:txBody>
      </p:sp>
      <p:sp>
        <p:nvSpPr>
          <p:cNvPr id="22530" name="Rectangle 2"/>
          <p:cNvSpPr>
            <a:spLocks noChangeArrowheads="1"/>
          </p:cNvSpPr>
          <p:nvPr/>
        </p:nvSpPr>
        <p:spPr bwMode="auto">
          <a:xfrm>
            <a:off x="0" y="19187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pt-PT" sz="2400" b="1" dirty="0" smtClean="0">
                <a:latin typeface="Cambria" panose="02040503050406030204" pitchFamily="18" charset="0"/>
                <a:ea typeface="Cambria" panose="02040503050406030204" pitchFamily="18" charset="0"/>
              </a:rPr>
              <a:t>O estudo preparatório do atual Código Civil relativo à hipoteca (2/2)</a:t>
            </a:r>
            <a:endParaRPr lang="pt-PT" sz="2400" dirty="0">
              <a:latin typeface="Cambria" panose="02040503050406030204" pitchFamily="18" charset="0"/>
              <a:ea typeface="Cambria" panose="02040503050406030204" pitchFamily="18" charset="0"/>
            </a:endParaRPr>
          </a:p>
        </p:txBody>
      </p:sp>
      <p:sp>
        <p:nvSpPr>
          <p:cNvPr id="3" name="Retângulo 2"/>
          <p:cNvSpPr/>
          <p:nvPr/>
        </p:nvSpPr>
        <p:spPr>
          <a:xfrm>
            <a:off x="762000" y="2133599"/>
            <a:ext cx="7772399" cy="3785652"/>
          </a:xfrm>
          <a:prstGeom prst="rect">
            <a:avLst/>
          </a:prstGeom>
        </p:spPr>
        <p:txBody>
          <a:bodyPr wrap="square">
            <a:spAutoFit/>
          </a:bodyPr>
          <a:lstStyle/>
          <a:p>
            <a:r>
              <a:rPr lang="pt-PT" sz="2000" dirty="0" smtClean="0">
                <a:latin typeface="Cambria" panose="02040503050406030204" pitchFamily="18" charset="0"/>
                <a:ea typeface="Cambria" panose="02040503050406030204" pitchFamily="18" charset="0"/>
              </a:rPr>
              <a:t>«</a:t>
            </a:r>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26.º</a:t>
            </a:r>
            <a:r>
              <a:rPr lang="pt-PT" sz="2000" i="1" dirty="0" smtClean="0">
                <a:latin typeface="Cambria" panose="02040503050406030204" pitchFamily="18" charset="0"/>
                <a:ea typeface="Cambria" panose="02040503050406030204" pitchFamily="18" charset="0"/>
              </a:rPr>
              <a:t> - Acessórios do crédito</a:t>
            </a:r>
            <a:endParaRPr lang="pt-PT" sz="2000" dirty="0" smtClean="0">
              <a:latin typeface="Cambria" panose="02040503050406030204" pitchFamily="18" charset="0"/>
              <a:ea typeface="Cambria" panose="02040503050406030204" pitchFamily="18" charset="0"/>
            </a:endParaRPr>
          </a:p>
          <a:p>
            <a:pPr marL="263525" lvl="0" algn="just"/>
            <a:r>
              <a:rPr lang="pt-PT" sz="2000" dirty="0" smtClean="0">
                <a:latin typeface="Cambria" panose="02040503050406030204" pitchFamily="18" charset="0"/>
                <a:ea typeface="Cambria" panose="02040503050406030204" pitchFamily="18" charset="0"/>
              </a:rPr>
              <a:t>1. Para que a hipoteca assegure os acessórios do crédito, é indispensável que estes sejam </a:t>
            </a:r>
            <a:r>
              <a:rPr lang="pt-PT" sz="2000" dirty="0" err="1" smtClean="0">
                <a:latin typeface="Cambria" panose="02040503050406030204" pitchFamily="18" charset="0"/>
                <a:ea typeface="Cambria" panose="02040503050406030204" pitchFamily="18" charset="0"/>
              </a:rPr>
              <a:t>precismante</a:t>
            </a:r>
            <a:r>
              <a:rPr lang="pt-PT" sz="2000" dirty="0" smtClean="0">
                <a:latin typeface="Cambria" panose="02040503050406030204" pitchFamily="18" charset="0"/>
                <a:ea typeface="Cambria" panose="02040503050406030204" pitchFamily="18" charset="0"/>
              </a:rPr>
              <a:t> especificados no registo de maneira a indicar-se, pelo menos, o máximo que podem atingir.</a:t>
            </a:r>
          </a:p>
          <a:p>
            <a:pPr marL="263525" lvl="0" algn="just"/>
            <a:r>
              <a:rPr lang="pt-PT" sz="2000" dirty="0" smtClean="0">
                <a:latin typeface="Cambria" panose="02040503050406030204" pitchFamily="18" charset="0"/>
                <a:ea typeface="Cambria" panose="02040503050406030204" pitchFamily="18" charset="0"/>
              </a:rPr>
              <a:t>2. Se a hipoteca for relativa a crédito que vença juro, a inscrição dela no registo abrange os juros devidos, se a taxa destes for mencionada no mesmo registo. Tal extensão compreende os </a:t>
            </a:r>
            <a:r>
              <a:rPr lang="pt-PT" sz="2000" b="1" dirty="0" smtClean="0">
                <a:latin typeface="Cambria" panose="02040503050406030204" pitchFamily="18" charset="0"/>
                <a:ea typeface="Cambria" panose="02040503050406030204" pitchFamily="18" charset="0"/>
              </a:rPr>
              <a:t>juros correspondentes ao ano corrente à data da penhora e aos dois anos anteriores</a:t>
            </a:r>
            <a:r>
              <a:rPr lang="pt-PT" sz="2000" dirty="0" smtClean="0">
                <a:latin typeface="Cambria" panose="02040503050406030204" pitchFamily="18" charset="0"/>
                <a:ea typeface="Cambria" panose="02040503050406030204" pitchFamily="18" charset="0"/>
              </a:rPr>
              <a:t>, bem como, mas não acima da taxa legal, os que se vencerem posteriormente até ao momento em que, vendidos os bens, se fixar a quantia que cada um dos credores pode receber […].</a:t>
            </a:r>
          </a:p>
          <a:p>
            <a:pPr marL="263525"/>
            <a:r>
              <a:rPr lang="pt-PT" sz="2000" dirty="0" smtClean="0">
                <a:latin typeface="Cambria" panose="02040503050406030204" pitchFamily="18" charset="0"/>
                <a:ea typeface="Cambria" panose="02040503050406030204" pitchFamily="18" charset="0"/>
              </a:rPr>
              <a:t>[…]</a:t>
            </a:r>
            <a:endParaRPr lang="pt-PT"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72763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571500" y="2020686"/>
            <a:ext cx="8229600" cy="3687763"/>
          </a:xfrm>
        </p:spPr>
        <p:txBody>
          <a:bodyPr>
            <a:normAutofit/>
          </a:bodyPr>
          <a:lstStyle/>
          <a:p>
            <a:endParaRPr lang="pt-PT" dirty="0" smtClean="0"/>
          </a:p>
          <a:p>
            <a:endParaRPr lang="pt-PT" dirty="0" smtClean="0"/>
          </a:p>
          <a:p>
            <a:endParaRPr lang="pt-PT" b="1" dirty="0" smtClean="0"/>
          </a:p>
          <a:p>
            <a:endParaRPr lang="pt-PT" dirty="0"/>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11</a:t>
            </a:fld>
            <a:endParaRPr lang="en-US"/>
          </a:p>
        </p:txBody>
      </p:sp>
      <p:sp>
        <p:nvSpPr>
          <p:cNvPr id="5"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1505" name="Rectangle 1"/>
          <p:cNvSpPr>
            <a:spLocks noChangeArrowheads="1"/>
          </p:cNvSpPr>
          <p:nvPr/>
        </p:nvSpPr>
        <p:spPr bwMode="auto">
          <a:xfrm>
            <a:off x="0" y="181381"/>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pt-PT" sz="2400" b="1" dirty="0" smtClean="0">
                <a:latin typeface="Cambria" panose="02040503050406030204" pitchFamily="18" charset="0"/>
                <a:ea typeface="Cambria" panose="02040503050406030204" pitchFamily="18" charset="0"/>
              </a:rPr>
              <a:t>Comparação do CC com o estudo preparatório relativo à hipoteca </a:t>
            </a:r>
            <a:endParaRPr lang="pt-PT" sz="2400" dirty="0">
              <a:latin typeface="Cambria" panose="02040503050406030204" pitchFamily="18" charset="0"/>
              <a:ea typeface="Cambria" panose="02040503050406030204" pitchFamily="18" charset="0"/>
            </a:endParaRPr>
          </a:p>
        </p:txBody>
      </p:sp>
      <p:sp>
        <p:nvSpPr>
          <p:cNvPr id="21506" name="Rectangle 2"/>
          <p:cNvSpPr>
            <a:spLocks noChangeArrowheads="1"/>
          </p:cNvSpPr>
          <p:nvPr/>
        </p:nvSpPr>
        <p:spPr bwMode="auto">
          <a:xfrm>
            <a:off x="838200" y="1797670"/>
            <a:ext cx="76962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ea typeface="Cambria" panose="02040503050406030204" pitchFamily="18" charset="0"/>
              </a:rPr>
              <a:t>O Código Civil afastou-se das propostas de Vaz Serra, designadamente quanto ao modo de determinação do período de juros a garantir: o ponto de referência escolhido não foi a data da penhora, mas sim (como adiante sustentarei) a data considerada na conta final para pagamento. </a:t>
            </a:r>
            <a:endParaRPr lang="pt-PT" sz="2400" dirty="0">
              <a:latin typeface="Cambria" panose="02040503050406030204" pitchFamily="18" charset="0"/>
              <a:ea typeface="Cambria" panose="020405030504060302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6967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12</a:t>
            </a:fld>
            <a:endParaRPr lang="en-US" dirty="0"/>
          </a:p>
        </p:txBody>
      </p:sp>
      <p:sp>
        <p:nvSpPr>
          <p:cNvPr id="11" name="TextBox 10"/>
          <p:cNvSpPr txBox="1"/>
          <p:nvPr/>
        </p:nvSpPr>
        <p:spPr>
          <a:xfrm>
            <a:off x="609600" y="1854875"/>
            <a:ext cx="7696200" cy="923330"/>
          </a:xfrm>
          <a:prstGeom prst="rect">
            <a:avLst/>
          </a:prstGeom>
          <a:noFill/>
        </p:spPr>
        <p:txBody>
          <a:bodyPr wrap="square" rtlCol="0">
            <a:spAutoFit/>
          </a:bodyPr>
          <a:lstStyle/>
          <a:p>
            <a:pPr indent="177800" algn="just">
              <a:buFont typeface="Arial" pitchFamily="34" charset="0"/>
              <a:buChar char="•"/>
            </a:pPr>
            <a:endParaRPr lang="pt-PT" dirty="0" smtClean="0">
              <a:latin typeface="Cambria" pitchFamily="18" charset="0"/>
            </a:endParaRPr>
          </a:p>
          <a:p>
            <a:pPr indent="177800" algn="just"/>
            <a:endParaRPr lang="pt-PT" dirty="0" smtClean="0">
              <a:latin typeface="Cambria" pitchFamily="18" charset="0"/>
            </a:endParaRPr>
          </a:p>
          <a:p>
            <a:pPr indent="177800">
              <a:buFont typeface="Arial" pitchFamily="34" charset="0"/>
              <a:buChar char="•"/>
            </a:pPr>
            <a:endParaRPr lang="pt-PT" dirty="0" smtClean="0">
              <a:latin typeface="Cambria" pitchFamily="18" charset="0"/>
            </a:endParaRPr>
          </a:p>
        </p:txBody>
      </p:sp>
      <p:sp>
        <p:nvSpPr>
          <p:cNvPr id="20481" name="Rectangle 1"/>
          <p:cNvSpPr>
            <a:spLocks noChangeArrowheads="1"/>
          </p:cNvSpPr>
          <p:nvPr/>
        </p:nvSpPr>
        <p:spPr bwMode="auto">
          <a:xfrm>
            <a:off x="0" y="153889"/>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pt-PT" sz="2400" b="1" dirty="0" smtClean="0">
                <a:latin typeface="Cambria" panose="02040503050406030204" pitchFamily="18" charset="0"/>
                <a:ea typeface="Cambria" panose="02040503050406030204" pitchFamily="18" charset="0"/>
              </a:rPr>
              <a:t>O estudo preparatório do atual CC relativo ao penhor</a:t>
            </a:r>
            <a:endParaRPr lang="pt-PT" sz="2400" dirty="0">
              <a:latin typeface="Cambria" panose="02040503050406030204" pitchFamily="18" charset="0"/>
              <a:ea typeface="Cambria" panose="02040503050406030204" pitchFamily="18" charset="0"/>
            </a:endParaRPr>
          </a:p>
        </p:txBody>
      </p:sp>
      <p:sp>
        <p:nvSpPr>
          <p:cNvPr id="20482" name="Rectangle 2"/>
          <p:cNvSpPr>
            <a:spLocks noChangeArrowheads="1"/>
          </p:cNvSpPr>
          <p:nvPr/>
        </p:nvSpPr>
        <p:spPr bwMode="auto">
          <a:xfrm>
            <a:off x="800100" y="1590794"/>
            <a:ext cx="78486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ea typeface="Cambria" panose="02040503050406030204" pitchFamily="18" charset="0"/>
              </a:rPr>
              <a:t>«Afigura-se aceitável a solução de o penhor, quanto aos juros posteriores ao ano em curso na data da penhora ou do </a:t>
            </a:r>
            <a:r>
              <a:rPr lang="pt-PT" sz="2000" dirty="0" err="1" smtClean="0">
                <a:latin typeface="Cambria" panose="02040503050406030204" pitchFamily="18" charset="0"/>
                <a:ea typeface="Cambria" panose="02040503050406030204" pitchFamily="18" charset="0"/>
              </a:rPr>
              <a:t>acto</a:t>
            </a:r>
            <a:r>
              <a:rPr lang="pt-PT" sz="2000" dirty="0" smtClean="0">
                <a:latin typeface="Cambria" panose="02040503050406030204" pitchFamily="18" charset="0"/>
                <a:ea typeface="Cambria" panose="02040503050406030204" pitchFamily="18" charset="0"/>
              </a:rPr>
              <a:t> que a substitua, ser limitado à taxa legal e garanti-los até à data da venda ou da adjudicação. Como a execução pode durar bastante tempo e o credor pignoratício não a fazer andar, parece razoável que, findo aquele ano, eles só sejam garantidos pelo penhor dentro da taxa legal, e não já da convencional mais alta. Se os juros convencionados forem inferiores ao[s] legais, atender-se-á àqueles.</a:t>
            </a:r>
          </a:p>
          <a:p>
            <a:pPr algn="just"/>
            <a:r>
              <a:rPr lang="pt-PT" sz="2000" dirty="0" smtClean="0">
                <a:latin typeface="Cambria" panose="02040503050406030204" pitchFamily="18" charset="0"/>
                <a:ea typeface="Cambria" panose="02040503050406030204" pitchFamily="18" charset="0"/>
              </a:rPr>
              <a:t>De resto, não parecem de fazer outras restrições, como as que se propõem, para o caso de hipoteca, na </a:t>
            </a:r>
            <a:r>
              <a:rPr lang="pt-PT" sz="2000" dirty="0" err="1" smtClean="0">
                <a:latin typeface="Cambria" panose="02040503050406030204" pitchFamily="18" charset="0"/>
                <a:ea typeface="Cambria" panose="02040503050406030204" pitchFamily="18" charset="0"/>
              </a:rPr>
              <a:t>respectiva</a:t>
            </a:r>
            <a:r>
              <a:rPr lang="pt-PT" sz="2000" dirty="0" smtClean="0">
                <a:latin typeface="Cambria" panose="02040503050406030204" pitchFamily="18" charset="0"/>
                <a:ea typeface="Cambria" panose="02040503050406030204" pitchFamily="18" charset="0"/>
              </a:rPr>
              <a:t> exposição, por o penhor não </a:t>
            </a:r>
            <a:r>
              <a:rPr lang="pt-PT" sz="2000" dirty="0" err="1" smtClean="0">
                <a:latin typeface="Cambria" panose="02040503050406030204" pitchFamily="18" charset="0"/>
                <a:ea typeface="Cambria" panose="02040503050406030204" pitchFamily="18" charset="0"/>
              </a:rPr>
              <a:t>afectar</a:t>
            </a:r>
            <a:r>
              <a:rPr lang="pt-PT" sz="2000" dirty="0" smtClean="0">
                <a:latin typeface="Cambria" panose="02040503050406030204" pitchFamily="18" charset="0"/>
                <a:ea typeface="Cambria" panose="02040503050406030204" pitchFamily="18" charset="0"/>
              </a:rPr>
              <a:t>, em regra, tão gravemente os interesses de terceiros.»</a:t>
            </a:r>
          </a:p>
          <a:p>
            <a:pPr marL="342900" lvl="0" indent="-342900"/>
            <a:endParaRPr kumimoji="0" lang="pt-PT" sz="2000" b="0" i="0" u="none" strike="noStrike" cap="none" normalizeH="0" baseline="0" dirty="0" smtClean="0">
              <a:ln>
                <a:noFill/>
              </a:ln>
              <a:solidFill>
                <a:schemeClr val="tx1"/>
              </a:solidFill>
              <a:effectLst/>
              <a:latin typeface="Cambria" panose="02040503050406030204" pitchFamily="18" charset="0"/>
              <a:ea typeface="Cambria" panose="02040503050406030204" pitchFamily="18" charset="0"/>
              <a:cs typeface="Arial" pitchFamily="34" charset="0"/>
            </a:endParaRPr>
          </a:p>
        </p:txBody>
      </p:sp>
    </p:spTree>
    <p:extLst>
      <p:ext uri="{BB962C8B-B14F-4D97-AF65-F5344CB8AC3E}">
        <p14:creationId xmlns:p14="http://schemas.microsoft.com/office/powerpoint/2010/main" val="29505208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pt-PT" sz="2000" b="1" dirty="0" smtClean="0">
                <a:latin typeface="Cambria" panose="02040503050406030204" pitchFamily="18" charset="0"/>
                <a:ea typeface="Cambria" panose="02040503050406030204" pitchFamily="18" charset="0"/>
              </a:rPr>
              <a:t>O estudo preparatório do atual CC relativo aos privilégios creditórios</a:t>
            </a:r>
            <a:r>
              <a:rPr lang="pt-PT" sz="2000" dirty="0" smtClean="0">
                <a:latin typeface="Cambria" panose="02040503050406030204" pitchFamily="18" charset="0"/>
                <a:ea typeface="Cambria" panose="02040503050406030204" pitchFamily="18" charset="0"/>
              </a:rPr>
              <a:t/>
            </a:r>
            <a:br>
              <a:rPr lang="pt-PT" sz="2000" dirty="0" smtClean="0">
                <a:latin typeface="Cambria" panose="02040503050406030204" pitchFamily="18" charset="0"/>
                <a:ea typeface="Cambria" panose="02040503050406030204" pitchFamily="18" charset="0"/>
              </a:rPr>
            </a:br>
            <a:r>
              <a:rPr lang="pt-PT" sz="2000" b="1" dirty="0" smtClean="0">
                <a:latin typeface="Cambria" panose="02040503050406030204" pitchFamily="18" charset="0"/>
                <a:ea typeface="Cambria" panose="02040503050406030204" pitchFamily="18" charset="0"/>
              </a:rPr>
              <a:t/>
            </a:r>
            <a:br>
              <a:rPr lang="pt-PT" sz="2000" b="1" dirty="0" smtClean="0">
                <a:latin typeface="Cambria" panose="02040503050406030204" pitchFamily="18" charset="0"/>
                <a:ea typeface="Cambria" panose="02040503050406030204" pitchFamily="18" charset="0"/>
              </a:rPr>
            </a:br>
            <a:endParaRPr lang="pt-PT" sz="2000" dirty="0">
              <a:latin typeface="Cambria" pitchFamily="18" charset="0"/>
              <a:ea typeface="Cambria" panose="02040503050406030204"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13</a:t>
            </a:fld>
            <a:endParaRPr lang="en-US" dirty="0"/>
          </a:p>
        </p:txBody>
      </p:sp>
      <p:sp>
        <p:nvSpPr>
          <p:cNvPr id="18433" name="Rectangle 1"/>
          <p:cNvSpPr>
            <a:spLocks noChangeArrowheads="1"/>
          </p:cNvSpPr>
          <p:nvPr/>
        </p:nvSpPr>
        <p:spPr bwMode="auto">
          <a:xfrm>
            <a:off x="381000" y="1459468"/>
            <a:ext cx="82296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lvl="0" indent="-342900">
              <a:buFontTx/>
              <a:buChar char="-"/>
            </a:pPr>
            <a:endParaRPr lang="pt-PT" sz="2400" dirty="0" smtClean="0">
              <a:latin typeface="Cambria" panose="02040503050406030204" pitchFamily="18" charset="0"/>
              <a:ea typeface="Cambria" panose="02040503050406030204" pitchFamily="18" charset="0"/>
            </a:endParaRPr>
          </a:p>
          <a:p>
            <a:pPr algn="just"/>
            <a:r>
              <a:rPr lang="pt-PT" sz="2000" dirty="0" smtClean="0">
                <a:latin typeface="Cambria" panose="02040503050406030204" pitchFamily="18" charset="0"/>
                <a:ea typeface="Cambria" panose="02040503050406030204" pitchFamily="18" charset="0"/>
              </a:rPr>
              <a:t>«Um problema de certa gravidade, que pode suscitar-se em relação aos privilégios, é o de saber se o privilégio, além do capital do crédito, deve abranger também os juros. É problema análogo ao resolvido, para a hipoteca, no art.º 900.º do </a:t>
            </a:r>
            <a:r>
              <a:rPr lang="pt-PT" sz="2000" dirty="0" err="1" smtClean="0">
                <a:latin typeface="Cambria" panose="02040503050406030204" pitchFamily="18" charset="0"/>
                <a:ea typeface="Cambria" panose="02040503050406030204" pitchFamily="18" charset="0"/>
              </a:rPr>
              <a:t>actual</a:t>
            </a:r>
            <a:r>
              <a:rPr lang="pt-PT" sz="2000" dirty="0" smtClean="0">
                <a:latin typeface="Cambria" panose="02040503050406030204" pitchFamily="18" charset="0"/>
                <a:ea typeface="Cambria" panose="02040503050406030204" pitchFamily="18" charset="0"/>
              </a:rPr>
              <a:t> Código e no </a:t>
            </a:r>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26.º do articulado relativo à hipoteca e, para o penhor, no art.º 16.º, § 3.º, do </a:t>
            </a:r>
            <a:r>
              <a:rPr lang="pt-PT" sz="2000" dirty="0" err="1" smtClean="0">
                <a:latin typeface="Cambria" panose="02040503050406030204" pitchFamily="18" charset="0"/>
                <a:ea typeface="Cambria" panose="02040503050406030204" pitchFamily="18" charset="0"/>
              </a:rPr>
              <a:t>respectivo</a:t>
            </a:r>
            <a:r>
              <a:rPr lang="pt-PT" sz="2000" dirty="0" smtClean="0">
                <a:latin typeface="Cambria" panose="02040503050406030204" pitchFamily="18" charset="0"/>
                <a:ea typeface="Cambria" panose="02040503050406030204" pitchFamily="18" charset="0"/>
              </a:rPr>
              <a:t> articulado. </a:t>
            </a:r>
          </a:p>
          <a:p>
            <a:pPr algn="just"/>
            <a:r>
              <a:rPr lang="pt-PT" sz="2000" dirty="0" smtClean="0">
                <a:latin typeface="Cambria" panose="02040503050406030204" pitchFamily="18" charset="0"/>
                <a:ea typeface="Cambria" panose="02040503050406030204" pitchFamily="18" charset="0"/>
              </a:rPr>
              <a:t>[…]</a:t>
            </a:r>
          </a:p>
          <a:p>
            <a:pPr algn="just"/>
            <a:r>
              <a:rPr lang="pt-PT" sz="2000" dirty="0" smtClean="0">
                <a:latin typeface="Cambria" panose="02040503050406030204" pitchFamily="18" charset="0"/>
                <a:ea typeface="Cambria" panose="02040503050406030204" pitchFamily="18" charset="0"/>
              </a:rPr>
              <a:t>[…] parece mais razoável </a:t>
            </a:r>
            <a:r>
              <a:rPr lang="pt-PT" sz="2000" dirty="0" err="1" smtClean="0">
                <a:latin typeface="Cambria" panose="02040503050406030204" pitchFamily="18" charset="0"/>
                <a:ea typeface="Cambria" panose="02040503050406030204" pitchFamily="18" charset="0"/>
              </a:rPr>
              <a:t>adoptar</a:t>
            </a:r>
            <a:r>
              <a:rPr lang="pt-PT" sz="2000" dirty="0" smtClean="0">
                <a:latin typeface="Cambria" panose="02040503050406030204" pitchFamily="18" charset="0"/>
                <a:ea typeface="Cambria" panose="02040503050406030204" pitchFamily="18" charset="0"/>
              </a:rPr>
              <a:t>, para os privilégios uma solução análoga à da hipoteca: o privilégio abrangerá os juros do ano corrente à data da penhora e do ano anterior, bem como, mas não acima da taxa legal, os posteriores.»</a:t>
            </a:r>
          </a:p>
          <a:p>
            <a:endParaRPr kumimoji="0" lang="pt-PT" sz="2000" b="0" i="0" u="none" strike="noStrike" cap="none" normalizeH="0" baseline="0" dirty="0" smtClean="0">
              <a:ln>
                <a:noFill/>
              </a:ln>
              <a:solidFill>
                <a:schemeClr val="tx1"/>
              </a:solidFill>
              <a:effectLst/>
              <a:latin typeface="Cambria" panose="02040503050406030204" pitchFamily="18" charset="0"/>
              <a:ea typeface="Cambria" panose="02040503050406030204" pitchFamily="18" charset="0"/>
              <a:cs typeface="Arial" pitchFamily="34"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229600" cy="1143000"/>
          </a:xfrm>
        </p:spPr>
        <p:txBody>
          <a:bodyPr>
            <a:normAutofit/>
          </a:bodyPr>
          <a:lstStyle/>
          <a:p>
            <a:r>
              <a:rPr lang="pt-PT" sz="2000" b="1" dirty="0" smtClean="0">
                <a:latin typeface="Cambria" panose="02040503050406030204" pitchFamily="18" charset="0"/>
                <a:ea typeface="Cambria" panose="02040503050406030204" pitchFamily="18" charset="0"/>
              </a:rPr>
              <a:t>O estudo preparatório do atual CC relativo à consignação de rendimentos</a:t>
            </a:r>
            <a:endParaRPr lang="pt-PT" sz="20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609600" y="1600200"/>
            <a:ext cx="8077200" cy="4523949"/>
          </a:xfrm>
        </p:spPr>
        <p:txBody>
          <a:bodyPr>
            <a:normAutofit/>
          </a:bodyPr>
          <a:lstStyle/>
          <a:p>
            <a:pPr marL="79375" indent="7938" algn="just">
              <a:buNone/>
            </a:pPr>
            <a:r>
              <a:rPr lang="pt-PT" sz="2000" dirty="0" smtClean="0"/>
              <a:t>Vaz Serra não discutiu o problema, dando por adquirido que a mesma poderia cobrir os juros das dívidas, tendo proposto a seguinte redação para o preceito sobre a matéria: «Pela consignação de rendimentos, o pagamento da dívida, ainda que condicional ou futura, e seus juros, se devidos, ou só do capital, ou só dos juros, é garantido por meio da consignação dos rendimentos de certos bens e determinados bens imobiliários ou de certos e determinados bens mobiliários para que exista registo análogo ao dos imóveis».</a:t>
            </a:r>
          </a:p>
          <a:p>
            <a:pPr marL="0" indent="0" algn="just">
              <a:buNone/>
            </a:pPr>
            <a:endParaRPr lang="pt-PT" sz="2400" dirty="0">
              <a:latin typeface="Arial" pitchFamily="34" charset="0"/>
              <a:cs typeface="Arial" pitchFamily="34" charset="0"/>
            </a:endParaRPr>
          </a:p>
          <a:p>
            <a:endParaRPr lang="pt-PT" dirty="0"/>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Rectangle 3"/>
          <p:cNvSpPr/>
          <p:nvPr/>
        </p:nvSpPr>
        <p:spPr>
          <a:xfrm>
            <a:off x="0" y="9144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5216949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pt-PT" sz="2400" b="1" dirty="0" smtClean="0">
                <a:latin typeface="Cambria" panose="02040503050406030204" pitchFamily="18" charset="0"/>
                <a:ea typeface="Cambria" panose="02040503050406030204" pitchFamily="18" charset="0"/>
              </a:rPr>
              <a:t>Os preceitos legais vigentes relativos à hipoteca (1/1)</a:t>
            </a:r>
            <a:r>
              <a:rPr lang="pt-PT" sz="2400" dirty="0" smtClean="0"/>
              <a:t/>
            </a:r>
            <a:br>
              <a:rPr lang="pt-PT" sz="2400" dirty="0" smtClean="0"/>
            </a:br>
            <a:endParaRPr lang="pt-PT" sz="2400" b="1" dirty="0">
              <a:latin typeface="Cambria" pitchFamily="18" charset="0"/>
            </a:endParaRPr>
          </a:p>
        </p:txBody>
      </p:sp>
      <p:sp>
        <p:nvSpPr>
          <p:cNvPr id="4" name="Rectangle 3"/>
          <p:cNvSpPr/>
          <p:nvPr/>
        </p:nvSpPr>
        <p:spPr>
          <a:xfrm>
            <a:off x="0" y="9144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15</a:t>
            </a:fld>
            <a:endParaRPr lang="en-US" dirty="0"/>
          </a:p>
        </p:txBody>
      </p:sp>
      <p:sp>
        <p:nvSpPr>
          <p:cNvPr id="17409" name="Rectangle 1"/>
          <p:cNvSpPr>
            <a:spLocks noChangeArrowheads="1"/>
          </p:cNvSpPr>
          <p:nvPr/>
        </p:nvSpPr>
        <p:spPr bwMode="auto">
          <a:xfrm>
            <a:off x="304800" y="2631756"/>
            <a:ext cx="8382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693 do Código Civil:</a:t>
            </a:r>
          </a:p>
          <a:p>
            <a:pPr marL="363538" algn="just"/>
            <a:r>
              <a:rPr lang="pt-PT" sz="2000" dirty="0" smtClean="0">
                <a:latin typeface="Cambria" panose="02040503050406030204" pitchFamily="18" charset="0"/>
                <a:ea typeface="Cambria" panose="02040503050406030204" pitchFamily="18" charset="0"/>
              </a:rPr>
              <a:t>«</a:t>
            </a:r>
            <a:r>
              <a:rPr lang="pt-PT" sz="2000" b="1" dirty="0" smtClean="0">
                <a:latin typeface="Cambria" panose="02040503050406030204" pitchFamily="18" charset="0"/>
                <a:ea typeface="Cambria" panose="02040503050406030204" pitchFamily="18" charset="0"/>
              </a:rPr>
              <a:t>Acessórios do crédito</a:t>
            </a:r>
            <a:endParaRPr lang="pt-PT" sz="2000" dirty="0" smtClean="0">
              <a:latin typeface="Cambria" panose="02040503050406030204" pitchFamily="18" charset="0"/>
              <a:ea typeface="Cambria" panose="02040503050406030204" pitchFamily="18" charset="0"/>
            </a:endParaRPr>
          </a:p>
          <a:p>
            <a:pPr marL="363538" algn="just"/>
            <a:r>
              <a:rPr lang="pt-PT" sz="2000" dirty="0" smtClean="0">
                <a:latin typeface="Cambria" panose="02040503050406030204" pitchFamily="18" charset="0"/>
                <a:ea typeface="Cambria" panose="02040503050406030204" pitchFamily="18" charset="0"/>
              </a:rPr>
              <a:t>1. A hipoteca assegura os acessórios do crédito que constem do registo.</a:t>
            </a:r>
          </a:p>
          <a:p>
            <a:pPr marL="363538" algn="just"/>
            <a:r>
              <a:rPr lang="pt-PT" sz="2000" dirty="0" smtClean="0">
                <a:latin typeface="Cambria" panose="02040503050406030204" pitchFamily="18" charset="0"/>
                <a:ea typeface="Cambria" panose="02040503050406030204" pitchFamily="18" charset="0"/>
              </a:rPr>
              <a:t>2. </a:t>
            </a:r>
            <a:r>
              <a:rPr lang="pt-PT" sz="2000" b="1" dirty="0" smtClean="0">
                <a:latin typeface="Cambria" panose="02040503050406030204" pitchFamily="18" charset="0"/>
                <a:ea typeface="Cambria" panose="02040503050406030204" pitchFamily="18" charset="0"/>
              </a:rPr>
              <a:t>Tratando-se de juros, a hipoteca nunca abrange</a:t>
            </a:r>
            <a:r>
              <a:rPr lang="pt-PT" sz="2000" dirty="0" smtClean="0">
                <a:latin typeface="Cambria" panose="02040503050406030204" pitchFamily="18" charset="0"/>
                <a:ea typeface="Cambria" panose="02040503050406030204" pitchFamily="18" charset="0"/>
              </a:rPr>
              <a:t>, não obstante convenção em contrário, </a:t>
            </a:r>
            <a:r>
              <a:rPr lang="pt-PT" sz="2000" b="1" dirty="0" smtClean="0">
                <a:latin typeface="Cambria" panose="02040503050406030204" pitchFamily="18" charset="0"/>
                <a:ea typeface="Cambria" panose="02040503050406030204" pitchFamily="18" charset="0"/>
              </a:rPr>
              <a:t>mais do que os relativos a três anos</a:t>
            </a:r>
            <a:r>
              <a:rPr lang="pt-PT" sz="2000" dirty="0" smtClean="0">
                <a:latin typeface="Cambria" panose="02040503050406030204" pitchFamily="18" charset="0"/>
                <a:ea typeface="Cambria" panose="02040503050406030204" pitchFamily="18" charset="0"/>
              </a:rPr>
              <a:t>.</a:t>
            </a:r>
          </a:p>
          <a:p>
            <a:pPr marL="363538" algn="just"/>
            <a:r>
              <a:rPr lang="pt-PT" sz="2000" dirty="0" smtClean="0">
                <a:latin typeface="Cambria" panose="02040503050406030204" pitchFamily="18" charset="0"/>
                <a:ea typeface="Cambria" panose="02040503050406030204" pitchFamily="18" charset="0"/>
              </a:rPr>
              <a:t>3. O disposto no número anterior não impede o registo de nova hipoteca em relação a juros em dívida.»</a:t>
            </a:r>
          </a:p>
          <a:p>
            <a:pPr marL="342900" lvl="0" indent="-342900"/>
            <a:endParaRPr kumimoji="0" lang="pt-PT" sz="20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pt-PT" sz="2400" b="1" dirty="0" smtClean="0">
                <a:latin typeface="Cambria" panose="02040503050406030204" pitchFamily="18" charset="0"/>
                <a:ea typeface="Cambria" panose="02040503050406030204" pitchFamily="18" charset="0"/>
              </a:rPr>
              <a:t>Os preceitos legais vigentes relativos à hipoteca (2/2)</a:t>
            </a:r>
            <a:r>
              <a:rPr lang="pt-PT" sz="2400" dirty="0" smtClean="0"/>
              <a:t/>
            </a:r>
            <a:br>
              <a:rPr lang="pt-PT" sz="2400" dirty="0" smtClean="0"/>
            </a:br>
            <a:endParaRPr lang="pt-PT" sz="2400" b="1" dirty="0">
              <a:latin typeface="Cambria" pitchFamily="18" charset="0"/>
            </a:endParaRPr>
          </a:p>
        </p:txBody>
      </p:sp>
      <p:sp>
        <p:nvSpPr>
          <p:cNvPr id="4" name="Rectangle 3"/>
          <p:cNvSpPr/>
          <p:nvPr/>
        </p:nvSpPr>
        <p:spPr>
          <a:xfrm>
            <a:off x="0" y="9144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16</a:t>
            </a:fld>
            <a:endParaRPr lang="en-US" dirty="0"/>
          </a:p>
        </p:txBody>
      </p:sp>
      <p:sp>
        <p:nvSpPr>
          <p:cNvPr id="38913" name="Rectangle 1"/>
          <p:cNvSpPr>
            <a:spLocks noChangeArrowheads="1"/>
          </p:cNvSpPr>
          <p:nvPr/>
        </p:nvSpPr>
        <p:spPr bwMode="auto">
          <a:xfrm>
            <a:off x="685800" y="1863557"/>
            <a:ext cx="77724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96 do Código de Registo Predial:</a:t>
            </a:r>
          </a:p>
          <a:p>
            <a:pPr marL="363538" algn="just"/>
            <a:r>
              <a:rPr lang="pt-PT" sz="2000" b="1" dirty="0" smtClean="0">
                <a:latin typeface="Cambria" panose="02040503050406030204" pitchFamily="18" charset="0"/>
                <a:ea typeface="Cambria" panose="02040503050406030204" pitchFamily="18" charset="0"/>
              </a:rPr>
              <a:t>«Requisitos especiais da inscrição de hipoteca </a:t>
            </a:r>
            <a:endParaRPr lang="pt-PT" sz="2000" dirty="0" smtClean="0">
              <a:latin typeface="Cambria" panose="02040503050406030204" pitchFamily="18" charset="0"/>
              <a:ea typeface="Cambria" panose="02040503050406030204" pitchFamily="18" charset="0"/>
            </a:endParaRPr>
          </a:p>
          <a:p>
            <a:pPr marL="363538" algn="just"/>
            <a:r>
              <a:rPr lang="pt-PT" sz="2000" dirty="0" smtClean="0">
                <a:latin typeface="Cambria" panose="02040503050406030204" pitchFamily="18" charset="0"/>
                <a:ea typeface="Cambria" panose="02040503050406030204" pitchFamily="18" charset="0"/>
              </a:rPr>
              <a:t>1 – O extrato da inscrição de hipoteca deve conter as seguintes menções especiais: </a:t>
            </a:r>
          </a:p>
          <a:p>
            <a:pPr marL="363538" algn="just"/>
            <a:r>
              <a:rPr lang="pt-PT" sz="2000" dirty="0" smtClean="0">
                <a:latin typeface="Cambria" panose="02040503050406030204" pitchFamily="18" charset="0"/>
                <a:ea typeface="Cambria" panose="02040503050406030204" pitchFamily="18" charset="0"/>
              </a:rPr>
              <a:t>a) O fundamento da hipoteca, o crédito e seus acessórios e o montante máximo assegurado; </a:t>
            </a:r>
          </a:p>
          <a:p>
            <a:pPr marL="363538" algn="just"/>
            <a:r>
              <a:rPr lang="pt-PT" sz="2000" dirty="0" smtClean="0">
                <a:latin typeface="Cambria" panose="02040503050406030204" pitchFamily="18" charset="0"/>
                <a:ea typeface="Cambria" panose="02040503050406030204" pitchFamily="18" charset="0"/>
              </a:rPr>
              <a:t>[…]</a:t>
            </a:r>
          </a:p>
          <a:p>
            <a:pPr marL="363538" algn="just"/>
            <a:r>
              <a:rPr lang="pt-PT" sz="2000" dirty="0" smtClean="0">
                <a:latin typeface="Cambria" panose="02040503050406030204" pitchFamily="18" charset="0"/>
                <a:ea typeface="Cambria" panose="02040503050406030204" pitchFamily="18" charset="0"/>
              </a:rPr>
              <a:t>2 – Se os documentos apresentados para registo da hipoteca mostrarem que o capital vence juros, mas não indicarem a taxa convencionada, deve mencionar-se na inscrição a taxa legal</a:t>
            </a:r>
            <a:r>
              <a:rPr lang="pt-PT" sz="2000" dirty="0" smtClean="0"/>
              <a:t>.»</a:t>
            </a:r>
          </a:p>
          <a:p>
            <a:pPr marL="342900" lvl="0" indent="-342900" algn="just"/>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a:noAutofit/>
          </a:bodyPr>
          <a:lstStyle/>
          <a:p>
            <a:r>
              <a:rPr lang="pt-PT" sz="2400" b="1" dirty="0" smtClean="0">
                <a:latin typeface="Cambria" panose="02040503050406030204" pitchFamily="18" charset="0"/>
                <a:ea typeface="Cambria" panose="02040503050406030204" pitchFamily="18" charset="0"/>
              </a:rPr>
              <a:t>A jurisprudência sobre os juros cobertos pela hipoteca (1/3)</a:t>
            </a:r>
            <a:r>
              <a:rPr lang="pt-PT" sz="2000" b="1" dirty="0" smtClean="0">
                <a:latin typeface="Cambria" panose="02040503050406030204" pitchFamily="18" charset="0"/>
                <a:ea typeface="Cambria" panose="02040503050406030204" pitchFamily="18" charset="0"/>
              </a:rPr>
              <a:t/>
            </a:r>
            <a:br>
              <a:rPr lang="pt-PT" sz="2000" b="1" dirty="0" smtClean="0">
                <a:latin typeface="Cambria" panose="02040503050406030204" pitchFamily="18" charset="0"/>
                <a:ea typeface="Cambria" panose="02040503050406030204" pitchFamily="18" charset="0"/>
              </a:rPr>
            </a:br>
            <a:endParaRPr lang="pt-PT" sz="2000" dirty="0">
              <a:latin typeface="Cambria" pitchFamily="18" charset="0"/>
              <a:ea typeface="Cambria" panose="02040503050406030204"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17</a:t>
            </a:fld>
            <a:endParaRPr lang="en-US" dirty="0"/>
          </a:p>
        </p:txBody>
      </p:sp>
      <p:sp>
        <p:nvSpPr>
          <p:cNvPr id="16385" name="Rectangle 1"/>
          <p:cNvSpPr>
            <a:spLocks noChangeArrowheads="1"/>
          </p:cNvSpPr>
          <p:nvPr/>
        </p:nvSpPr>
        <p:spPr bwMode="auto">
          <a:xfrm>
            <a:off x="381000" y="2247933"/>
            <a:ext cx="80772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pt-PT" sz="2000" b="1" dirty="0" smtClean="0">
                <a:latin typeface="Cambria" panose="02040503050406030204" pitchFamily="18" charset="0"/>
                <a:ea typeface="Cambria" panose="02040503050406030204" pitchFamily="18" charset="0"/>
              </a:rPr>
              <a:t>Acórdão do Supremo Tribunal de Justiça de 27.6.2006 (disponível em </a:t>
            </a:r>
            <a:r>
              <a:rPr lang="pt-PT" sz="2000" b="1" dirty="0" err="1" smtClean="0">
                <a:latin typeface="Cambria" panose="02040503050406030204" pitchFamily="18" charset="0"/>
                <a:ea typeface="Cambria" panose="02040503050406030204" pitchFamily="18" charset="0"/>
              </a:rPr>
              <a:t>www.dgsi.pt</a:t>
            </a:r>
            <a:r>
              <a:rPr lang="pt-PT" sz="2000" b="1" dirty="0" smtClean="0">
                <a:latin typeface="Cambria" panose="02040503050406030204" pitchFamily="18" charset="0"/>
                <a:ea typeface="Cambria" panose="02040503050406030204" pitchFamily="18" charset="0"/>
              </a:rPr>
              <a:t>, processo 06A1677; n.º Convencional JSTJ000)</a:t>
            </a:r>
            <a:endParaRPr lang="pt-PT" sz="2000" dirty="0" smtClean="0">
              <a:latin typeface="Cambria" panose="02040503050406030204" pitchFamily="18" charset="0"/>
              <a:ea typeface="Cambria" panose="02040503050406030204" pitchFamily="18" charset="0"/>
            </a:endParaRPr>
          </a:p>
          <a:p>
            <a:pPr algn="just"/>
            <a:r>
              <a:rPr lang="pt-PT" sz="2000" dirty="0" smtClean="0">
                <a:latin typeface="Cambria" panose="02040503050406030204" pitchFamily="18" charset="0"/>
                <a:ea typeface="Cambria" panose="02040503050406030204" pitchFamily="18" charset="0"/>
              </a:rPr>
              <a:t>«[…] dir-se-á que várias razões apontam no sentido de que a contagem do período dos três anos de juros abrangidos pela hipoteca deve ter lugar a partir do momento em que os primeiros juros forem exigíveis. […] a solução natural seja considerar como data do início de contagem daquele período de três anos durante o qual os juros beneficiam de garantia hipotecária, o dia do vencimento e consequente exigibilidade dos primeiros juros.» </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vert="horz" lIns="91440" tIns="45720" rIns="91440" bIns="45720" rtlCol="0" anchor="ctr">
            <a:noAutofit/>
          </a:bodyPr>
          <a:lstStyle/>
          <a:p>
            <a:r>
              <a:rPr lang="pt-PT" sz="2400" b="1" dirty="0" smtClean="0">
                <a:latin typeface="Cambria" panose="02040503050406030204" pitchFamily="18" charset="0"/>
                <a:ea typeface="Cambria" panose="02040503050406030204" pitchFamily="18" charset="0"/>
              </a:rPr>
              <a:t>A jurisprudência sobre os juros cobertos pela hipoteca (2/3)</a:t>
            </a:r>
            <a:endParaRPr lang="pt-PT" sz="2000" b="1" dirty="0" smtClean="0">
              <a:latin typeface="Cambria" pitchFamily="18" charset="0"/>
              <a:ea typeface="Cambria" panose="02040503050406030204"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18</a:t>
            </a:fld>
            <a:endParaRPr lang="en-US" dirty="0"/>
          </a:p>
        </p:txBody>
      </p:sp>
      <p:cxnSp>
        <p:nvCxnSpPr>
          <p:cNvPr id="15" name="Straight Connector 12"/>
          <p:cNvCxnSpPr/>
          <p:nvPr/>
        </p:nvCxnSpPr>
        <p:spPr>
          <a:xfrm flipH="1">
            <a:off x="8458200" y="13716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361" name="Rectangle 1"/>
          <p:cNvSpPr>
            <a:spLocks noChangeArrowheads="1"/>
          </p:cNvSpPr>
          <p:nvPr/>
        </p:nvSpPr>
        <p:spPr bwMode="auto">
          <a:xfrm>
            <a:off x="533400" y="2187914"/>
            <a:ext cx="82296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pt-PT" sz="2000" b="1" dirty="0" smtClean="0">
                <a:latin typeface="Cambria" panose="02040503050406030204" pitchFamily="18" charset="0"/>
                <a:ea typeface="Cambria" panose="02040503050406030204" pitchFamily="18" charset="0"/>
              </a:rPr>
              <a:t>Acórdão do Supremo Tribunal de Justiça de 30.11.2010 </a:t>
            </a:r>
            <a:endParaRPr lang="pt-PT" sz="2000" dirty="0" smtClean="0">
              <a:latin typeface="Cambria" panose="02040503050406030204" pitchFamily="18" charset="0"/>
              <a:ea typeface="Cambria" panose="02040503050406030204" pitchFamily="18" charset="0"/>
            </a:endParaRPr>
          </a:p>
          <a:p>
            <a:pPr algn="just"/>
            <a:r>
              <a:rPr lang="pt-PT" sz="2000" dirty="0" smtClean="0">
                <a:latin typeface="Cambria" panose="02040503050406030204" pitchFamily="18" charset="0"/>
                <a:ea typeface="Cambria" panose="02040503050406030204" pitchFamily="18" charset="0"/>
              </a:rPr>
              <a:t>«Nada tendo sido estipulado, a melhor solução, a mais conforme aos princípios gerais do direito, leva a considerar que não havendo lugar a discriminar juros moratórios de juros compensatórios o prazo de três anos, deve contar-se desde o início do incumprimento por parte do mutuário. […] Temos, assim, por mais consentânea com os princípios que regem o cumprimento das obrigações e a finalidade da garantia hipotecária, que o período de três anos do nº2 do </a:t>
            </a:r>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693º do Código Civil se inicia com o incumprimento do devedor.»</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ea typeface="Cambria" panose="02040503050406030204" pitchFamily="18" charset="0"/>
              </a:rPr>
              <a:t>A jurisprudência sobre os juros cobertos pela hipoteca (3/3)</a:t>
            </a:r>
            <a:r>
              <a:rPr lang="pt-PT" sz="2000" dirty="0" smtClean="0"/>
              <a:t/>
            </a:r>
            <a:br>
              <a:rPr lang="pt-PT" sz="2000" dirty="0" smtClean="0"/>
            </a:br>
            <a:endParaRPr lang="pt-PT" sz="20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19</a:t>
            </a:fld>
            <a:endParaRPr lang="en-US" dirty="0"/>
          </a:p>
        </p:txBody>
      </p:sp>
      <p:sp>
        <p:nvSpPr>
          <p:cNvPr id="14337" name="Rectangle 1"/>
          <p:cNvSpPr>
            <a:spLocks noChangeArrowheads="1"/>
          </p:cNvSpPr>
          <p:nvPr/>
        </p:nvSpPr>
        <p:spPr bwMode="auto">
          <a:xfrm>
            <a:off x="685800" y="2237773"/>
            <a:ext cx="79248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pt-PT" sz="2000" b="1" dirty="0" smtClean="0">
                <a:latin typeface="Cambria" panose="02040503050406030204" pitchFamily="18" charset="0"/>
                <a:ea typeface="Cambria" panose="02040503050406030204" pitchFamily="18" charset="0"/>
              </a:rPr>
              <a:t>Acórdão do Tribunal da Relação de Coimbra de 21.12.2010 </a:t>
            </a:r>
            <a:endParaRPr lang="pt-PT" sz="2000" dirty="0" smtClean="0">
              <a:latin typeface="Cambria" panose="02040503050406030204" pitchFamily="18" charset="0"/>
              <a:ea typeface="Cambria" panose="02040503050406030204" pitchFamily="18" charset="0"/>
            </a:endParaRPr>
          </a:p>
          <a:p>
            <a:pPr algn="just"/>
            <a:r>
              <a:rPr lang="pt-PT" sz="2000" dirty="0" smtClean="0">
                <a:latin typeface="Cambria" panose="02040503050406030204" pitchFamily="18" charset="0"/>
                <a:ea typeface="Cambria" panose="02040503050406030204" pitchFamily="18" charset="0"/>
              </a:rPr>
              <a:t>«[…]seguindo o entendimento da doutrina e da jurisprudência citadas, ponderando o disposto no artigo 693.º, n.º 2 do CC, a sua razão de ser e finalidade, concluímos que a lei não estabeleceu qualquer termo (inicial ou final) para a contagem dos juros garantidos e que, depois de afastada a possibilidade de se começarem a contar desde o registo da hipoteca, não sendo outra a liquidação do credor, eles serão devidos desde que (e desde quando) exigíveis, a partir daí se contando o período máximo de três anos.»</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r>
              <a:rPr lang="pt-PT" sz="2000" b="1" dirty="0" smtClean="0">
                <a:latin typeface="Cambria" panose="02040503050406030204" pitchFamily="18" charset="0"/>
                <a:ea typeface="Cambria" panose="02040503050406030204" pitchFamily="18" charset="0"/>
              </a:rPr>
              <a:t>Introdução (1/7)</a:t>
            </a:r>
            <a:r>
              <a:rPr lang="pt-PT" sz="2000" dirty="0" smtClean="0"/>
              <a:t/>
            </a:r>
            <a:br>
              <a:rPr lang="pt-PT" sz="2000" dirty="0" smtClean="0"/>
            </a:br>
            <a:endParaRPr lang="pt-PT" sz="2000" dirty="0">
              <a:latin typeface="Cambria" panose="02040503050406030204" pitchFamily="18" charset="0"/>
            </a:endParaRPr>
          </a:p>
        </p:txBody>
      </p:sp>
      <p:sp>
        <p:nvSpPr>
          <p:cNvPr id="4"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12" name="Slide Number Placeholder 11"/>
          <p:cNvSpPr>
            <a:spLocks noGrp="1"/>
          </p:cNvSpPr>
          <p:nvPr>
            <p:ph type="sldNum" sz="quarter" idx="12"/>
          </p:nvPr>
        </p:nvSpPr>
        <p:spPr>
          <a:xfrm>
            <a:off x="6553200" y="6356350"/>
            <a:ext cx="2133600" cy="365125"/>
          </a:xfrm>
        </p:spPr>
        <p:txBody>
          <a:bodyPr/>
          <a:lstStyle/>
          <a:p>
            <a:fld id="{B6F15528-21DE-4FAA-801E-634DDDAF4B2B}" type="slidenum">
              <a:rPr lang="en-US" smtClean="0"/>
              <a:pPr/>
              <a:t>2</a:t>
            </a:fld>
            <a:endParaRPr lang="en-US" dirty="0"/>
          </a:p>
        </p:txBody>
      </p:sp>
      <p:sp>
        <p:nvSpPr>
          <p:cNvPr id="6" name="Rectângulo 5"/>
          <p:cNvSpPr/>
          <p:nvPr/>
        </p:nvSpPr>
        <p:spPr>
          <a:xfrm>
            <a:off x="381000" y="2286000"/>
            <a:ext cx="7772400" cy="2308324"/>
          </a:xfrm>
          <a:prstGeom prst="rect">
            <a:avLst/>
          </a:prstGeom>
        </p:spPr>
        <p:txBody>
          <a:bodyPr wrap="square">
            <a:spAutoFit/>
          </a:bodyPr>
          <a:lstStyle/>
          <a:p>
            <a:pPr marL="4763" indent="-4763" algn="just"/>
            <a:r>
              <a:rPr lang="pt-PT" sz="2400" dirty="0" smtClean="0">
                <a:latin typeface="Cambria" panose="02040503050406030204" pitchFamily="18" charset="0"/>
                <a:ea typeface="Cambria" panose="02040503050406030204" pitchFamily="18" charset="0"/>
              </a:rPr>
              <a:t>Sempre que uma garantia real transcende as relações entre devedor e credor – seja por haver outros credores, ou potenciais credores, do titular do bem dado em garantia, seja por esse titular não ser o devedor – há interesse em que outros sujeitos jurídicos, além do credor e do devedor, conheçam o limite do valor garantido.</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382000" cy="1417638"/>
          </a:xfrm>
        </p:spPr>
        <p:txBody>
          <a:bodyPr>
            <a:normAutofit/>
          </a:bodyPr>
          <a:lstStyle/>
          <a:p>
            <a:pPr lvl="0"/>
            <a:r>
              <a:rPr lang="pt-PT" sz="1800" b="1" dirty="0" smtClean="0">
                <a:latin typeface="Cambria" panose="02040503050406030204" pitchFamily="18" charset="0"/>
                <a:ea typeface="Cambria" panose="02040503050406030204" pitchFamily="18" charset="0"/>
              </a:rPr>
              <a:t>Os preceitos legais vigentes relativos à consignação de rendimentos (1)</a:t>
            </a:r>
            <a:endParaRPr lang="pt-PT" sz="1800" dirty="0">
              <a:solidFill>
                <a:srgbClr val="C0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457200" y="2133600"/>
            <a:ext cx="8229600" cy="3992563"/>
          </a:xfrm>
        </p:spPr>
        <p:txBody>
          <a:bodyPr>
            <a:normAutofit/>
          </a:bodyPr>
          <a:lstStyle/>
          <a:p>
            <a:pPr>
              <a:buNone/>
            </a:pPr>
            <a:r>
              <a:rPr lang="pt-PT" sz="2000" dirty="0" err="1" smtClean="0"/>
              <a:t>Art</a:t>
            </a:r>
            <a:r>
              <a:rPr lang="pt-PT" sz="2000" dirty="0" smtClean="0"/>
              <a:t>. 656 do Código Civil:</a:t>
            </a:r>
          </a:p>
          <a:p>
            <a:pPr indent="20638">
              <a:buNone/>
            </a:pPr>
            <a:r>
              <a:rPr lang="pt-PT" sz="2000" b="1" dirty="0" smtClean="0"/>
              <a:t>«Noção</a:t>
            </a:r>
            <a:endParaRPr lang="pt-PT" sz="2000" dirty="0" smtClean="0"/>
          </a:p>
          <a:p>
            <a:pPr indent="20638">
              <a:buNone/>
            </a:pPr>
            <a:r>
              <a:rPr lang="pt-PT" sz="2000" dirty="0" smtClean="0"/>
              <a:t>[…]</a:t>
            </a:r>
          </a:p>
          <a:p>
            <a:pPr indent="20638">
              <a:buNone/>
            </a:pPr>
            <a:r>
              <a:rPr lang="pt-PT" sz="2000" dirty="0" smtClean="0"/>
              <a:t>2. A consignação de rendimentos pode garantir o cumprimento da obrigação e o </a:t>
            </a:r>
            <a:r>
              <a:rPr lang="pt-PT" sz="2000" dirty="0" smtClean="0">
                <a:ea typeface="Cambria" panose="02040503050406030204" pitchFamily="18" charset="0"/>
              </a:rPr>
              <a:t>pagamento</a:t>
            </a:r>
            <a:r>
              <a:rPr lang="pt-PT" sz="2000" dirty="0" smtClean="0"/>
              <a:t> dos juros, ou apenas o cumprimento da obrigação ou só o pagamento dos juros.» </a:t>
            </a:r>
            <a:endParaRPr lang="pt-PT" sz="2000" dirty="0"/>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Rectangle 3"/>
          <p:cNvSpPr/>
          <p:nvPr/>
        </p:nvSpPr>
        <p:spPr>
          <a:xfrm>
            <a:off x="0" y="1278153"/>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17293212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1800" b="1" dirty="0" smtClean="0">
                <a:latin typeface="Cambria" panose="02040503050406030204" pitchFamily="18" charset="0"/>
                <a:ea typeface="Cambria" panose="02040503050406030204" pitchFamily="18" charset="0"/>
              </a:rPr>
              <a:t>Os preceitos legais vigentes relativos à consignação de rendimentos (2)</a:t>
            </a:r>
            <a:r>
              <a:rPr lang="pt-PT" sz="2000" dirty="0" smtClean="0">
                <a:latin typeface="Cambria" panose="02040503050406030204" pitchFamily="18" charset="0"/>
                <a:ea typeface="Cambria" panose="02040503050406030204" pitchFamily="18" charset="0"/>
              </a:rPr>
              <a:t/>
            </a:r>
            <a:br>
              <a:rPr lang="pt-PT" sz="2000" dirty="0" smtClean="0">
                <a:latin typeface="Cambria" panose="02040503050406030204" pitchFamily="18" charset="0"/>
                <a:ea typeface="Cambria" panose="02040503050406030204" pitchFamily="18" charset="0"/>
              </a:rPr>
            </a:br>
            <a:endParaRPr lang="pt-PT" sz="2000" b="1" dirty="0" smtClean="0">
              <a:latin typeface="Cambria" pitchFamily="18" charset="0"/>
              <a:ea typeface="Cambria" panose="02040503050406030204" pitchFamily="18" charset="0"/>
            </a:endParaRPr>
          </a:p>
        </p:txBody>
      </p:sp>
      <p:sp>
        <p:nvSpPr>
          <p:cNvPr id="4" name="Rectangle 3"/>
          <p:cNvSpPr/>
          <p:nvPr/>
        </p:nvSpPr>
        <p:spPr>
          <a:xfrm>
            <a:off x="-17585" y="1004675"/>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21</a:t>
            </a:fld>
            <a:endParaRPr lang="en-US" dirty="0"/>
          </a:p>
        </p:txBody>
      </p:sp>
      <p:sp>
        <p:nvSpPr>
          <p:cNvPr id="5" name="Retângulo 4"/>
          <p:cNvSpPr/>
          <p:nvPr/>
        </p:nvSpPr>
        <p:spPr>
          <a:xfrm>
            <a:off x="762000" y="1709678"/>
            <a:ext cx="7848600" cy="3170099"/>
          </a:xfrm>
          <a:prstGeom prst="rect">
            <a:avLst/>
          </a:prstGeom>
        </p:spPr>
        <p:txBody>
          <a:bodyPr wrap="square">
            <a:spAutoFit/>
          </a:bodyPr>
          <a:lstStyle/>
          <a:p>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95 do Código do Registo Predial:</a:t>
            </a:r>
          </a:p>
          <a:p>
            <a:pPr marL="363538" algn="just"/>
            <a:r>
              <a:rPr lang="pt-PT" sz="2000" dirty="0" smtClean="0">
                <a:latin typeface="Cambria" panose="02040503050406030204" pitchFamily="18" charset="0"/>
                <a:ea typeface="Cambria" panose="02040503050406030204" pitchFamily="18" charset="0"/>
              </a:rPr>
              <a:t>«</a:t>
            </a:r>
            <a:r>
              <a:rPr lang="pt-PT" sz="2000" b="1" dirty="0" smtClean="0">
                <a:latin typeface="Cambria" panose="02040503050406030204" pitchFamily="18" charset="0"/>
                <a:ea typeface="Cambria" panose="02040503050406030204" pitchFamily="18" charset="0"/>
              </a:rPr>
              <a:t>Requisitos especiais </a:t>
            </a:r>
            <a:endParaRPr lang="pt-PT" sz="2000" dirty="0" smtClean="0">
              <a:latin typeface="Cambria" panose="02040503050406030204" pitchFamily="18" charset="0"/>
              <a:ea typeface="Cambria" panose="02040503050406030204" pitchFamily="18" charset="0"/>
            </a:endParaRPr>
          </a:p>
          <a:p>
            <a:pPr marL="363538" algn="just"/>
            <a:r>
              <a:rPr lang="pt-PT" sz="2000" dirty="0" smtClean="0">
                <a:latin typeface="Cambria" panose="02040503050406030204" pitchFamily="18" charset="0"/>
                <a:ea typeface="Cambria" panose="02040503050406030204" pitchFamily="18" charset="0"/>
              </a:rPr>
              <a:t>1 - O extrato das inscrições deve ainda conter as seguintes menções especiais:</a:t>
            </a:r>
          </a:p>
          <a:p>
            <a:pPr marL="363538" algn="just"/>
            <a:r>
              <a:rPr lang="pt-PT" sz="2000" dirty="0" smtClean="0">
                <a:latin typeface="Cambria" panose="02040503050406030204" pitchFamily="18" charset="0"/>
                <a:ea typeface="Cambria" panose="02040503050406030204" pitchFamily="18" charset="0"/>
              </a:rPr>
              <a:t>[…]</a:t>
            </a:r>
          </a:p>
          <a:p>
            <a:pPr marL="363538" algn="just"/>
            <a:r>
              <a:rPr lang="pt-PT" sz="2000" dirty="0" smtClean="0">
                <a:latin typeface="Cambria" panose="02040503050406030204" pitchFamily="18" charset="0"/>
                <a:ea typeface="Cambria" panose="02040503050406030204" pitchFamily="18" charset="0"/>
              </a:rPr>
              <a:t>p) Na de consignação de rendimentos: o prazo de duração ou, se for por tempo indeterminado, a quantia para cujo pagamento se fez a consignação e a importância a descontar em cada ano, se tiver sido estipulada uma quantia fixa;</a:t>
            </a:r>
          </a:p>
          <a:p>
            <a:pPr marL="363538" algn="just"/>
            <a:r>
              <a:rPr lang="pt-PT" sz="2000" dirty="0" smtClean="0">
                <a:latin typeface="Cambria" panose="02040503050406030204" pitchFamily="18" charset="0"/>
                <a:ea typeface="Cambria" panose="02040503050406030204" pitchFamily="18" charset="0"/>
              </a:rPr>
              <a:t>[…]»</a:t>
            </a:r>
            <a:endParaRPr lang="pt-PT"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ea typeface="Cambria" panose="02040503050406030204" pitchFamily="18" charset="0"/>
              </a:rPr>
              <a:t>O preceito legal vigente relativo ao penhor</a:t>
            </a:r>
            <a:endParaRPr lang="pt-PT" sz="2000" dirty="0">
              <a:latin typeface="Cambria" panose="02040503050406030204" pitchFamily="18" charset="0"/>
              <a:ea typeface="Cambria" panose="02040503050406030204" pitchFamily="18" charset="0"/>
            </a:endParaRPr>
          </a:p>
        </p:txBody>
      </p:sp>
      <p:sp>
        <p:nvSpPr>
          <p:cNvPr id="4" name="Rectangle 3"/>
          <p:cNvSpPr/>
          <p:nvPr/>
        </p:nvSpPr>
        <p:spPr>
          <a:xfrm>
            <a:off x="43434" y="88039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22</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48284" y="2251262"/>
            <a:ext cx="7734300" cy="32624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666 do Código Civil:</a:t>
            </a:r>
          </a:p>
          <a:p>
            <a:pPr marL="363538" algn="just"/>
            <a:r>
              <a:rPr lang="pt-PT" sz="2000" dirty="0" smtClean="0">
                <a:latin typeface="Cambria" panose="02040503050406030204" pitchFamily="18" charset="0"/>
                <a:ea typeface="Cambria" panose="02040503050406030204" pitchFamily="18" charset="0"/>
              </a:rPr>
              <a:t>«</a:t>
            </a:r>
            <a:r>
              <a:rPr lang="pt-PT" sz="2000" b="1" dirty="0" smtClean="0">
                <a:latin typeface="Cambria" panose="02040503050406030204" pitchFamily="18" charset="0"/>
                <a:ea typeface="Cambria" panose="02040503050406030204" pitchFamily="18" charset="0"/>
              </a:rPr>
              <a:t>Noção</a:t>
            </a:r>
            <a:endParaRPr lang="pt-PT" sz="2000" dirty="0" smtClean="0">
              <a:latin typeface="Cambria" panose="02040503050406030204" pitchFamily="18" charset="0"/>
              <a:ea typeface="Cambria" panose="02040503050406030204" pitchFamily="18" charset="0"/>
            </a:endParaRPr>
          </a:p>
          <a:p>
            <a:pPr marL="363538" algn="just"/>
            <a:r>
              <a:rPr lang="pt-PT" sz="2000" dirty="0" smtClean="0">
                <a:latin typeface="Cambria" panose="02040503050406030204" pitchFamily="18" charset="0"/>
                <a:ea typeface="Cambria" panose="02040503050406030204" pitchFamily="18" charset="0"/>
              </a:rPr>
              <a:t>1. O penhor confere ao credor o direito à satisfação do seu crédito, bem como dos juros, se os houver, com preferência sobre os demais credores, pelo valor de certa coisa móvel, ou pelo valor de créditos ou outros direitos não suscetíveis de hipoteca, pertencentes ao devedor ou a terceiro. </a:t>
            </a:r>
          </a:p>
          <a:p>
            <a:pPr marL="363538" algn="just"/>
            <a:r>
              <a:rPr lang="pt-PT" sz="2000" dirty="0" smtClean="0">
                <a:latin typeface="Cambria" panose="02040503050406030204" pitchFamily="18" charset="0"/>
                <a:ea typeface="Cambria" panose="02040503050406030204" pitchFamily="18" charset="0"/>
              </a:rPr>
              <a:t>[…]» </a:t>
            </a:r>
            <a:endParaRPr lang="pt-PT" sz="2400" dirty="0">
              <a:latin typeface="Cambria" panose="02040503050406030204" pitchFamily="18" charset="0"/>
              <a:ea typeface="Cambria" panose="02040503050406030204" pitchFamily="18" charset="0"/>
            </a:endParaRPr>
          </a:p>
          <a:p>
            <a:pPr algn="just"/>
            <a:endParaRPr lang="pt-PT" sz="2400" dirty="0" smtClean="0">
              <a:latin typeface="Cambria" panose="02040503050406030204" pitchFamily="18" charset="0"/>
            </a:endParaRPr>
          </a:p>
          <a:p>
            <a:pPr algn="just"/>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ea typeface="Cambria" panose="02040503050406030204" pitchFamily="18" charset="0"/>
              </a:rPr>
              <a:t>Os preceitos legais vigentes relativos aos privilégios creditórios (1)</a:t>
            </a:r>
            <a:endParaRPr lang="pt-PT" sz="2000" dirty="0">
              <a:latin typeface="Cambria" panose="02040503050406030204" pitchFamily="18" charset="0"/>
              <a:ea typeface="Cambria" panose="02040503050406030204" pitchFamily="18" charset="0"/>
            </a:endParaRPr>
          </a:p>
        </p:txBody>
      </p:sp>
      <p:sp>
        <p:nvSpPr>
          <p:cNvPr id="4" name="Rectangle 3"/>
          <p:cNvSpPr/>
          <p:nvPr/>
        </p:nvSpPr>
        <p:spPr>
          <a:xfrm>
            <a:off x="43434" y="88039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23</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48284" y="2543651"/>
            <a:ext cx="77343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000" b="1" dirty="0" smtClean="0">
                <a:latin typeface="Cambria" panose="02040503050406030204" pitchFamily="18" charset="0"/>
                <a:ea typeface="Cambria" panose="02040503050406030204" pitchFamily="18" charset="0"/>
              </a:rPr>
              <a:t>«Artigo 734.º</a:t>
            </a:r>
            <a:endParaRPr lang="pt-PT" sz="2000" dirty="0" smtClean="0">
              <a:latin typeface="Cambria" panose="02040503050406030204" pitchFamily="18" charset="0"/>
              <a:ea typeface="Cambria" panose="02040503050406030204" pitchFamily="18" charset="0"/>
            </a:endParaRPr>
          </a:p>
          <a:p>
            <a:r>
              <a:rPr lang="pt-PT" sz="2000" b="1" dirty="0" smtClean="0">
                <a:latin typeface="Cambria" panose="02040503050406030204" pitchFamily="18" charset="0"/>
                <a:ea typeface="Cambria" panose="02040503050406030204" pitchFamily="18" charset="0"/>
              </a:rPr>
              <a:t>Acessórios do crédito</a:t>
            </a:r>
            <a:endParaRPr lang="pt-PT" sz="2000" dirty="0" smtClean="0">
              <a:latin typeface="Cambria" panose="02040503050406030204" pitchFamily="18" charset="0"/>
              <a:ea typeface="Cambria" panose="02040503050406030204" pitchFamily="18" charset="0"/>
            </a:endParaRPr>
          </a:p>
          <a:p>
            <a:r>
              <a:rPr lang="pt-PT" sz="2000" dirty="0" smtClean="0">
                <a:latin typeface="Cambria" panose="02040503050406030204" pitchFamily="18" charset="0"/>
                <a:ea typeface="Cambria" panose="02040503050406030204" pitchFamily="18" charset="0"/>
              </a:rPr>
              <a:t>O privilégio creditório abrange os </a:t>
            </a:r>
            <a:r>
              <a:rPr lang="pt-PT" sz="2000" b="1" dirty="0" smtClean="0">
                <a:latin typeface="Cambria" panose="02040503050406030204" pitchFamily="18" charset="0"/>
                <a:ea typeface="Cambria" panose="02040503050406030204" pitchFamily="18" charset="0"/>
              </a:rPr>
              <a:t>juros relativos aos últimos dois anos</a:t>
            </a:r>
            <a:r>
              <a:rPr lang="pt-PT" sz="2000" dirty="0" smtClean="0">
                <a:latin typeface="Cambria" panose="02040503050406030204" pitchFamily="18" charset="0"/>
                <a:ea typeface="Cambria" panose="02040503050406030204" pitchFamily="18" charset="0"/>
              </a:rPr>
              <a:t>, se forem devidos.»</a:t>
            </a:r>
          </a:p>
          <a:p>
            <a:r>
              <a:rPr lang="pt-PT" sz="2000" b="1" dirty="0" smtClean="0"/>
              <a:t/>
            </a:r>
            <a:br>
              <a:rPr lang="pt-PT" sz="2000" b="1" dirty="0" smtClean="0"/>
            </a:br>
            <a:r>
              <a:rPr lang="pt-PT" sz="2000" b="1" dirty="0" smtClean="0"/>
              <a:t> </a:t>
            </a:r>
            <a:endParaRPr lang="pt-PT" sz="2000" dirty="0" smtClean="0"/>
          </a:p>
          <a:p>
            <a:pPr algn="just"/>
            <a:endParaRPr lang="pt-PT" sz="2400" dirty="0" smtClean="0">
              <a:latin typeface="Cambria" panose="02040503050406030204" pitchFamily="18" charset="0"/>
            </a:endParaRPr>
          </a:p>
          <a:p>
            <a:pPr algn="just"/>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ea typeface="Cambria" panose="02040503050406030204" pitchFamily="18" charset="0"/>
              </a:rPr>
              <a:t>Os preceitos legais vigentes relativos aos privilégios creditórios (2)</a:t>
            </a:r>
            <a:endParaRPr lang="pt-PT" sz="2000" dirty="0">
              <a:latin typeface="Cambria" panose="02040503050406030204" pitchFamily="18" charset="0"/>
              <a:ea typeface="Cambria" panose="02040503050406030204" pitchFamily="18" charset="0"/>
            </a:endParaRPr>
          </a:p>
        </p:txBody>
      </p:sp>
      <p:sp>
        <p:nvSpPr>
          <p:cNvPr id="4" name="Rectangle 3"/>
          <p:cNvSpPr/>
          <p:nvPr/>
        </p:nvSpPr>
        <p:spPr>
          <a:xfrm>
            <a:off x="43434" y="88039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24</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48284" y="2574428"/>
            <a:ext cx="7734300" cy="26161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000" b="1" dirty="0" smtClean="0">
                <a:latin typeface="Cambria" panose="02040503050406030204" pitchFamily="18" charset="0"/>
                <a:ea typeface="Cambria" panose="02040503050406030204" pitchFamily="18" charset="0"/>
              </a:rPr>
              <a:t>«Artigo 736.º</a:t>
            </a:r>
            <a:endParaRPr lang="pt-PT" sz="2000" dirty="0" smtClean="0">
              <a:latin typeface="Cambria" panose="02040503050406030204" pitchFamily="18" charset="0"/>
              <a:ea typeface="Cambria" panose="02040503050406030204" pitchFamily="18" charset="0"/>
            </a:endParaRPr>
          </a:p>
          <a:p>
            <a:r>
              <a:rPr lang="pt-PT" sz="2000" b="1" dirty="0" smtClean="0">
                <a:latin typeface="Cambria" panose="02040503050406030204" pitchFamily="18" charset="0"/>
                <a:ea typeface="Cambria" panose="02040503050406030204" pitchFamily="18" charset="0"/>
              </a:rPr>
              <a:t>Créditos do Estado e das autarquias locais</a:t>
            </a:r>
            <a:endParaRPr lang="pt-PT" sz="2000" dirty="0" smtClean="0">
              <a:latin typeface="Cambria" panose="02040503050406030204" pitchFamily="18" charset="0"/>
              <a:ea typeface="Cambria" panose="02040503050406030204" pitchFamily="18" charset="0"/>
            </a:endParaRPr>
          </a:p>
          <a:p>
            <a:pPr algn="just"/>
            <a:r>
              <a:rPr lang="pt-PT" sz="2000" dirty="0" smtClean="0">
                <a:latin typeface="Cambria" panose="02040503050406030204" pitchFamily="18" charset="0"/>
                <a:ea typeface="Cambria" panose="02040503050406030204" pitchFamily="18" charset="0"/>
              </a:rPr>
              <a:t>1. O Estado e as autarquias locais têm privilégio mobiliário geral para garantia dos </a:t>
            </a:r>
            <a:r>
              <a:rPr lang="pt-PT" sz="2000" b="1" dirty="0" smtClean="0">
                <a:latin typeface="Cambria" panose="02040503050406030204" pitchFamily="18" charset="0"/>
                <a:ea typeface="Cambria" panose="02040503050406030204" pitchFamily="18" charset="0"/>
              </a:rPr>
              <a:t>créditos</a:t>
            </a:r>
            <a:r>
              <a:rPr lang="pt-PT" sz="2000" dirty="0" smtClean="0">
                <a:latin typeface="Cambria" panose="02040503050406030204" pitchFamily="18" charset="0"/>
                <a:ea typeface="Cambria" panose="02040503050406030204" pitchFamily="18" charset="0"/>
              </a:rPr>
              <a:t> por impostos indiretos, e também pelos </a:t>
            </a:r>
            <a:r>
              <a:rPr lang="pt-PT" sz="2000" b="1" dirty="0" smtClean="0">
                <a:latin typeface="Cambria" panose="02040503050406030204" pitchFamily="18" charset="0"/>
                <a:ea typeface="Cambria" panose="02040503050406030204" pitchFamily="18" charset="0"/>
              </a:rPr>
              <a:t>impostos diretos inscritos para cobrança no ano corrente na data da penhora, ou ato equivalente, e nos dois anos anteriores</a:t>
            </a:r>
            <a:r>
              <a:rPr lang="pt-PT" sz="2000" dirty="0" smtClean="0">
                <a:latin typeface="Cambria" panose="02040503050406030204" pitchFamily="18" charset="0"/>
                <a:ea typeface="Cambria" panose="02040503050406030204" pitchFamily="18" charset="0"/>
              </a:rPr>
              <a:t>.</a:t>
            </a:r>
          </a:p>
          <a:p>
            <a:r>
              <a:rPr lang="pt-PT" sz="2000" dirty="0" smtClean="0">
                <a:latin typeface="Cambria" panose="02040503050406030204" pitchFamily="18" charset="0"/>
                <a:ea typeface="Cambria" panose="02040503050406030204" pitchFamily="18" charset="0"/>
              </a:rPr>
              <a:t>[…]»</a:t>
            </a:r>
            <a:endParaRPr lang="pt-PT" sz="2400" dirty="0" smtClean="0">
              <a:latin typeface="Cambria" panose="02040503050406030204" pitchFamily="18" charset="0"/>
              <a:ea typeface="Cambria" panose="02040503050406030204" pitchFamily="18" charset="0"/>
            </a:endParaRPr>
          </a:p>
          <a:p>
            <a:pPr algn="just"/>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t>Os </a:t>
            </a:r>
            <a:r>
              <a:rPr lang="pt-PT" sz="2000" b="1" dirty="0" smtClean="0">
                <a:latin typeface="Cambria" panose="02040503050406030204" pitchFamily="18" charset="0"/>
                <a:ea typeface="Cambria" panose="02040503050406030204" pitchFamily="18" charset="0"/>
              </a:rPr>
              <a:t>preceitos</a:t>
            </a:r>
            <a:r>
              <a:rPr lang="pt-PT" sz="2000" b="1" dirty="0" smtClean="0"/>
              <a:t> legais vigentes relativos aos privilégios creditórios (3)</a:t>
            </a:r>
            <a:endParaRPr lang="pt-PT" sz="2000" dirty="0"/>
          </a:p>
        </p:txBody>
      </p:sp>
      <p:sp>
        <p:nvSpPr>
          <p:cNvPr id="4" name="Rectangle 3"/>
          <p:cNvSpPr/>
          <p:nvPr/>
        </p:nvSpPr>
        <p:spPr>
          <a:xfrm>
            <a:off x="43434" y="88039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25</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48284" y="1835765"/>
            <a:ext cx="77343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000" b="1" dirty="0" smtClean="0">
                <a:latin typeface="Cambria" panose="02040503050406030204" pitchFamily="18" charset="0"/>
                <a:ea typeface="Cambria" panose="02040503050406030204" pitchFamily="18" charset="0"/>
              </a:rPr>
              <a:t>«Artigo 737º</a:t>
            </a:r>
            <a:endParaRPr lang="pt-PT" sz="2000" dirty="0" smtClean="0">
              <a:latin typeface="Cambria" panose="02040503050406030204" pitchFamily="18" charset="0"/>
              <a:ea typeface="Cambria" panose="02040503050406030204" pitchFamily="18" charset="0"/>
            </a:endParaRPr>
          </a:p>
          <a:p>
            <a:pPr algn="just"/>
            <a:r>
              <a:rPr lang="pt-PT" sz="2000" b="1" dirty="0" smtClean="0">
                <a:latin typeface="Cambria" panose="02040503050406030204" pitchFamily="18" charset="0"/>
                <a:ea typeface="Cambria" panose="02040503050406030204" pitchFamily="18" charset="0"/>
              </a:rPr>
              <a:t>Outros créditos que gozam de privilégio mobiliário geral</a:t>
            </a:r>
            <a:endParaRPr lang="pt-PT" sz="2000" dirty="0" smtClean="0">
              <a:latin typeface="Cambria" panose="02040503050406030204" pitchFamily="18" charset="0"/>
              <a:ea typeface="Cambria" panose="02040503050406030204" pitchFamily="18" charset="0"/>
            </a:endParaRPr>
          </a:p>
          <a:p>
            <a:pPr algn="just"/>
            <a:r>
              <a:rPr lang="pt-PT" sz="2000" dirty="0" smtClean="0">
                <a:latin typeface="Cambria" panose="02040503050406030204" pitchFamily="18" charset="0"/>
                <a:ea typeface="Cambria" panose="02040503050406030204" pitchFamily="18" charset="0"/>
              </a:rPr>
              <a:t>1. Gozam de privilégio geral sobre os móveis:</a:t>
            </a:r>
          </a:p>
          <a:p>
            <a:pPr algn="just"/>
            <a:r>
              <a:rPr lang="pt-PT" sz="2000" dirty="0" smtClean="0">
                <a:latin typeface="Cambria" panose="02040503050406030204" pitchFamily="18" charset="0"/>
                <a:ea typeface="Cambria" panose="02040503050406030204" pitchFamily="18" charset="0"/>
              </a:rPr>
              <a:t>[…] </a:t>
            </a:r>
          </a:p>
          <a:p>
            <a:pPr algn="just"/>
            <a:r>
              <a:rPr lang="pt-PT" sz="2000" dirty="0" smtClean="0">
                <a:latin typeface="Cambria" panose="02040503050406030204" pitchFamily="18" charset="0"/>
                <a:ea typeface="Cambria" panose="02040503050406030204" pitchFamily="18" charset="0"/>
              </a:rPr>
              <a:t>b) </a:t>
            </a:r>
            <a:r>
              <a:rPr lang="pt-PT" sz="2000" b="1" dirty="0" smtClean="0">
                <a:latin typeface="Cambria" panose="02040503050406030204" pitchFamily="18" charset="0"/>
                <a:ea typeface="Cambria" panose="02040503050406030204" pitchFamily="18" charset="0"/>
              </a:rPr>
              <a:t>O crédito por despesas com doenças </a:t>
            </a:r>
            <a:r>
              <a:rPr lang="pt-PT" sz="2000" dirty="0" smtClean="0">
                <a:latin typeface="Cambria" panose="02040503050406030204" pitchFamily="18" charset="0"/>
                <a:ea typeface="Cambria" panose="02040503050406030204" pitchFamily="18" charset="0"/>
              </a:rPr>
              <a:t>do devedor ou de pessoas a quem este deva prestar alimentos, </a:t>
            </a:r>
            <a:r>
              <a:rPr lang="pt-PT" sz="2000" b="1" dirty="0" smtClean="0">
                <a:latin typeface="Cambria" panose="02040503050406030204" pitchFamily="18" charset="0"/>
                <a:ea typeface="Cambria" panose="02040503050406030204" pitchFamily="18" charset="0"/>
              </a:rPr>
              <a:t>relativo aos últimos seis meses</a:t>
            </a:r>
            <a:r>
              <a:rPr lang="pt-PT" sz="2000" dirty="0" smtClean="0">
                <a:latin typeface="Cambria" panose="02040503050406030204" pitchFamily="18" charset="0"/>
                <a:ea typeface="Cambria" panose="02040503050406030204" pitchFamily="18" charset="0"/>
              </a:rPr>
              <a:t>;</a:t>
            </a:r>
          </a:p>
          <a:p>
            <a:pPr algn="just"/>
            <a:r>
              <a:rPr lang="pt-PT" sz="2000" dirty="0" smtClean="0">
                <a:latin typeface="Cambria" panose="02040503050406030204" pitchFamily="18" charset="0"/>
                <a:ea typeface="Cambria" panose="02040503050406030204" pitchFamily="18" charset="0"/>
              </a:rPr>
              <a:t>c) </a:t>
            </a:r>
            <a:r>
              <a:rPr lang="pt-PT" sz="2000" b="1" dirty="0" smtClean="0">
                <a:latin typeface="Cambria" panose="02040503050406030204" pitchFamily="18" charset="0"/>
                <a:ea typeface="Cambria" panose="02040503050406030204" pitchFamily="18" charset="0"/>
              </a:rPr>
              <a:t>O crédito por despesas indispensáveis para o sustento </a:t>
            </a:r>
            <a:r>
              <a:rPr lang="pt-PT" sz="2000" dirty="0" smtClean="0">
                <a:latin typeface="Cambria" panose="02040503050406030204" pitchFamily="18" charset="0"/>
                <a:ea typeface="Cambria" panose="02040503050406030204" pitchFamily="18" charset="0"/>
              </a:rPr>
              <a:t>do devedor e das pessoas a quem este tenha a obrigação de prestar alimentos, </a:t>
            </a:r>
            <a:r>
              <a:rPr lang="pt-PT" sz="2000" b="1" dirty="0" smtClean="0">
                <a:latin typeface="Cambria" panose="02040503050406030204" pitchFamily="18" charset="0"/>
                <a:ea typeface="Cambria" panose="02040503050406030204" pitchFamily="18" charset="0"/>
              </a:rPr>
              <a:t>relativo aos últimos seis meses</a:t>
            </a:r>
            <a:r>
              <a:rPr lang="pt-PT" sz="2000" dirty="0" smtClean="0">
                <a:latin typeface="Cambria" panose="02040503050406030204" pitchFamily="18" charset="0"/>
                <a:ea typeface="Cambria" panose="02040503050406030204" pitchFamily="18" charset="0"/>
              </a:rPr>
              <a:t>;</a:t>
            </a:r>
          </a:p>
          <a:p>
            <a:pPr algn="just"/>
            <a:r>
              <a:rPr lang="pt-PT" sz="2000" dirty="0" smtClean="0">
                <a:latin typeface="Cambria" panose="02040503050406030204" pitchFamily="18" charset="0"/>
                <a:ea typeface="Cambria" panose="02040503050406030204" pitchFamily="18" charset="0"/>
              </a:rPr>
              <a:t>d) </a:t>
            </a:r>
            <a:r>
              <a:rPr lang="pt-PT" sz="2000" b="1" dirty="0" smtClean="0">
                <a:latin typeface="Cambria" panose="02040503050406030204" pitchFamily="18" charset="0"/>
                <a:ea typeface="Cambria" panose="02040503050406030204" pitchFamily="18" charset="0"/>
              </a:rPr>
              <a:t>Os créditos emergentes do contrato de trabalho</a:t>
            </a:r>
            <a:r>
              <a:rPr lang="pt-PT" sz="2000" dirty="0" smtClean="0">
                <a:latin typeface="Cambria" panose="02040503050406030204" pitchFamily="18" charset="0"/>
                <a:ea typeface="Cambria" panose="02040503050406030204" pitchFamily="18" charset="0"/>
              </a:rPr>
              <a:t>, ou da violação ou cessação deste contrato, pertencentes ao trabalhador e </a:t>
            </a:r>
            <a:r>
              <a:rPr lang="pt-PT" sz="2000" b="1" dirty="0" smtClean="0">
                <a:latin typeface="Cambria" panose="02040503050406030204" pitchFamily="18" charset="0"/>
                <a:ea typeface="Cambria" panose="02040503050406030204" pitchFamily="18" charset="0"/>
              </a:rPr>
              <a:t>relativos aos últimos seis meses</a:t>
            </a:r>
            <a:r>
              <a:rPr lang="pt-PT" sz="2000" dirty="0" smtClean="0">
                <a:latin typeface="Cambria" panose="02040503050406030204" pitchFamily="18" charset="0"/>
                <a:ea typeface="Cambria" panose="02040503050406030204" pitchFamily="18" charset="0"/>
              </a:rPr>
              <a:t>.</a:t>
            </a:r>
          </a:p>
          <a:p>
            <a:pPr algn="just"/>
            <a:r>
              <a:rPr lang="pt-PT" sz="2000" dirty="0" smtClean="0">
                <a:latin typeface="Cambria" panose="02040503050406030204" pitchFamily="18" charset="0"/>
                <a:ea typeface="Cambria" panose="02040503050406030204" pitchFamily="18" charset="0"/>
              </a:rPr>
              <a:t>[…]»</a:t>
            </a:r>
            <a:endParaRPr lang="pt-PT"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ea typeface="Cambria" panose="02040503050406030204" pitchFamily="18" charset="0"/>
              </a:rPr>
              <a:t>Os preceitos legais vigentes relativos aos privilégios creditórios (4)</a:t>
            </a:r>
            <a:endParaRPr lang="pt-PT" sz="2000" dirty="0">
              <a:latin typeface="Cambria" panose="02040503050406030204" pitchFamily="18" charset="0"/>
              <a:ea typeface="Cambria" panose="02040503050406030204" pitchFamily="18" charset="0"/>
            </a:endParaRPr>
          </a:p>
        </p:txBody>
      </p:sp>
      <p:sp>
        <p:nvSpPr>
          <p:cNvPr id="4" name="Rectangle 3"/>
          <p:cNvSpPr/>
          <p:nvPr/>
        </p:nvSpPr>
        <p:spPr>
          <a:xfrm>
            <a:off x="43434" y="88039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26</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48284" y="2605206"/>
            <a:ext cx="77343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000" b="1" dirty="0" smtClean="0">
                <a:latin typeface="Cambria" panose="02040503050406030204" pitchFamily="18" charset="0"/>
                <a:ea typeface="Cambria" panose="02040503050406030204" pitchFamily="18" charset="0"/>
              </a:rPr>
              <a:t>«Artigo 744.º </a:t>
            </a:r>
            <a:endParaRPr lang="pt-PT" sz="2000" dirty="0" smtClean="0">
              <a:latin typeface="Cambria" panose="02040503050406030204" pitchFamily="18" charset="0"/>
              <a:ea typeface="Cambria" panose="02040503050406030204" pitchFamily="18" charset="0"/>
            </a:endParaRPr>
          </a:p>
          <a:p>
            <a:r>
              <a:rPr lang="pt-PT" sz="2000" b="1" dirty="0" smtClean="0">
                <a:latin typeface="Cambria" panose="02040503050406030204" pitchFamily="18" charset="0"/>
                <a:ea typeface="Cambria" panose="02040503050406030204" pitchFamily="18" charset="0"/>
              </a:rPr>
              <a:t>Contribuição predial e impostos de transmissão </a:t>
            </a:r>
            <a:endParaRPr lang="pt-PT" sz="2000" dirty="0" smtClean="0">
              <a:latin typeface="Cambria" panose="02040503050406030204" pitchFamily="18" charset="0"/>
              <a:ea typeface="Cambria" panose="02040503050406030204" pitchFamily="18" charset="0"/>
            </a:endParaRPr>
          </a:p>
          <a:p>
            <a:pPr algn="just"/>
            <a:r>
              <a:rPr lang="pt-PT" sz="2000" dirty="0" smtClean="0">
                <a:latin typeface="Cambria" panose="02040503050406030204" pitchFamily="18" charset="0"/>
                <a:ea typeface="Cambria" panose="02040503050406030204" pitchFamily="18" charset="0"/>
              </a:rPr>
              <a:t>1. Os </a:t>
            </a:r>
            <a:r>
              <a:rPr lang="pt-PT" sz="2000" b="1" dirty="0" smtClean="0">
                <a:latin typeface="Cambria" panose="02040503050406030204" pitchFamily="18" charset="0"/>
                <a:ea typeface="Cambria" panose="02040503050406030204" pitchFamily="18" charset="0"/>
              </a:rPr>
              <a:t>créditos por contribuição predial </a:t>
            </a:r>
            <a:r>
              <a:rPr lang="pt-PT" sz="2000" dirty="0" smtClean="0">
                <a:latin typeface="Cambria" panose="02040503050406030204" pitchFamily="18" charset="0"/>
                <a:ea typeface="Cambria" panose="02040503050406030204" pitchFamily="18" charset="0"/>
              </a:rPr>
              <a:t>devida ao Estado ou às autarquias locais, inscritos para cobrança no </a:t>
            </a:r>
            <a:r>
              <a:rPr lang="pt-PT" sz="2000" b="1" dirty="0" smtClean="0">
                <a:latin typeface="Cambria" panose="02040503050406030204" pitchFamily="18" charset="0"/>
                <a:ea typeface="Cambria" panose="02040503050406030204" pitchFamily="18" charset="0"/>
              </a:rPr>
              <a:t>ano corrente na data da penhora, ou ato equivalente, e nos dois anos anteriores</a:t>
            </a:r>
            <a:r>
              <a:rPr lang="pt-PT" sz="2000" dirty="0" smtClean="0">
                <a:latin typeface="Cambria" panose="02040503050406030204" pitchFamily="18" charset="0"/>
                <a:ea typeface="Cambria" panose="02040503050406030204" pitchFamily="18" charset="0"/>
              </a:rPr>
              <a:t>, têm privilégio sobre os bens cujos rendimentos estão sujeitos àquela contribuição. </a:t>
            </a:r>
          </a:p>
          <a:p>
            <a:r>
              <a:rPr lang="pt-PT" sz="2000" dirty="0" smtClean="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ea typeface="Cambria" panose="02040503050406030204" pitchFamily="18" charset="0"/>
              </a:rPr>
              <a:t>Observações</a:t>
            </a:r>
            <a:r>
              <a:rPr lang="pt-PT" sz="2000" b="1" dirty="0" smtClean="0"/>
              <a:t> sobre as regras relativas aos privilégios creditórios</a:t>
            </a:r>
            <a:endParaRPr lang="pt-PT" sz="2000" dirty="0"/>
          </a:p>
        </p:txBody>
      </p:sp>
      <p:sp>
        <p:nvSpPr>
          <p:cNvPr id="4" name="Rectangle 3"/>
          <p:cNvSpPr/>
          <p:nvPr/>
        </p:nvSpPr>
        <p:spPr>
          <a:xfrm>
            <a:off x="43434" y="88039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27</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48284" y="1620323"/>
            <a:ext cx="77343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dirty="0" smtClean="0">
                <a:latin typeface="Cambria" panose="02040503050406030204" pitchFamily="18" charset="0"/>
                <a:ea typeface="Cambria" panose="02040503050406030204" pitchFamily="18" charset="0"/>
              </a:rPr>
              <a:t>- A regra geral constante do </a:t>
            </a:r>
            <a:r>
              <a:rPr lang="pt-PT" dirty="0" err="1" smtClean="0">
                <a:latin typeface="Cambria" panose="02040503050406030204" pitchFamily="18" charset="0"/>
                <a:ea typeface="Cambria" panose="02040503050406030204" pitchFamily="18" charset="0"/>
              </a:rPr>
              <a:t>art</a:t>
            </a:r>
            <a:r>
              <a:rPr lang="pt-PT" dirty="0" smtClean="0">
                <a:latin typeface="Cambria" panose="02040503050406030204" pitchFamily="18" charset="0"/>
                <a:ea typeface="Cambria" panose="02040503050406030204" pitchFamily="18" charset="0"/>
              </a:rPr>
              <a:t>. 734 é a de os privilégios cobrirem juros com o limite de dois anos, sendo explicitado tratar-se dos últimos dois, «se forem devidos»;</a:t>
            </a:r>
          </a:p>
          <a:p>
            <a:pPr algn="just"/>
            <a:r>
              <a:rPr lang="pt-PT" dirty="0" smtClean="0">
                <a:latin typeface="Cambria" panose="02040503050406030204" pitchFamily="18" charset="0"/>
                <a:ea typeface="Cambria" panose="02040503050406030204" pitchFamily="18" charset="0"/>
              </a:rPr>
              <a:t>- Comparando tal regra com o preceito afim relativo à hipoteca (o </a:t>
            </a:r>
            <a:r>
              <a:rPr lang="pt-PT" dirty="0" err="1" smtClean="0">
                <a:latin typeface="Cambria" panose="02040503050406030204" pitchFamily="18" charset="0"/>
                <a:ea typeface="Cambria" panose="02040503050406030204" pitchFamily="18" charset="0"/>
              </a:rPr>
              <a:t>art</a:t>
            </a:r>
            <a:r>
              <a:rPr lang="pt-PT" dirty="0" smtClean="0">
                <a:latin typeface="Cambria" panose="02040503050406030204" pitchFamily="18" charset="0"/>
                <a:ea typeface="Cambria" panose="02040503050406030204" pitchFamily="18" charset="0"/>
              </a:rPr>
              <a:t>. 693), nota-se que os privilégios creditórios só cobrem juros, não todos os acessórios do crédito;</a:t>
            </a:r>
          </a:p>
          <a:p>
            <a:pPr algn="just"/>
            <a:r>
              <a:rPr lang="pt-BR" dirty="0" smtClean="0">
                <a:latin typeface="Cambria" panose="02040503050406030204" pitchFamily="18" charset="0"/>
                <a:ea typeface="Cambria" panose="02040503050406030204" pitchFamily="18" charset="0"/>
              </a:rPr>
              <a:t>- A regra do art. 736, n.º 1,  limita o privilégio mobiliário geral atribuído aos impostos diretos aos tributos inscritos para cobrança no ano corrente na data da penhora e aos relativos aos dois anos anteriores;</a:t>
            </a:r>
            <a:endParaRPr lang="pt-PT" dirty="0" smtClean="0">
              <a:latin typeface="Cambria" panose="02040503050406030204" pitchFamily="18" charset="0"/>
              <a:ea typeface="Cambria" panose="02040503050406030204" pitchFamily="18" charset="0"/>
            </a:endParaRPr>
          </a:p>
          <a:p>
            <a:pPr algn="just"/>
            <a:r>
              <a:rPr lang="pt-BR" dirty="0" smtClean="0">
                <a:latin typeface="Cambria" panose="02040503050406030204" pitchFamily="18" charset="0"/>
                <a:ea typeface="Cambria" panose="02040503050406030204" pitchFamily="18" charset="0"/>
              </a:rPr>
              <a:t>- A regra do art. 737, n.º 1, alíneas </a:t>
            </a:r>
            <a:r>
              <a:rPr lang="pt-BR" i="1" dirty="0" smtClean="0">
                <a:latin typeface="Cambria" panose="02040503050406030204" pitchFamily="18" charset="0"/>
                <a:ea typeface="Cambria" panose="02040503050406030204" pitchFamily="18" charset="0"/>
              </a:rPr>
              <a:t>b</a:t>
            </a:r>
            <a:r>
              <a:rPr lang="pt-BR" dirty="0" smtClean="0">
                <a:latin typeface="Cambria" panose="02040503050406030204" pitchFamily="18" charset="0"/>
                <a:ea typeface="Cambria" panose="02040503050406030204" pitchFamily="18" charset="0"/>
              </a:rPr>
              <a:t>), </a:t>
            </a:r>
            <a:r>
              <a:rPr lang="pt-BR" i="1" dirty="0" smtClean="0">
                <a:latin typeface="Cambria" panose="02040503050406030204" pitchFamily="18" charset="0"/>
                <a:ea typeface="Cambria" panose="02040503050406030204" pitchFamily="18" charset="0"/>
              </a:rPr>
              <a:t>c)</a:t>
            </a:r>
            <a:r>
              <a:rPr lang="pt-BR" dirty="0" smtClean="0">
                <a:latin typeface="Cambria" panose="02040503050406030204" pitchFamily="18" charset="0"/>
                <a:ea typeface="Cambria" panose="02040503050406030204" pitchFamily="18" charset="0"/>
              </a:rPr>
              <a:t> e </a:t>
            </a:r>
            <a:r>
              <a:rPr lang="pt-BR" i="1" dirty="0" smtClean="0">
                <a:latin typeface="Cambria" panose="02040503050406030204" pitchFamily="18" charset="0"/>
                <a:ea typeface="Cambria" panose="02040503050406030204" pitchFamily="18" charset="0"/>
              </a:rPr>
              <a:t>d)</a:t>
            </a:r>
            <a:r>
              <a:rPr lang="pt-BR" dirty="0" smtClean="0">
                <a:latin typeface="Cambria" panose="02040503050406030204" pitchFamily="18" charset="0"/>
                <a:ea typeface="Cambria" panose="02040503050406030204" pitchFamily="18" charset="0"/>
              </a:rPr>
              <a:t> limita o privilégio mobiliário geral atribuído aos créditos nela referidos - cuja concessão resulta tendencialmente de vários atos sucessivos - aos dos últimos seis meses (contados nos termos do n.º 2 do mesmo artigo);</a:t>
            </a:r>
            <a:endParaRPr lang="pt-PT" dirty="0" smtClean="0">
              <a:latin typeface="Cambria" panose="02040503050406030204" pitchFamily="18" charset="0"/>
              <a:ea typeface="Cambria" panose="02040503050406030204" pitchFamily="18" charset="0"/>
            </a:endParaRPr>
          </a:p>
          <a:p>
            <a:pPr algn="just">
              <a:buFontTx/>
              <a:buChar char="-"/>
            </a:pPr>
            <a:r>
              <a:rPr lang="pt-BR" dirty="0" smtClean="0">
                <a:latin typeface="Cambria" panose="02040503050406030204" pitchFamily="18" charset="0"/>
                <a:ea typeface="Cambria" panose="02040503050406030204" pitchFamily="18" charset="0"/>
              </a:rPr>
              <a:t>A regra do art.  744, n.º 1 limita o privilégio da contribuição predial – atual IMI – ao tributo inscrito para cobrança no ano corrente na data da penhora e aos relativos aos dois anos anteriores.</a:t>
            </a:r>
            <a:endParaRPr lang="pt-PT" dirty="0" smtClean="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ea typeface="Cambria" panose="02040503050406030204" pitchFamily="18" charset="0"/>
              </a:rPr>
              <a:t>Os três anos de juros cobertos pela hipoteca (1) - dúvida</a:t>
            </a:r>
            <a:endParaRPr lang="pt-PT" sz="2000" dirty="0">
              <a:latin typeface="Cambria" panose="02040503050406030204" pitchFamily="18" charset="0"/>
              <a:ea typeface="Cambria" panose="02040503050406030204" pitchFamily="18" charset="0"/>
            </a:endParaRPr>
          </a:p>
        </p:txBody>
      </p:sp>
      <p:sp>
        <p:nvSpPr>
          <p:cNvPr id="4" name="Rectangle 3"/>
          <p:cNvSpPr/>
          <p:nvPr/>
        </p:nvSpPr>
        <p:spPr>
          <a:xfrm>
            <a:off x="43434" y="88039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28</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48284" y="2451318"/>
            <a:ext cx="77343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ea typeface="Cambria" panose="02040503050406030204" pitchFamily="18" charset="0"/>
              </a:rPr>
              <a:t>O n.º 2 do </a:t>
            </a:r>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693 levanta a dúvida - </a:t>
            </a:r>
            <a:r>
              <a:rPr lang="pt-PT" sz="2000" i="1" dirty="0" smtClean="0">
                <a:latin typeface="Cambria" panose="02040503050406030204" pitchFamily="18" charset="0"/>
                <a:ea typeface="Cambria" panose="02040503050406030204" pitchFamily="18" charset="0"/>
              </a:rPr>
              <a:t>que tem interesse prático quando a taxa dos juros vencidos pela dívida varie durante o período potencialmente relevante</a:t>
            </a:r>
            <a:r>
              <a:rPr lang="pt-PT" sz="2000" dirty="0" smtClean="0">
                <a:latin typeface="Cambria" panose="02040503050406030204" pitchFamily="18" charset="0"/>
                <a:ea typeface="Cambria" panose="02040503050406030204" pitchFamily="18" charset="0"/>
              </a:rPr>
              <a:t>, o que de resto, é vulgar, por força de haver muitos «empréstimos a taxa variável»</a:t>
            </a:r>
            <a:r>
              <a:rPr lang="pt-PT" sz="2000" i="1" dirty="0" smtClean="0">
                <a:latin typeface="Cambria" panose="02040503050406030204" pitchFamily="18" charset="0"/>
                <a:ea typeface="Cambria" panose="02040503050406030204" pitchFamily="18" charset="0"/>
              </a:rPr>
              <a:t> </a:t>
            </a:r>
            <a:r>
              <a:rPr lang="pt-PT" sz="2000" dirty="0" smtClean="0">
                <a:latin typeface="Cambria" panose="02040503050406030204" pitchFamily="18" charset="0"/>
                <a:ea typeface="Cambria" panose="02040503050406030204" pitchFamily="18" charset="0"/>
              </a:rPr>
              <a:t>– de saber como contar o prazo de três anos, ou, por outras palavras, qual o lapso de tempo a considerar não abrangido pela hipoteca: o que excede três anos a contar do vencimento ou o que excede três anos a contar («para trás») do momento final relevante (a data considerada na conta final para pagamento)?</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ea typeface="Cambria" panose="02040503050406030204" pitchFamily="18" charset="0"/>
              </a:rPr>
              <a:t>Os três anos de juros cobertos pela hipoteca (2) – a jurisprudência</a:t>
            </a:r>
            <a:endParaRPr lang="pt-PT" sz="2000" dirty="0">
              <a:latin typeface="Cambria" panose="02040503050406030204" pitchFamily="18" charset="0"/>
              <a:ea typeface="Cambria" panose="02040503050406030204" pitchFamily="18" charset="0"/>
            </a:endParaRPr>
          </a:p>
        </p:txBody>
      </p:sp>
      <p:sp>
        <p:nvSpPr>
          <p:cNvPr id="4" name="Rectangle 3"/>
          <p:cNvSpPr/>
          <p:nvPr/>
        </p:nvSpPr>
        <p:spPr>
          <a:xfrm>
            <a:off x="43434" y="88039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29</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48284" y="1989653"/>
            <a:ext cx="77343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ea typeface="Cambria" panose="02040503050406030204" pitchFamily="18" charset="0"/>
              </a:rPr>
              <a:t>A resposta maioritária parece ser a constante do citado acórdão do STJ de 27.6.2006: </a:t>
            </a:r>
          </a:p>
          <a:p>
            <a:pPr marL="363538" algn="just"/>
            <a:r>
              <a:rPr lang="pt-PT" sz="2000" dirty="0" smtClean="0">
                <a:latin typeface="Cambria" panose="02040503050406030204" pitchFamily="18" charset="0"/>
                <a:ea typeface="Cambria" panose="02040503050406030204" pitchFamily="18" charset="0"/>
              </a:rPr>
              <a:t>«Daí que </a:t>
            </a:r>
            <a:r>
              <a:rPr lang="pt-PT" sz="2000" b="1" dirty="0" smtClean="0">
                <a:latin typeface="Cambria" panose="02040503050406030204" pitchFamily="18" charset="0"/>
                <a:ea typeface="Cambria" panose="02040503050406030204" pitchFamily="18" charset="0"/>
              </a:rPr>
              <a:t>a solução natural seja considerar como data do início de contagem daquele período de três anos durante o qual os juros beneficiam de garantia hipotecária, o dia do vencimento</a:t>
            </a:r>
            <a:r>
              <a:rPr lang="pt-PT" sz="2000" dirty="0" smtClean="0">
                <a:latin typeface="Cambria" panose="02040503050406030204" pitchFamily="18" charset="0"/>
                <a:ea typeface="Cambria" panose="02040503050406030204" pitchFamily="18" charset="0"/>
              </a:rPr>
              <a:t> e consequente exigibilidade dos primeiros juros. […] Não obstante a lei estabelecer a limitação dos juros garantidos por hipoteca a um período de três anos, o certo é que permite um[a] </a:t>
            </a:r>
            <a:r>
              <a:rPr lang="pt-PT" sz="2000" dirty="0" err="1" smtClean="0">
                <a:latin typeface="Cambria" panose="02040503050406030204" pitchFamily="18" charset="0"/>
                <a:ea typeface="Cambria" panose="02040503050406030204" pitchFamily="18" charset="0"/>
              </a:rPr>
              <a:t>actualização</a:t>
            </a:r>
            <a:r>
              <a:rPr lang="pt-PT" sz="2000" dirty="0" smtClean="0">
                <a:latin typeface="Cambria" panose="02040503050406030204" pitchFamily="18" charset="0"/>
                <a:ea typeface="Cambria" panose="02040503050406030204" pitchFamily="18" charset="0"/>
              </a:rPr>
              <a:t> progressiva da extensão de tal garantia, o </a:t>
            </a:r>
            <a:r>
              <a:rPr lang="pt-PT" sz="2000" b="1" dirty="0" smtClean="0">
                <a:latin typeface="Cambria" panose="02040503050406030204" pitchFamily="18" charset="0"/>
                <a:ea typeface="Cambria" panose="02040503050406030204" pitchFamily="18" charset="0"/>
              </a:rPr>
              <a:t>que só se justifica considerando que o período inicial e legalmente garantido se reporta aos três primeiros anos do </a:t>
            </a:r>
            <a:r>
              <a:rPr lang="pt-PT" sz="2000" b="1" dirty="0" err="1" smtClean="0">
                <a:latin typeface="Cambria" panose="02040503050406030204" pitchFamily="18" charset="0"/>
                <a:ea typeface="Cambria" panose="02040503050406030204" pitchFamily="18" charset="0"/>
              </a:rPr>
              <a:t>respectivo</a:t>
            </a:r>
            <a:r>
              <a:rPr lang="pt-PT" sz="2000" b="1" dirty="0" smtClean="0">
                <a:latin typeface="Cambria" panose="02040503050406030204" pitchFamily="18" charset="0"/>
                <a:ea typeface="Cambria" panose="02040503050406030204" pitchFamily="18" charset="0"/>
              </a:rPr>
              <a:t> vencimento</a:t>
            </a:r>
            <a:r>
              <a:rPr lang="pt-PT" sz="2000" dirty="0" smtClean="0">
                <a:latin typeface="Cambria" panose="02040503050406030204" pitchFamily="18" charset="0"/>
                <a:ea typeface="Cambria" panose="02040503050406030204" pitchFamily="18" charset="0"/>
              </a:rPr>
              <a:t>» (negrito acrescentado)</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6967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a:t>
            </a:fld>
            <a:endParaRPr lang="en-US" dirty="0"/>
          </a:p>
        </p:txBody>
      </p:sp>
      <p:sp>
        <p:nvSpPr>
          <p:cNvPr id="11" name="TextBox 10"/>
          <p:cNvSpPr txBox="1"/>
          <p:nvPr/>
        </p:nvSpPr>
        <p:spPr>
          <a:xfrm>
            <a:off x="609600" y="1854875"/>
            <a:ext cx="7696200" cy="1631216"/>
          </a:xfrm>
          <a:prstGeom prst="rect">
            <a:avLst/>
          </a:prstGeom>
          <a:noFill/>
        </p:spPr>
        <p:txBody>
          <a:bodyPr wrap="square" rtlCol="0">
            <a:spAutoFit/>
          </a:bodyPr>
          <a:lstStyle/>
          <a:p>
            <a:pPr lvl="0" algn="just"/>
            <a:r>
              <a:rPr lang="pt-PT" sz="2000" dirty="0" smtClean="0">
                <a:latin typeface="Cambria" panose="02040503050406030204" pitchFamily="18" charset="0"/>
                <a:ea typeface="Cambria" panose="02040503050406030204" pitchFamily="18" charset="0"/>
              </a:rPr>
              <a:t>Sabendo-se que as dívidas incumpridas abrangem, as mais das vezes, além do capital, juros e outros créditos acessórios, suscita(ou)-se a questão de saber se tais créditos acessórios (antes de mais, os juros) devem ser cobertos pelas garantias (mormente a hipoteca) e, em caso afirmativo, em que medida o devem ser.</a:t>
            </a:r>
            <a:endParaRPr lang="pt-PT" sz="2000" dirty="0">
              <a:latin typeface="Cambria" panose="02040503050406030204" pitchFamily="18" charset="0"/>
              <a:ea typeface="Cambria" panose="02040503050406030204" pitchFamily="18" charset="0"/>
            </a:endParaRPr>
          </a:p>
        </p:txBody>
      </p:sp>
      <p:sp>
        <p:nvSpPr>
          <p:cNvPr id="20481" name="Rectangle 1"/>
          <p:cNvSpPr>
            <a:spLocks noChangeArrowheads="1"/>
          </p:cNvSpPr>
          <p:nvPr/>
        </p:nvSpPr>
        <p:spPr bwMode="auto">
          <a:xfrm>
            <a:off x="0" y="153889"/>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pt-PT" sz="2400" b="1" dirty="0" smtClean="0">
                <a:latin typeface="Cambria" panose="02040503050406030204" pitchFamily="18" charset="0"/>
                <a:ea typeface="Cambria" panose="02040503050406030204" pitchFamily="18" charset="0"/>
              </a:rPr>
              <a:t>Introdução (2/7)</a:t>
            </a:r>
            <a:endParaRPr lang="pt-PT"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ea typeface="Cambria" panose="02040503050406030204" pitchFamily="18" charset="0"/>
              </a:rPr>
              <a:t>Os três anos de juros cobertos pela hipoteca (3) – razões de opinião discordante (a)</a:t>
            </a:r>
            <a:endParaRPr lang="pt-PT" sz="2000" dirty="0">
              <a:latin typeface="Cambria" panose="02040503050406030204" pitchFamily="18" charset="0"/>
              <a:ea typeface="Cambria" panose="02040503050406030204" pitchFamily="18" charset="0"/>
            </a:endParaRPr>
          </a:p>
        </p:txBody>
      </p:sp>
      <p:sp>
        <p:nvSpPr>
          <p:cNvPr id="4" name="Rectangle 3"/>
          <p:cNvSpPr/>
          <p:nvPr/>
        </p:nvSpPr>
        <p:spPr>
          <a:xfrm>
            <a:off x="43434" y="88039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30</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48284" y="2513479"/>
            <a:ext cx="77343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ea typeface="Cambria" panose="02040503050406030204" pitchFamily="18" charset="0"/>
              </a:rPr>
              <a:t>Atento o fim do preceito, o período a considerar como coberto tem de ser o dos últimos três anos – sendo os restantes abrangidos por algo que tenho chamado «prescrição da garantia»: </a:t>
            </a:r>
            <a:r>
              <a:rPr lang="pt-PT" sz="2000" i="1" dirty="0" smtClean="0">
                <a:latin typeface="Cambria" panose="02040503050406030204" pitchFamily="18" charset="0"/>
                <a:ea typeface="Cambria" panose="02040503050406030204" pitchFamily="18" charset="0"/>
              </a:rPr>
              <a:t>tal </a:t>
            </a:r>
            <a:r>
              <a:rPr lang="pt-PT" sz="2000" i="1" dirty="0">
                <a:latin typeface="Cambria" panose="02040503050406030204" pitchFamily="18" charset="0"/>
                <a:ea typeface="Cambria" panose="02040503050406030204" pitchFamily="18" charset="0"/>
              </a:rPr>
              <a:t>como a regra sobre prescrição dos juros elimina os mais antigos, a da limitação da cobertura </a:t>
            </a:r>
            <a:r>
              <a:rPr lang="pt-PT" sz="2000" i="1" dirty="0" smtClean="0">
                <a:latin typeface="Cambria" panose="02040503050406030204" pitchFamily="18" charset="0"/>
                <a:ea typeface="Cambria" panose="02040503050406030204" pitchFamily="18" charset="0"/>
              </a:rPr>
              <a:t>tem </a:t>
            </a:r>
            <a:r>
              <a:rPr lang="pt-PT" sz="2000" i="1" dirty="0">
                <a:latin typeface="Cambria" panose="02040503050406030204" pitchFamily="18" charset="0"/>
                <a:ea typeface="Cambria" panose="02040503050406030204" pitchFamily="18" charset="0"/>
              </a:rPr>
              <a:t>por objeto os mais antigos</a:t>
            </a:r>
            <a:r>
              <a:rPr lang="pt-PT" sz="2000" dirty="0">
                <a:latin typeface="Cambria" panose="02040503050406030204" pitchFamily="18" charset="0"/>
                <a:ea typeface="Cambria" panose="02040503050406030204" pitchFamily="18" charset="0"/>
              </a:rPr>
              <a:t>. </a:t>
            </a:r>
            <a:endParaRPr lang="pt-PT" sz="2000" dirty="0" smtClean="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ea typeface="Cambria" panose="02040503050406030204" pitchFamily="18" charset="0"/>
              </a:rPr>
              <a:t>Os três anos de juros cobertos pela hipoteca (4) – razões de opinião discordante (b</a:t>
            </a:r>
            <a:r>
              <a:rPr lang="pt-PT" sz="2000" b="1" dirty="0" smtClean="0"/>
              <a:t>)</a:t>
            </a:r>
            <a:endParaRPr lang="pt-PT" sz="2000" dirty="0"/>
          </a:p>
        </p:txBody>
      </p:sp>
      <p:sp>
        <p:nvSpPr>
          <p:cNvPr id="4" name="Rectangle 3"/>
          <p:cNvSpPr/>
          <p:nvPr/>
        </p:nvSpPr>
        <p:spPr>
          <a:xfrm>
            <a:off x="43434" y="88039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31</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48284" y="1989653"/>
            <a:ext cx="77343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ea typeface="Cambria" panose="02040503050406030204" pitchFamily="18" charset="0"/>
              </a:rPr>
              <a:t>Paralelismo com os </a:t>
            </a:r>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734 (limitação dos juros cobertos pelos privilégios creditórios aos últimos dois anos), </a:t>
            </a:r>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736, n.º 1 (limitação do privilégio mobiliário geral atribuído aos impostos diretos aos tributos inscritos para cobrança no ano corrente na data da penhora e aos relativos aos dois anos anteriores), </a:t>
            </a:r>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737, n.º 1, alíneas </a:t>
            </a:r>
            <a:r>
              <a:rPr lang="pt-PT" sz="2000" i="1" dirty="0" smtClean="0">
                <a:latin typeface="Cambria" panose="02040503050406030204" pitchFamily="18" charset="0"/>
                <a:ea typeface="Cambria" panose="02040503050406030204" pitchFamily="18" charset="0"/>
              </a:rPr>
              <a:t>b)</a:t>
            </a:r>
            <a:r>
              <a:rPr lang="pt-PT" sz="2000" dirty="0" smtClean="0">
                <a:latin typeface="Cambria" panose="02040503050406030204" pitchFamily="18" charset="0"/>
                <a:ea typeface="Cambria" panose="02040503050406030204" pitchFamily="18" charset="0"/>
              </a:rPr>
              <a:t>, </a:t>
            </a:r>
            <a:r>
              <a:rPr lang="pt-PT" sz="2000" i="1" dirty="0" smtClean="0">
                <a:latin typeface="Cambria" panose="02040503050406030204" pitchFamily="18" charset="0"/>
                <a:ea typeface="Cambria" panose="02040503050406030204" pitchFamily="18" charset="0"/>
              </a:rPr>
              <a:t>c)</a:t>
            </a:r>
            <a:r>
              <a:rPr lang="pt-PT" sz="2000" dirty="0" smtClean="0">
                <a:latin typeface="Cambria" panose="02040503050406030204" pitchFamily="18" charset="0"/>
                <a:ea typeface="Cambria" panose="02040503050406030204" pitchFamily="18" charset="0"/>
              </a:rPr>
              <a:t> e </a:t>
            </a:r>
            <a:r>
              <a:rPr lang="pt-PT" sz="2000" i="1" dirty="0" smtClean="0">
                <a:latin typeface="Cambria" panose="02040503050406030204" pitchFamily="18" charset="0"/>
                <a:ea typeface="Cambria" panose="02040503050406030204" pitchFamily="18" charset="0"/>
              </a:rPr>
              <a:t>d)</a:t>
            </a:r>
            <a:r>
              <a:rPr lang="pt-PT" sz="2000" dirty="0" smtClean="0">
                <a:latin typeface="Cambria" panose="02040503050406030204" pitchFamily="18" charset="0"/>
                <a:ea typeface="Cambria" panose="02040503050406030204" pitchFamily="18" charset="0"/>
              </a:rPr>
              <a:t> (limitação do privilégio mobiliário geral atribuído a certos créditos cuja concessão resulta tendencialmente de vários atos sucessivos aos dos últimos seis meses, contados nos termos do n.º 2 do mesmo artigo) e </a:t>
            </a:r>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744, n.º 1 (limitação do privilégio da contribuição predial – atual IMI – ao tributo inscrito para cobrança no ano corrente na data da penhora e aos relativos aos dois anos anteriores).</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ea typeface="Cambria" panose="02040503050406030204" pitchFamily="18" charset="0"/>
              </a:rPr>
              <a:t>Questões de política legislativa </a:t>
            </a:r>
            <a:r>
              <a:rPr lang="pt-PT" sz="2000" b="1" dirty="0">
                <a:latin typeface="Cambria" panose="02040503050406030204" pitchFamily="18" charset="0"/>
                <a:ea typeface="Cambria" panose="02040503050406030204" pitchFamily="18" charset="0"/>
              </a:rPr>
              <a:t>(</a:t>
            </a:r>
            <a:r>
              <a:rPr lang="pt-PT" sz="2000" b="1" dirty="0" smtClean="0">
                <a:latin typeface="Cambria" panose="02040503050406030204" pitchFamily="18" charset="0"/>
                <a:ea typeface="Cambria" panose="02040503050406030204" pitchFamily="18" charset="0"/>
              </a:rPr>
              <a:t>1/2)– elas existem…</a:t>
            </a:r>
            <a:endParaRPr lang="pt-PT" sz="2000" dirty="0">
              <a:latin typeface="Cambria" panose="02040503050406030204" pitchFamily="18" charset="0"/>
              <a:ea typeface="Cambria" panose="02040503050406030204" pitchFamily="18" charset="0"/>
            </a:endParaRPr>
          </a:p>
        </p:txBody>
      </p:sp>
      <p:sp>
        <p:nvSpPr>
          <p:cNvPr id="4" name="Rectangle 3"/>
          <p:cNvSpPr/>
          <p:nvPr/>
        </p:nvSpPr>
        <p:spPr>
          <a:xfrm>
            <a:off x="43434" y="88039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32</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48284" y="2728317"/>
            <a:ext cx="77343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b="1" dirty="0" smtClean="0">
                <a:latin typeface="Cambria" panose="02040503050406030204" pitchFamily="18" charset="0"/>
                <a:ea typeface="Cambria" panose="02040503050406030204" pitchFamily="18" charset="0"/>
              </a:rPr>
              <a:t>Exemplo</a:t>
            </a:r>
            <a:r>
              <a:rPr lang="pt-PT" sz="2000" dirty="0" smtClean="0">
                <a:latin typeface="Cambria" panose="02040503050406030204" pitchFamily="18" charset="0"/>
                <a:ea typeface="Cambria" panose="02040503050406030204" pitchFamily="18" charset="0"/>
              </a:rPr>
              <a:t>: o risco das demoras processuais deve recair sobre o credor (que pode propor a execução antes de estarem vencidos três anos de juros e só lograr pagamento muitos anos depois, vendo parte do seu crédito não ser abrangido pela garantia) ou sobre terceiros (determinando que todos os juros posteriores à citação ou à penhora sejam abrangidos pela garantia)?</a:t>
            </a:r>
          </a:p>
          <a:p>
            <a:pPr algn="just"/>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ea typeface="Cambria" panose="02040503050406030204" pitchFamily="18" charset="0"/>
              </a:rPr>
              <a:t>Questões de política legislativa </a:t>
            </a:r>
            <a:r>
              <a:rPr lang="pt-PT" sz="2000" b="1" dirty="0">
                <a:latin typeface="Cambria" panose="02040503050406030204" pitchFamily="18" charset="0"/>
                <a:ea typeface="Cambria" panose="02040503050406030204" pitchFamily="18" charset="0"/>
              </a:rPr>
              <a:t>(</a:t>
            </a:r>
            <a:r>
              <a:rPr lang="pt-PT" sz="2000" b="1" dirty="0" smtClean="0">
                <a:latin typeface="Cambria" panose="02040503050406030204" pitchFamily="18" charset="0"/>
                <a:ea typeface="Cambria" panose="02040503050406030204" pitchFamily="18" charset="0"/>
              </a:rPr>
              <a:t>2/2)– mas estão fora de moda</a:t>
            </a:r>
            <a:endParaRPr lang="pt-PT" sz="2000" dirty="0">
              <a:latin typeface="Cambria" panose="02040503050406030204" pitchFamily="18" charset="0"/>
              <a:ea typeface="Cambria" panose="02040503050406030204" pitchFamily="18" charset="0"/>
            </a:endParaRPr>
          </a:p>
        </p:txBody>
      </p:sp>
      <p:sp>
        <p:nvSpPr>
          <p:cNvPr id="4" name="Rectangle 3"/>
          <p:cNvSpPr/>
          <p:nvPr/>
        </p:nvSpPr>
        <p:spPr>
          <a:xfrm>
            <a:off x="43434" y="88039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33</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48284" y="2882204"/>
            <a:ext cx="7734300"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ea typeface="Cambria" panose="02040503050406030204" pitchFamily="18" charset="0"/>
              </a:rPr>
              <a:t>Os responsáveis diretos pela produção das leis e os fazedores de opinião em matéria de justiça vivem tão longe de tais questões - </a:t>
            </a:r>
            <a:r>
              <a:rPr lang="pt-PT" sz="2000" i="1" dirty="0" smtClean="0">
                <a:latin typeface="Cambria" panose="02040503050406030204" pitchFamily="18" charset="0"/>
                <a:ea typeface="Cambria" panose="02040503050406030204" pitchFamily="18" charset="0"/>
              </a:rPr>
              <a:t>apesar de elas terem condicionarem a celeridade e a eficiência do processo executivo e, portanto, o sistema de crédito</a:t>
            </a:r>
            <a:r>
              <a:rPr lang="pt-PT" sz="2000" dirty="0" smtClean="0">
                <a:latin typeface="Cambria" panose="02040503050406030204" pitchFamily="18" charset="0"/>
                <a:ea typeface="Cambria" panose="02040503050406030204" pitchFamily="18" charset="0"/>
              </a:rPr>
              <a:t> - que não vale a pena ter pressa em (voltar a) fazer a discussão...</a:t>
            </a:r>
          </a:p>
          <a:p>
            <a:pPr algn="just"/>
            <a:endParaRPr lang="pt-PT"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6967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4</a:t>
            </a:fld>
            <a:endParaRPr lang="en-US" dirty="0"/>
          </a:p>
        </p:txBody>
      </p:sp>
      <p:sp>
        <p:nvSpPr>
          <p:cNvPr id="11" name="TextBox 10"/>
          <p:cNvSpPr txBox="1"/>
          <p:nvPr/>
        </p:nvSpPr>
        <p:spPr>
          <a:xfrm>
            <a:off x="609600" y="1854875"/>
            <a:ext cx="7696200" cy="923330"/>
          </a:xfrm>
          <a:prstGeom prst="rect">
            <a:avLst/>
          </a:prstGeom>
          <a:noFill/>
        </p:spPr>
        <p:txBody>
          <a:bodyPr wrap="square" rtlCol="0">
            <a:spAutoFit/>
          </a:bodyPr>
          <a:lstStyle/>
          <a:p>
            <a:pPr indent="177800" algn="just">
              <a:buFont typeface="Arial" pitchFamily="34" charset="0"/>
              <a:buChar char="•"/>
            </a:pPr>
            <a:endParaRPr lang="pt-PT" dirty="0" smtClean="0">
              <a:latin typeface="Cambria" pitchFamily="18" charset="0"/>
            </a:endParaRPr>
          </a:p>
          <a:p>
            <a:pPr indent="177800" algn="just"/>
            <a:endParaRPr lang="pt-PT" dirty="0" smtClean="0">
              <a:latin typeface="Cambria" pitchFamily="18" charset="0"/>
            </a:endParaRPr>
          </a:p>
          <a:p>
            <a:pPr indent="177800">
              <a:buFont typeface="Arial" pitchFamily="34" charset="0"/>
              <a:buChar char="•"/>
            </a:pPr>
            <a:endParaRPr lang="pt-PT" dirty="0" smtClean="0">
              <a:latin typeface="Cambria" pitchFamily="18" charset="0"/>
            </a:endParaRPr>
          </a:p>
        </p:txBody>
      </p:sp>
      <p:sp>
        <p:nvSpPr>
          <p:cNvPr id="7" name="Rectângulo 6"/>
          <p:cNvSpPr/>
          <p:nvPr/>
        </p:nvSpPr>
        <p:spPr>
          <a:xfrm>
            <a:off x="533400" y="228600"/>
            <a:ext cx="8229600" cy="461665"/>
          </a:xfrm>
          <a:prstGeom prst="rect">
            <a:avLst/>
          </a:prstGeom>
        </p:spPr>
        <p:txBody>
          <a:bodyPr wrap="square">
            <a:spAutoFit/>
          </a:bodyPr>
          <a:lstStyle/>
          <a:p>
            <a:pPr algn="ctr"/>
            <a:r>
              <a:rPr lang="pt-PT" sz="2400" b="1" dirty="0" smtClean="0">
                <a:latin typeface="Cambria" panose="02040503050406030204" pitchFamily="18" charset="0"/>
                <a:ea typeface="Cambria" panose="02040503050406030204" pitchFamily="18" charset="0"/>
              </a:rPr>
              <a:t>Introdução (</a:t>
            </a:r>
            <a:r>
              <a:rPr lang="pt-PT" sz="2400" b="1" dirty="0">
                <a:latin typeface="Cambria" panose="02040503050406030204" pitchFamily="18" charset="0"/>
                <a:ea typeface="Cambria" panose="02040503050406030204" pitchFamily="18" charset="0"/>
              </a:rPr>
              <a:t>3/7)</a:t>
            </a:r>
            <a:endParaRPr lang="pt-PT" sz="2400" dirty="0">
              <a:latin typeface="Cambria" panose="02040503050406030204" pitchFamily="18" charset="0"/>
              <a:ea typeface="Cambria" panose="02040503050406030204" pitchFamily="18" charset="0"/>
            </a:endParaRPr>
          </a:p>
        </p:txBody>
      </p:sp>
      <p:sp>
        <p:nvSpPr>
          <p:cNvPr id="8" name="Rectângulo 7"/>
          <p:cNvSpPr/>
          <p:nvPr/>
        </p:nvSpPr>
        <p:spPr>
          <a:xfrm>
            <a:off x="533400" y="1905000"/>
            <a:ext cx="8001000" cy="3724096"/>
          </a:xfrm>
          <a:prstGeom prst="rect">
            <a:avLst/>
          </a:prstGeom>
        </p:spPr>
        <p:txBody>
          <a:bodyPr wrap="square">
            <a:spAutoFit/>
          </a:bodyPr>
          <a:lstStyle/>
          <a:p>
            <a:r>
              <a:rPr lang="pt-PT" i="1" dirty="0" err="1" smtClean="0"/>
              <a:t>Code</a:t>
            </a:r>
            <a:r>
              <a:rPr lang="pt-PT" i="1" dirty="0" smtClean="0"/>
              <a:t> Civil </a:t>
            </a:r>
            <a:r>
              <a:rPr lang="pt-PT" dirty="0" smtClean="0"/>
              <a:t>francês - </a:t>
            </a:r>
            <a:r>
              <a:rPr lang="pt-PT" dirty="0" err="1" smtClean="0"/>
              <a:t>art</a:t>
            </a:r>
            <a:r>
              <a:rPr lang="pt-PT" dirty="0" smtClean="0"/>
              <a:t>. 2432, na redação da </a:t>
            </a:r>
            <a:r>
              <a:rPr lang="pt-PT" i="1" dirty="0" err="1" smtClean="0"/>
              <a:t>loi</a:t>
            </a:r>
            <a:r>
              <a:rPr lang="pt-PT" dirty="0" smtClean="0"/>
              <a:t> n.º 2015-992, de 17 de agosto de 2015:</a:t>
            </a:r>
          </a:p>
          <a:p>
            <a:pPr marL="901700" algn="just">
              <a:tabLst>
                <a:tab pos="363538" algn="l"/>
              </a:tabLst>
            </a:pPr>
            <a:r>
              <a:rPr lang="fr-FR" dirty="0" smtClean="0"/>
              <a:t>«Le créancier privilégié dont le titre a été inscrit, ou le créancier hypothécaire inscrit pour un capital produisant intérêt et arrérages, a le droit d'être colloqué, pour trois années seulement, au même rang que le principal, sans préjudice des inscriptions particulières à prendre, portant hypothèque à compter de leur date, pour les intérêts et arrérages autres que ceux conservés par l'inscription primitive. </a:t>
            </a:r>
            <a:endParaRPr lang="pt-PT" dirty="0" smtClean="0"/>
          </a:p>
          <a:p>
            <a:pPr marL="901700" algn="just">
              <a:tabLst>
                <a:tab pos="363538" algn="l"/>
              </a:tabLst>
            </a:pPr>
            <a:r>
              <a:rPr lang="fr-FR" dirty="0" smtClean="0"/>
              <a:t>Toutefois, le créancier a le droit d'être colloqué pour la totalité des intérêts, au même rang que le principal, lorsque l'hypothèque a été consentie en garantie du prêt viager défini au I de l'article </a:t>
            </a:r>
            <a:r>
              <a:rPr lang="fr-FR" dirty="0" smtClean="0">
                <a:hlinkClick r:id="rId2"/>
              </a:rPr>
              <a:t>L. 314-1</a:t>
            </a:r>
            <a:r>
              <a:rPr lang="fr-FR" dirty="0" smtClean="0"/>
              <a:t> du code de la consommation.»</a:t>
            </a:r>
            <a:endParaRPr lang="pt-PT" dirty="0" smtClean="0"/>
          </a:p>
          <a:p>
            <a:pPr algn="just"/>
            <a:endParaRPr lang="pt-PT"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94019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6967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5</a:t>
            </a:fld>
            <a:endParaRPr lang="en-US" dirty="0"/>
          </a:p>
        </p:txBody>
      </p:sp>
      <p:sp>
        <p:nvSpPr>
          <p:cNvPr id="11" name="TextBox 10"/>
          <p:cNvSpPr txBox="1"/>
          <p:nvPr/>
        </p:nvSpPr>
        <p:spPr>
          <a:xfrm>
            <a:off x="493776" y="1709879"/>
            <a:ext cx="8077200" cy="923330"/>
          </a:xfrm>
          <a:prstGeom prst="rect">
            <a:avLst/>
          </a:prstGeom>
          <a:noFill/>
        </p:spPr>
        <p:txBody>
          <a:bodyPr wrap="square" rtlCol="0">
            <a:spAutoFit/>
          </a:bodyPr>
          <a:lstStyle/>
          <a:p>
            <a:pPr indent="177800" algn="just">
              <a:buFont typeface="Arial" pitchFamily="34" charset="0"/>
              <a:buChar char="•"/>
            </a:pPr>
            <a:endParaRPr lang="pt-PT" dirty="0" smtClean="0">
              <a:latin typeface="Cambria" pitchFamily="18" charset="0"/>
            </a:endParaRPr>
          </a:p>
          <a:p>
            <a:pPr indent="177800" algn="just"/>
            <a:endParaRPr lang="pt-PT" dirty="0" smtClean="0">
              <a:latin typeface="Cambria" pitchFamily="18" charset="0"/>
            </a:endParaRPr>
          </a:p>
          <a:p>
            <a:pPr indent="177800">
              <a:buFont typeface="Arial" pitchFamily="34" charset="0"/>
              <a:buChar char="•"/>
            </a:pPr>
            <a:endParaRPr lang="pt-PT" dirty="0" smtClean="0">
              <a:latin typeface="Cambria" pitchFamily="18" charset="0"/>
            </a:endParaRPr>
          </a:p>
        </p:txBody>
      </p:sp>
      <p:sp>
        <p:nvSpPr>
          <p:cNvPr id="7" name="Rectângulo 6"/>
          <p:cNvSpPr/>
          <p:nvPr/>
        </p:nvSpPr>
        <p:spPr>
          <a:xfrm>
            <a:off x="533400" y="228600"/>
            <a:ext cx="8229600" cy="461665"/>
          </a:xfrm>
          <a:prstGeom prst="rect">
            <a:avLst/>
          </a:prstGeom>
        </p:spPr>
        <p:txBody>
          <a:bodyPr wrap="square">
            <a:spAutoFit/>
          </a:bodyPr>
          <a:lstStyle/>
          <a:p>
            <a:pPr algn="ctr"/>
            <a:r>
              <a:rPr lang="pt-PT" sz="2400" b="1" dirty="0" smtClean="0">
                <a:latin typeface="Cambria" panose="02040503050406030204" pitchFamily="18" charset="0"/>
                <a:ea typeface="Cambria" panose="02040503050406030204" pitchFamily="18" charset="0"/>
              </a:rPr>
              <a:t>Introdução (</a:t>
            </a:r>
            <a:r>
              <a:rPr lang="pt-PT" sz="2400" b="1" dirty="0">
                <a:latin typeface="Cambria" panose="02040503050406030204" pitchFamily="18" charset="0"/>
                <a:ea typeface="Cambria" panose="02040503050406030204" pitchFamily="18" charset="0"/>
              </a:rPr>
              <a:t>4/7)</a:t>
            </a:r>
            <a:endParaRPr lang="pt-PT" sz="2400" dirty="0">
              <a:latin typeface="Cambria" panose="02040503050406030204" pitchFamily="18" charset="0"/>
              <a:ea typeface="Cambria" panose="02040503050406030204" pitchFamily="18" charset="0"/>
            </a:endParaRPr>
          </a:p>
        </p:txBody>
      </p:sp>
      <p:sp>
        <p:nvSpPr>
          <p:cNvPr id="9" name="Rectângulo 8"/>
          <p:cNvSpPr/>
          <p:nvPr/>
        </p:nvSpPr>
        <p:spPr>
          <a:xfrm>
            <a:off x="685800" y="1828800"/>
            <a:ext cx="7848600" cy="2923877"/>
          </a:xfrm>
          <a:prstGeom prst="rect">
            <a:avLst/>
          </a:prstGeom>
        </p:spPr>
        <p:txBody>
          <a:bodyPr wrap="square">
            <a:spAutoFit/>
          </a:bodyPr>
          <a:lstStyle/>
          <a:p>
            <a:r>
              <a:rPr lang="pt-PT" sz="2000" i="1" dirty="0" err="1" smtClean="0">
                <a:latin typeface="Cambria" panose="02040503050406030204" pitchFamily="18" charset="0"/>
                <a:ea typeface="Cambria" panose="02040503050406030204" pitchFamily="18" charset="0"/>
              </a:rPr>
              <a:t>Ley</a:t>
            </a:r>
            <a:r>
              <a:rPr lang="pt-PT" sz="2000" i="1" dirty="0" smtClean="0">
                <a:latin typeface="Cambria" panose="02040503050406030204" pitchFamily="18" charset="0"/>
                <a:ea typeface="Cambria" panose="02040503050406030204" pitchFamily="18" charset="0"/>
              </a:rPr>
              <a:t> Hipotecaria </a:t>
            </a:r>
            <a:r>
              <a:rPr lang="pt-PT" sz="2000" dirty="0" smtClean="0">
                <a:latin typeface="Cambria" panose="02040503050406030204" pitchFamily="18" charset="0"/>
                <a:ea typeface="Cambria" panose="02040503050406030204" pitchFamily="18" charset="0"/>
              </a:rPr>
              <a:t>espanhola - </a:t>
            </a:r>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114:</a:t>
            </a:r>
          </a:p>
          <a:p>
            <a:pPr marL="363538" algn="just"/>
            <a:r>
              <a:rPr lang="pt-PT" sz="2000" dirty="0" smtClean="0">
                <a:latin typeface="Cambria" panose="02040503050406030204" pitchFamily="18" charset="0"/>
                <a:ea typeface="Cambria" panose="02040503050406030204" pitchFamily="18" charset="0"/>
              </a:rPr>
              <a:t>«Salvo pacto </a:t>
            </a:r>
            <a:r>
              <a:rPr lang="pt-PT" sz="2000" dirty="0" err="1" smtClean="0">
                <a:latin typeface="Cambria" panose="02040503050406030204" pitchFamily="18" charset="0"/>
                <a:ea typeface="Cambria" panose="02040503050406030204" pitchFamily="18" charset="0"/>
              </a:rPr>
              <a:t>en</a:t>
            </a:r>
            <a:r>
              <a:rPr lang="pt-PT" sz="2000" dirty="0" smtClean="0">
                <a:latin typeface="Cambria" panose="02040503050406030204" pitchFamily="18" charset="0"/>
                <a:ea typeface="Cambria" panose="02040503050406030204" pitchFamily="18" charset="0"/>
              </a:rPr>
              <a:t> contrario, la hipoteca </a:t>
            </a:r>
            <a:r>
              <a:rPr lang="pt-PT" sz="2000" dirty="0" err="1" smtClean="0">
                <a:latin typeface="Cambria" panose="02040503050406030204" pitchFamily="18" charset="0"/>
                <a:ea typeface="Cambria" panose="02040503050406030204" pitchFamily="18" charset="0"/>
              </a:rPr>
              <a:t>constituida</a:t>
            </a:r>
            <a:r>
              <a:rPr lang="pt-PT" sz="2000" dirty="0" smtClean="0">
                <a:latin typeface="Cambria" panose="02040503050406030204" pitchFamily="18" charset="0"/>
                <a:ea typeface="Cambria" panose="02040503050406030204" pitchFamily="18" charset="0"/>
              </a:rPr>
              <a:t> a favor de </a:t>
            </a:r>
            <a:r>
              <a:rPr lang="pt-PT" sz="2000" dirty="0" err="1" smtClean="0">
                <a:latin typeface="Cambria" panose="02040503050406030204" pitchFamily="18" charset="0"/>
                <a:ea typeface="Cambria" panose="02040503050406030204" pitchFamily="18" charset="0"/>
              </a:rPr>
              <a:t>un</a:t>
            </a:r>
            <a:r>
              <a:rPr lang="pt-PT" sz="2000" dirty="0" smtClean="0">
                <a:latin typeface="Cambria" panose="02040503050406030204" pitchFamily="18" charset="0"/>
                <a:ea typeface="Cambria" panose="02040503050406030204" pitchFamily="18" charset="0"/>
              </a:rPr>
              <a:t> crédito que </a:t>
            </a:r>
            <a:r>
              <a:rPr lang="pt-PT" sz="2000" dirty="0" err="1" smtClean="0">
                <a:latin typeface="Cambria" panose="02040503050406030204" pitchFamily="18" charset="0"/>
                <a:ea typeface="Cambria" panose="02040503050406030204" pitchFamily="18" charset="0"/>
              </a:rPr>
              <a:t>devengue</a:t>
            </a:r>
            <a:r>
              <a:rPr lang="pt-PT" sz="2000" dirty="0" smtClean="0">
                <a:latin typeface="Cambria" panose="02040503050406030204" pitchFamily="18" charset="0"/>
                <a:ea typeface="Cambria" panose="02040503050406030204" pitchFamily="18" charset="0"/>
              </a:rPr>
              <a:t> </a:t>
            </a:r>
            <a:r>
              <a:rPr lang="pt-PT" sz="2000" dirty="0" err="1" smtClean="0">
                <a:latin typeface="Cambria" panose="02040503050406030204" pitchFamily="18" charset="0"/>
                <a:ea typeface="Cambria" panose="02040503050406030204" pitchFamily="18" charset="0"/>
              </a:rPr>
              <a:t>interés</a:t>
            </a:r>
            <a:r>
              <a:rPr lang="pt-PT" sz="2000" dirty="0" smtClean="0">
                <a:latin typeface="Cambria" panose="02040503050406030204" pitchFamily="18" charset="0"/>
                <a:ea typeface="Cambria" panose="02040503050406030204" pitchFamily="18" charset="0"/>
              </a:rPr>
              <a:t> no </a:t>
            </a:r>
            <a:r>
              <a:rPr lang="pt-PT" sz="2000" dirty="0" err="1" smtClean="0">
                <a:latin typeface="Cambria" panose="02040503050406030204" pitchFamily="18" charset="0"/>
                <a:ea typeface="Cambria" panose="02040503050406030204" pitchFamily="18" charset="0"/>
              </a:rPr>
              <a:t>asegurará</a:t>
            </a:r>
            <a:r>
              <a:rPr lang="pt-PT" sz="2000" dirty="0" smtClean="0">
                <a:latin typeface="Cambria" panose="02040503050406030204" pitchFamily="18" charset="0"/>
                <a:ea typeface="Cambria" panose="02040503050406030204" pitchFamily="18" charset="0"/>
              </a:rPr>
              <a:t>, </a:t>
            </a:r>
            <a:r>
              <a:rPr lang="pt-PT" sz="2000" dirty="0" err="1" smtClean="0">
                <a:latin typeface="Cambria" panose="02040503050406030204" pitchFamily="18" charset="0"/>
                <a:ea typeface="Cambria" panose="02040503050406030204" pitchFamily="18" charset="0"/>
              </a:rPr>
              <a:t>con</a:t>
            </a:r>
            <a:r>
              <a:rPr lang="pt-PT" sz="2000" dirty="0" smtClean="0">
                <a:latin typeface="Cambria" panose="02040503050406030204" pitchFamily="18" charset="0"/>
                <a:ea typeface="Cambria" panose="02040503050406030204" pitchFamily="18" charset="0"/>
              </a:rPr>
              <a:t> </a:t>
            </a:r>
            <a:r>
              <a:rPr lang="pt-PT" sz="2000" dirty="0" err="1" smtClean="0">
                <a:latin typeface="Cambria" panose="02040503050406030204" pitchFamily="18" charset="0"/>
                <a:ea typeface="Cambria" panose="02040503050406030204" pitchFamily="18" charset="0"/>
              </a:rPr>
              <a:t>perjuicio</a:t>
            </a:r>
            <a:r>
              <a:rPr lang="pt-PT" sz="2000" dirty="0" smtClean="0">
                <a:latin typeface="Cambria" panose="02040503050406030204" pitchFamily="18" charset="0"/>
                <a:ea typeface="Cambria" panose="02040503050406030204" pitchFamily="18" charset="0"/>
              </a:rPr>
              <a:t> de </a:t>
            </a:r>
            <a:r>
              <a:rPr lang="pt-PT" sz="2000" dirty="0" err="1" smtClean="0">
                <a:latin typeface="Cambria" panose="02040503050406030204" pitchFamily="18" charset="0"/>
                <a:ea typeface="Cambria" panose="02040503050406030204" pitchFamily="18" charset="0"/>
              </a:rPr>
              <a:t>tercero</a:t>
            </a:r>
            <a:r>
              <a:rPr lang="pt-PT" sz="2000" dirty="0" smtClean="0">
                <a:latin typeface="Cambria" panose="02040503050406030204" pitchFamily="18" charset="0"/>
                <a:ea typeface="Cambria" panose="02040503050406030204" pitchFamily="18" charset="0"/>
              </a:rPr>
              <a:t>, </a:t>
            </a:r>
            <a:r>
              <a:rPr lang="pt-PT" sz="2000" dirty="0" err="1" smtClean="0">
                <a:latin typeface="Cambria" panose="02040503050406030204" pitchFamily="18" charset="0"/>
                <a:ea typeface="Cambria" panose="02040503050406030204" pitchFamily="18" charset="0"/>
              </a:rPr>
              <a:t>además</a:t>
            </a:r>
            <a:r>
              <a:rPr lang="pt-PT" sz="2000" dirty="0" smtClean="0">
                <a:latin typeface="Cambria" panose="02040503050406030204" pitchFamily="18" charset="0"/>
                <a:ea typeface="Cambria" panose="02040503050406030204" pitchFamily="18" charset="0"/>
              </a:rPr>
              <a:t> </a:t>
            </a:r>
            <a:r>
              <a:rPr lang="pt-PT" sz="2000" dirty="0" err="1" smtClean="0">
                <a:latin typeface="Cambria" panose="02040503050406030204" pitchFamily="18" charset="0"/>
                <a:ea typeface="Cambria" panose="02040503050406030204" pitchFamily="18" charset="0"/>
              </a:rPr>
              <a:t>del</a:t>
            </a:r>
            <a:r>
              <a:rPr lang="pt-PT" sz="2000" dirty="0" smtClean="0">
                <a:latin typeface="Cambria" panose="02040503050406030204" pitchFamily="18" charset="0"/>
                <a:ea typeface="Cambria" panose="02040503050406030204" pitchFamily="18" charset="0"/>
              </a:rPr>
              <a:t> capital, sino los </a:t>
            </a:r>
            <a:r>
              <a:rPr lang="pt-PT" sz="2000" dirty="0" err="1" smtClean="0">
                <a:latin typeface="Cambria" panose="02040503050406030204" pitchFamily="18" charset="0"/>
                <a:ea typeface="Cambria" panose="02040503050406030204" pitchFamily="18" charset="0"/>
              </a:rPr>
              <a:t>intereses</a:t>
            </a:r>
            <a:r>
              <a:rPr lang="pt-PT" sz="2000" dirty="0" smtClean="0">
                <a:latin typeface="Cambria" panose="02040503050406030204" pitchFamily="18" charset="0"/>
                <a:ea typeface="Cambria" panose="02040503050406030204" pitchFamily="18" charset="0"/>
              </a:rPr>
              <a:t> de los dos últimos </a:t>
            </a:r>
            <a:r>
              <a:rPr lang="pt-PT" sz="2000" dirty="0" err="1" smtClean="0">
                <a:latin typeface="Cambria" panose="02040503050406030204" pitchFamily="18" charset="0"/>
                <a:ea typeface="Cambria" panose="02040503050406030204" pitchFamily="18" charset="0"/>
              </a:rPr>
              <a:t>años</a:t>
            </a:r>
            <a:r>
              <a:rPr lang="pt-PT" sz="2000" dirty="0" smtClean="0">
                <a:latin typeface="Cambria" panose="02040503050406030204" pitchFamily="18" charset="0"/>
                <a:ea typeface="Cambria" panose="02040503050406030204" pitchFamily="18" charset="0"/>
              </a:rPr>
              <a:t> </a:t>
            </a:r>
            <a:r>
              <a:rPr lang="pt-PT" sz="2000" dirty="0" err="1" smtClean="0">
                <a:latin typeface="Cambria" panose="02040503050406030204" pitchFamily="18" charset="0"/>
                <a:ea typeface="Cambria" panose="02040503050406030204" pitchFamily="18" charset="0"/>
              </a:rPr>
              <a:t>transcurridos</a:t>
            </a:r>
            <a:r>
              <a:rPr lang="pt-PT" sz="2000" dirty="0" smtClean="0">
                <a:latin typeface="Cambria" panose="02040503050406030204" pitchFamily="18" charset="0"/>
                <a:ea typeface="Cambria" panose="02040503050406030204" pitchFamily="18" charset="0"/>
              </a:rPr>
              <a:t> y la parte vencida de la </a:t>
            </a:r>
            <a:r>
              <a:rPr lang="pt-PT" sz="2000" dirty="0" err="1" smtClean="0">
                <a:latin typeface="Cambria" panose="02040503050406030204" pitchFamily="18" charset="0"/>
                <a:ea typeface="Cambria" panose="02040503050406030204" pitchFamily="18" charset="0"/>
              </a:rPr>
              <a:t>anualidad</a:t>
            </a:r>
            <a:r>
              <a:rPr lang="pt-PT" sz="2000" dirty="0" smtClean="0">
                <a:latin typeface="Cambria" panose="02040503050406030204" pitchFamily="18" charset="0"/>
                <a:ea typeface="Cambria" panose="02040503050406030204" pitchFamily="18" charset="0"/>
              </a:rPr>
              <a:t> </a:t>
            </a:r>
            <a:r>
              <a:rPr lang="pt-PT" sz="2000" dirty="0" err="1" smtClean="0">
                <a:latin typeface="Cambria" panose="02040503050406030204" pitchFamily="18" charset="0"/>
                <a:ea typeface="Cambria" panose="02040503050406030204" pitchFamily="18" charset="0"/>
              </a:rPr>
              <a:t>corriente</a:t>
            </a:r>
            <a:r>
              <a:rPr lang="pt-PT" sz="2000" dirty="0" smtClean="0">
                <a:latin typeface="Cambria" panose="02040503050406030204" pitchFamily="18" charset="0"/>
                <a:ea typeface="Cambria" panose="02040503050406030204" pitchFamily="18" charset="0"/>
              </a:rPr>
              <a:t>. </a:t>
            </a:r>
          </a:p>
          <a:p>
            <a:pPr marL="363538" algn="just"/>
            <a:r>
              <a:rPr lang="pt-PT" sz="2000" dirty="0" err="1" smtClean="0">
                <a:latin typeface="Cambria" panose="02040503050406030204" pitchFamily="18" charset="0"/>
                <a:ea typeface="Cambria" panose="02040503050406030204" pitchFamily="18" charset="0"/>
              </a:rPr>
              <a:t>En</a:t>
            </a:r>
            <a:r>
              <a:rPr lang="pt-PT" sz="2000" dirty="0" smtClean="0">
                <a:latin typeface="Cambria" panose="02040503050406030204" pitchFamily="18" charset="0"/>
                <a:ea typeface="Cambria" panose="02040503050406030204" pitchFamily="18" charset="0"/>
              </a:rPr>
              <a:t> </a:t>
            </a:r>
            <a:r>
              <a:rPr lang="pt-PT" sz="2000" dirty="0" err="1" smtClean="0">
                <a:latin typeface="Cambria" panose="02040503050406030204" pitchFamily="18" charset="0"/>
                <a:ea typeface="Cambria" panose="02040503050406030204" pitchFamily="18" charset="0"/>
              </a:rPr>
              <a:t>ningún</a:t>
            </a:r>
            <a:r>
              <a:rPr lang="pt-PT" sz="2000" dirty="0" smtClean="0">
                <a:latin typeface="Cambria" panose="02040503050406030204" pitchFamily="18" charset="0"/>
                <a:ea typeface="Cambria" panose="02040503050406030204" pitchFamily="18" charset="0"/>
              </a:rPr>
              <a:t> caso </a:t>
            </a:r>
            <a:r>
              <a:rPr lang="pt-PT" sz="2000" dirty="0" err="1" smtClean="0">
                <a:latin typeface="Cambria" panose="02040503050406030204" pitchFamily="18" charset="0"/>
                <a:ea typeface="Cambria" panose="02040503050406030204" pitchFamily="18" charset="0"/>
              </a:rPr>
              <a:t>podrá</a:t>
            </a:r>
            <a:r>
              <a:rPr lang="pt-PT" sz="2000" dirty="0" smtClean="0">
                <a:latin typeface="Cambria" panose="02040503050406030204" pitchFamily="18" charset="0"/>
                <a:ea typeface="Cambria" panose="02040503050406030204" pitchFamily="18" charset="0"/>
              </a:rPr>
              <a:t> </a:t>
            </a:r>
            <a:r>
              <a:rPr lang="pt-PT" sz="2000" dirty="0" err="1" smtClean="0">
                <a:latin typeface="Cambria" panose="02040503050406030204" pitchFamily="18" charset="0"/>
                <a:ea typeface="Cambria" panose="02040503050406030204" pitchFamily="18" charset="0"/>
              </a:rPr>
              <a:t>pactarse</a:t>
            </a:r>
            <a:r>
              <a:rPr lang="pt-PT" sz="2000" dirty="0" smtClean="0">
                <a:latin typeface="Cambria" panose="02040503050406030204" pitchFamily="18" charset="0"/>
                <a:ea typeface="Cambria" panose="02040503050406030204" pitchFamily="18" charset="0"/>
              </a:rPr>
              <a:t> que la hipoteca </a:t>
            </a:r>
            <a:r>
              <a:rPr lang="pt-PT" sz="2000" dirty="0" err="1" smtClean="0">
                <a:latin typeface="Cambria" panose="02040503050406030204" pitchFamily="18" charset="0"/>
                <a:ea typeface="Cambria" panose="02040503050406030204" pitchFamily="18" charset="0"/>
              </a:rPr>
              <a:t>asegure</a:t>
            </a:r>
            <a:r>
              <a:rPr lang="pt-PT" sz="2000" dirty="0" smtClean="0">
                <a:latin typeface="Cambria" panose="02040503050406030204" pitchFamily="18" charset="0"/>
                <a:ea typeface="Cambria" panose="02040503050406030204" pitchFamily="18" charset="0"/>
              </a:rPr>
              <a:t> </a:t>
            </a:r>
            <a:r>
              <a:rPr lang="pt-PT" sz="2000" dirty="0" err="1" smtClean="0">
                <a:latin typeface="Cambria" panose="02040503050406030204" pitchFamily="18" charset="0"/>
                <a:ea typeface="Cambria" panose="02040503050406030204" pitchFamily="18" charset="0"/>
              </a:rPr>
              <a:t>intereses</a:t>
            </a:r>
            <a:r>
              <a:rPr lang="pt-PT" sz="2000" dirty="0" smtClean="0">
                <a:latin typeface="Cambria" panose="02040503050406030204" pitchFamily="18" charset="0"/>
                <a:ea typeface="Cambria" panose="02040503050406030204" pitchFamily="18" charset="0"/>
              </a:rPr>
              <a:t> por </a:t>
            </a:r>
            <a:r>
              <a:rPr lang="pt-PT" sz="2000" dirty="0" err="1" smtClean="0">
                <a:latin typeface="Cambria" panose="02040503050406030204" pitchFamily="18" charset="0"/>
                <a:ea typeface="Cambria" panose="02040503050406030204" pitchFamily="18" charset="0"/>
              </a:rPr>
              <a:t>plazo</a:t>
            </a:r>
            <a:r>
              <a:rPr lang="pt-PT" sz="2000" dirty="0" smtClean="0">
                <a:latin typeface="Cambria" panose="02040503050406030204" pitchFamily="18" charset="0"/>
                <a:ea typeface="Cambria" panose="02040503050406030204" pitchFamily="18" charset="0"/>
              </a:rPr>
              <a:t> superior a cinco </a:t>
            </a:r>
            <a:r>
              <a:rPr lang="pt-PT" sz="2000" dirty="0" err="1" smtClean="0">
                <a:latin typeface="Cambria" panose="02040503050406030204" pitchFamily="18" charset="0"/>
                <a:ea typeface="Cambria" panose="02040503050406030204" pitchFamily="18" charset="0"/>
              </a:rPr>
              <a:t>años</a:t>
            </a:r>
            <a:r>
              <a:rPr lang="pt-PT" sz="2000" dirty="0" smtClean="0">
                <a:latin typeface="Cambria" panose="02040503050406030204" pitchFamily="18" charset="0"/>
                <a:ea typeface="Cambria" panose="02040503050406030204" pitchFamily="18" charset="0"/>
              </a:rPr>
              <a:t>.»</a:t>
            </a:r>
          </a:p>
          <a:p>
            <a:pPr algn="just"/>
            <a:endParaRPr lang="pt-PT" sz="2000" dirty="0" smtClean="0">
              <a:latin typeface="Cambria" panose="02040503050406030204" pitchFamily="18" charset="0"/>
              <a:ea typeface="Cambria" panose="02040503050406030204" pitchFamily="18" charset="0"/>
            </a:endParaRPr>
          </a:p>
          <a:p>
            <a:pPr algn="just"/>
            <a:endParaRPr lang="pt-PT" sz="2400" dirty="0" smtClean="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97000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6967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6</a:t>
            </a:fld>
            <a:endParaRPr lang="en-US" dirty="0"/>
          </a:p>
        </p:txBody>
      </p:sp>
      <p:sp>
        <p:nvSpPr>
          <p:cNvPr id="11" name="TextBox 10"/>
          <p:cNvSpPr txBox="1"/>
          <p:nvPr/>
        </p:nvSpPr>
        <p:spPr>
          <a:xfrm>
            <a:off x="609600" y="1854875"/>
            <a:ext cx="7696200" cy="923330"/>
          </a:xfrm>
          <a:prstGeom prst="rect">
            <a:avLst/>
          </a:prstGeom>
          <a:noFill/>
        </p:spPr>
        <p:txBody>
          <a:bodyPr wrap="square" rtlCol="0">
            <a:spAutoFit/>
          </a:bodyPr>
          <a:lstStyle/>
          <a:p>
            <a:pPr indent="177800" algn="just">
              <a:buFont typeface="Arial" pitchFamily="34" charset="0"/>
              <a:buChar char="•"/>
            </a:pPr>
            <a:endParaRPr lang="pt-PT" dirty="0" smtClean="0">
              <a:latin typeface="Cambria" pitchFamily="18" charset="0"/>
            </a:endParaRPr>
          </a:p>
          <a:p>
            <a:pPr indent="177800" algn="just"/>
            <a:endParaRPr lang="pt-PT" dirty="0" smtClean="0">
              <a:latin typeface="Cambria" pitchFamily="18" charset="0"/>
            </a:endParaRPr>
          </a:p>
          <a:p>
            <a:pPr indent="177800">
              <a:buFont typeface="Arial" pitchFamily="34" charset="0"/>
              <a:buChar char="•"/>
            </a:pPr>
            <a:endParaRPr lang="pt-PT" dirty="0" smtClean="0">
              <a:latin typeface="Cambria" pitchFamily="18" charset="0"/>
            </a:endParaRPr>
          </a:p>
        </p:txBody>
      </p:sp>
      <p:sp>
        <p:nvSpPr>
          <p:cNvPr id="20481" name="Rectangle 1"/>
          <p:cNvSpPr>
            <a:spLocks noChangeArrowheads="1"/>
          </p:cNvSpPr>
          <p:nvPr/>
        </p:nvSpPr>
        <p:spPr bwMode="auto">
          <a:xfrm>
            <a:off x="0" y="153889"/>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pt-PT" sz="2400" b="1" dirty="0" smtClean="0">
                <a:latin typeface="Cambria" panose="02040503050406030204" pitchFamily="18" charset="0"/>
                <a:ea typeface="Cambria" panose="02040503050406030204" pitchFamily="18" charset="0"/>
              </a:rPr>
              <a:t>Introdução (5/7)</a:t>
            </a:r>
            <a:endParaRPr lang="pt-PT" sz="2400" dirty="0">
              <a:latin typeface="Cambria" panose="02040503050406030204" pitchFamily="18" charset="0"/>
              <a:ea typeface="Cambria" panose="02040503050406030204" pitchFamily="18" charset="0"/>
            </a:endParaRPr>
          </a:p>
        </p:txBody>
      </p:sp>
      <p:sp>
        <p:nvSpPr>
          <p:cNvPr id="6" name="Rectângulo 5"/>
          <p:cNvSpPr/>
          <p:nvPr/>
        </p:nvSpPr>
        <p:spPr>
          <a:xfrm>
            <a:off x="533400" y="1676400"/>
            <a:ext cx="8153400" cy="3970318"/>
          </a:xfrm>
          <a:prstGeom prst="rect">
            <a:avLst/>
          </a:prstGeom>
        </p:spPr>
        <p:txBody>
          <a:bodyPr wrap="square">
            <a:spAutoFit/>
          </a:bodyPr>
          <a:lstStyle/>
          <a:p>
            <a:r>
              <a:rPr lang="pt-PT" i="1" dirty="0" err="1" smtClean="0">
                <a:latin typeface="Cambria" panose="02040503050406030204" pitchFamily="18" charset="0"/>
                <a:ea typeface="Cambria" panose="02040503050406030204" pitchFamily="18" charset="0"/>
              </a:rPr>
              <a:t>Codice</a:t>
            </a:r>
            <a:r>
              <a:rPr lang="pt-PT" i="1" dirty="0" smtClean="0">
                <a:latin typeface="Cambria" panose="02040503050406030204" pitchFamily="18" charset="0"/>
                <a:ea typeface="Cambria" panose="02040503050406030204" pitchFamily="18" charset="0"/>
              </a:rPr>
              <a:t> </a:t>
            </a:r>
            <a:r>
              <a:rPr lang="pt-PT" i="1" dirty="0" err="1" smtClean="0">
                <a:latin typeface="Cambria" panose="02040503050406030204" pitchFamily="18" charset="0"/>
                <a:ea typeface="Cambria" panose="02040503050406030204" pitchFamily="18" charset="0"/>
              </a:rPr>
              <a:t>Civile</a:t>
            </a:r>
            <a:r>
              <a:rPr lang="pt-PT" i="1" dirty="0" smtClean="0">
                <a:latin typeface="Cambria" panose="02040503050406030204" pitchFamily="18" charset="0"/>
                <a:ea typeface="Cambria" panose="02040503050406030204" pitchFamily="18" charset="0"/>
              </a:rPr>
              <a:t> - </a:t>
            </a:r>
            <a:r>
              <a:rPr lang="pt-PT" dirty="0" err="1" smtClean="0">
                <a:latin typeface="Cambria" panose="02040503050406030204" pitchFamily="18" charset="0"/>
                <a:ea typeface="Cambria" panose="02040503050406030204" pitchFamily="18" charset="0"/>
              </a:rPr>
              <a:t>art</a:t>
            </a:r>
            <a:r>
              <a:rPr lang="pt-PT" dirty="0" smtClean="0">
                <a:latin typeface="Cambria" panose="02040503050406030204" pitchFamily="18" charset="0"/>
                <a:ea typeface="Cambria" panose="02040503050406030204" pitchFamily="18" charset="0"/>
              </a:rPr>
              <a:t>. 2855, sob a epígrafe «</a:t>
            </a:r>
            <a:r>
              <a:rPr lang="pt-PT" dirty="0" err="1" smtClean="0">
                <a:latin typeface="Cambria" panose="02040503050406030204" pitchFamily="18" charset="0"/>
                <a:ea typeface="Cambria" panose="02040503050406030204" pitchFamily="18" charset="0"/>
              </a:rPr>
              <a:t>Estensione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degli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effetti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dell'iscrizione</a:t>
            </a:r>
            <a:r>
              <a:rPr lang="pt-PT" dirty="0" smtClean="0">
                <a:latin typeface="Cambria" panose="02040503050406030204" pitchFamily="18" charset="0"/>
                <a:ea typeface="Cambria" panose="02040503050406030204" pitchFamily="18" charset="0"/>
              </a:rPr>
              <a:t>»:</a:t>
            </a:r>
          </a:p>
          <a:p>
            <a:pPr marL="714375" algn="just"/>
            <a:r>
              <a:rPr lang="pt-PT" dirty="0" smtClean="0">
                <a:latin typeface="Cambria" panose="02040503050406030204" pitchFamily="18" charset="0"/>
                <a:ea typeface="Cambria" panose="02040503050406030204" pitchFamily="18" charset="0"/>
              </a:rPr>
              <a:t>«</a:t>
            </a:r>
            <a:r>
              <a:rPr lang="pt-PT" dirty="0" err="1" smtClean="0">
                <a:latin typeface="Cambria" panose="02040503050406030204" pitchFamily="18" charset="0"/>
                <a:ea typeface="Cambria" panose="02040503050406030204" pitchFamily="18" charset="0"/>
              </a:rPr>
              <a:t>L'iscrizione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del</a:t>
            </a:r>
            <a:r>
              <a:rPr lang="pt-PT" dirty="0" smtClean="0">
                <a:latin typeface="Cambria" panose="02040503050406030204" pitchFamily="18" charset="0"/>
                <a:ea typeface="Cambria" panose="02040503050406030204" pitchFamily="18" charset="0"/>
              </a:rPr>
              <a:t> credito </a:t>
            </a:r>
            <a:r>
              <a:rPr lang="pt-PT" dirty="0" err="1" smtClean="0">
                <a:latin typeface="Cambria" panose="02040503050406030204" pitchFamily="18" charset="0"/>
                <a:ea typeface="Cambria" panose="02040503050406030204" pitchFamily="18" charset="0"/>
              </a:rPr>
              <a:t>fa</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collocare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nello</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stesso</a:t>
            </a:r>
            <a:r>
              <a:rPr lang="pt-PT" dirty="0" smtClean="0">
                <a:latin typeface="Cambria" panose="02040503050406030204" pitchFamily="18" charset="0"/>
                <a:ea typeface="Cambria" panose="02040503050406030204" pitchFamily="18" charset="0"/>
              </a:rPr>
              <a:t> grado </a:t>
            </a:r>
            <a:r>
              <a:rPr lang="pt-PT" dirty="0" err="1" smtClean="0">
                <a:latin typeface="Cambria" panose="02040503050406030204" pitchFamily="18" charset="0"/>
                <a:ea typeface="Cambria" panose="02040503050406030204" pitchFamily="18" charset="0"/>
              </a:rPr>
              <a:t>le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spese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dell'atto</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di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costituzione</a:t>
            </a:r>
            <a:r>
              <a:rPr lang="pt-PT" dirty="0" smtClean="0">
                <a:latin typeface="Cambria" panose="02040503050406030204" pitchFamily="18" charset="0"/>
                <a:ea typeface="Cambria" panose="02040503050406030204" pitchFamily="18" charset="0"/>
              </a:rPr>
              <a:t> d'</a:t>
            </a:r>
            <a:r>
              <a:rPr lang="pt-PT" dirty="0" err="1" smtClean="0">
                <a:latin typeface="Cambria" panose="02040503050406030204" pitchFamily="18" charset="0"/>
                <a:ea typeface="Cambria" panose="02040503050406030204" pitchFamily="18" charset="0"/>
              </a:rPr>
              <a:t>ipoteca</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quelle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dell'iscrizione</a:t>
            </a:r>
            <a:r>
              <a:rPr lang="pt-PT" dirty="0" smtClean="0">
                <a:latin typeface="Cambria" panose="02040503050406030204" pitchFamily="18" charset="0"/>
                <a:ea typeface="Cambria" panose="02040503050406030204" pitchFamily="18" charset="0"/>
              </a:rPr>
              <a:t> e </a:t>
            </a:r>
            <a:r>
              <a:rPr lang="pt-PT" dirty="0" err="1" smtClean="0">
                <a:latin typeface="Cambria" panose="02040503050406030204" pitchFamily="18" charset="0"/>
                <a:ea typeface="Cambria" panose="02040503050406030204" pitchFamily="18" charset="0"/>
              </a:rPr>
              <a:t>rinnovazione</a:t>
            </a:r>
            <a:r>
              <a:rPr lang="pt-PT" dirty="0" smtClean="0">
                <a:latin typeface="Cambria" panose="02040503050406030204" pitchFamily="18" charset="0"/>
                <a:ea typeface="Cambria" panose="02040503050406030204" pitchFamily="18" charset="0"/>
              </a:rPr>
              <a:t> e </a:t>
            </a:r>
            <a:r>
              <a:rPr lang="pt-PT" dirty="0" err="1" smtClean="0">
                <a:latin typeface="Cambria" panose="02040503050406030204" pitchFamily="18" charset="0"/>
                <a:ea typeface="Cambria" panose="02040503050406030204" pitchFamily="18" charset="0"/>
              </a:rPr>
              <a:t>quelle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ordinarie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occorrenti</a:t>
            </a:r>
            <a:r>
              <a:rPr lang="pt-PT" dirty="0" smtClean="0">
                <a:latin typeface="Cambria" panose="02040503050406030204" pitchFamily="18" charset="0"/>
                <a:ea typeface="Cambria" panose="02040503050406030204" pitchFamily="18" charset="0"/>
              </a:rPr>
              <a:t> per </a:t>
            </a:r>
            <a:r>
              <a:rPr lang="pt-PT" dirty="0" err="1" smtClean="0">
                <a:latin typeface="Cambria" panose="02040503050406030204" pitchFamily="18" charset="0"/>
                <a:ea typeface="Cambria" panose="02040503050406030204" pitchFamily="18" charset="0"/>
              </a:rPr>
              <a:t>l'intervento</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nel</a:t>
            </a:r>
            <a:r>
              <a:rPr lang="pt-PT" dirty="0" smtClean="0">
                <a:latin typeface="Cambria" panose="02040503050406030204" pitchFamily="18" charset="0"/>
                <a:ea typeface="Cambria" panose="02040503050406030204" pitchFamily="18" charset="0"/>
              </a:rPr>
              <a:t> processo </a:t>
            </a:r>
            <a:r>
              <a:rPr lang="pt-PT" dirty="0" err="1" smtClean="0">
                <a:latin typeface="Cambria" panose="02040503050406030204" pitchFamily="18" charset="0"/>
                <a:ea typeface="Cambria" panose="02040503050406030204" pitchFamily="18" charset="0"/>
              </a:rPr>
              <a:t>di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esecuzione</a:t>
            </a:r>
            <a:r>
              <a:rPr lang="pt-PT" dirty="0" smtClean="0">
                <a:latin typeface="Cambria" panose="02040503050406030204" pitchFamily="18" charset="0"/>
                <a:ea typeface="Cambria" panose="02040503050406030204" pitchFamily="18" charset="0"/>
              </a:rPr>
              <a:t>. Per </a:t>
            </a:r>
            <a:r>
              <a:rPr lang="pt-PT" dirty="0" err="1" smtClean="0">
                <a:latin typeface="Cambria" panose="02040503050406030204" pitchFamily="18" charset="0"/>
                <a:ea typeface="Cambria" panose="02040503050406030204" pitchFamily="18" charset="0"/>
              </a:rPr>
              <a:t>il</a:t>
            </a:r>
            <a:r>
              <a:rPr lang="pt-PT" dirty="0" smtClean="0">
                <a:latin typeface="Cambria" panose="02040503050406030204" pitchFamily="18" charset="0"/>
                <a:ea typeface="Cambria" panose="02040503050406030204" pitchFamily="18" charset="0"/>
              </a:rPr>
              <a:t> credito </a:t>
            </a:r>
            <a:r>
              <a:rPr lang="pt-PT" dirty="0" err="1" smtClean="0">
                <a:latin typeface="Cambria" panose="02040503050406030204" pitchFamily="18" charset="0"/>
                <a:ea typeface="Cambria" panose="02040503050406030204" pitchFamily="18" charset="0"/>
              </a:rPr>
              <a:t>di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maggiori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spese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giudiziali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le</a:t>
            </a:r>
            <a:r>
              <a:rPr lang="pt-PT" dirty="0" smtClean="0">
                <a:latin typeface="Cambria" panose="02040503050406030204" pitchFamily="18" charset="0"/>
                <a:ea typeface="Cambria" panose="02040503050406030204" pitchFamily="18" charset="0"/>
              </a:rPr>
              <a:t> parti </a:t>
            </a:r>
            <a:r>
              <a:rPr lang="pt-PT" dirty="0" err="1" smtClean="0">
                <a:latin typeface="Cambria" panose="02040503050406030204" pitchFamily="18" charset="0"/>
                <a:ea typeface="Cambria" panose="02040503050406030204" pitchFamily="18" charset="0"/>
              </a:rPr>
              <a:t>possono</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estendere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l'ipoteca</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con</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patto</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espresso</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purche</a:t>
            </a:r>
            <a:r>
              <a:rPr lang="pt-PT" dirty="0" smtClean="0">
                <a:latin typeface="Cambria" panose="02040503050406030204" pitchFamily="18" charset="0"/>
                <a:ea typeface="Cambria" panose="02040503050406030204" pitchFamily="18" charset="0"/>
              </a:rPr>
              <a:t>' sia presa la </a:t>
            </a:r>
            <a:r>
              <a:rPr lang="pt-PT" dirty="0" err="1" smtClean="0">
                <a:latin typeface="Cambria" panose="02040503050406030204" pitchFamily="18" charset="0"/>
                <a:ea typeface="Cambria" panose="02040503050406030204" pitchFamily="18" charset="0"/>
              </a:rPr>
              <a:t>corrispondente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iscrizione</a:t>
            </a:r>
            <a:r>
              <a:rPr lang="pt-PT" dirty="0" smtClean="0">
                <a:latin typeface="Cambria" panose="02040503050406030204" pitchFamily="18" charset="0"/>
                <a:ea typeface="Cambria" panose="02040503050406030204" pitchFamily="18" charset="0"/>
              </a:rPr>
              <a:t>.</a:t>
            </a:r>
          </a:p>
          <a:p>
            <a:pPr marL="714375" algn="just"/>
            <a:r>
              <a:rPr lang="pt-PT" dirty="0" err="1" smtClean="0">
                <a:latin typeface="Cambria" panose="02040503050406030204" pitchFamily="18" charset="0"/>
                <a:ea typeface="Cambria" panose="02040503050406030204" pitchFamily="18" charset="0"/>
              </a:rPr>
              <a:t>Qualunque</a:t>
            </a:r>
            <a:r>
              <a:rPr lang="pt-PT" dirty="0" smtClean="0">
                <a:latin typeface="Cambria" panose="02040503050406030204" pitchFamily="18" charset="0"/>
                <a:ea typeface="Cambria" panose="02040503050406030204" pitchFamily="18" charset="0"/>
              </a:rPr>
              <a:t> sia la </a:t>
            </a:r>
            <a:r>
              <a:rPr lang="pt-PT" dirty="0" err="1" smtClean="0">
                <a:latin typeface="Cambria" panose="02040503050406030204" pitchFamily="18" charset="0"/>
                <a:ea typeface="Cambria" panose="02040503050406030204" pitchFamily="18" charset="0"/>
              </a:rPr>
              <a:t>specie</a:t>
            </a:r>
            <a:r>
              <a:rPr lang="pt-PT" dirty="0" smtClean="0">
                <a:latin typeface="Cambria" panose="02040503050406030204" pitchFamily="18" charset="0"/>
                <a:ea typeface="Cambria" panose="02040503050406030204" pitchFamily="18" charset="0"/>
              </a:rPr>
              <a:t> d'</a:t>
            </a:r>
            <a:r>
              <a:rPr lang="pt-PT" dirty="0" err="1" smtClean="0">
                <a:latin typeface="Cambria" panose="02040503050406030204" pitchFamily="18" charset="0"/>
                <a:ea typeface="Cambria" panose="02040503050406030204" pitchFamily="18" charset="0"/>
              </a:rPr>
              <a:t>ipoteca</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l'iscrizione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di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un</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capitale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che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produce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interessi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fa</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collocare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nello</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stesso</a:t>
            </a:r>
            <a:r>
              <a:rPr lang="pt-PT" dirty="0" smtClean="0">
                <a:latin typeface="Cambria" panose="02040503050406030204" pitchFamily="18" charset="0"/>
                <a:ea typeface="Cambria" panose="02040503050406030204" pitchFamily="18" charset="0"/>
              </a:rPr>
              <a:t> grado </a:t>
            </a:r>
            <a:r>
              <a:rPr lang="pt-PT" dirty="0" err="1" smtClean="0">
                <a:latin typeface="Cambria" panose="02040503050406030204" pitchFamily="18" charset="0"/>
                <a:ea typeface="Cambria" panose="02040503050406030204" pitchFamily="18" charset="0"/>
              </a:rPr>
              <a:t>gli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interessi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dovuti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purche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ne</a:t>
            </a:r>
            <a:r>
              <a:rPr lang="pt-PT" dirty="0" smtClean="0">
                <a:latin typeface="Cambria" panose="02040503050406030204" pitchFamily="18" charset="0"/>
                <a:ea typeface="Cambria" panose="02040503050406030204" pitchFamily="18" charset="0"/>
              </a:rPr>
              <a:t> sia </a:t>
            </a:r>
            <a:r>
              <a:rPr lang="pt-PT" dirty="0" err="1" smtClean="0">
                <a:latin typeface="Cambria" panose="02040503050406030204" pitchFamily="18" charset="0"/>
                <a:ea typeface="Cambria" panose="02040503050406030204" pitchFamily="18" charset="0"/>
              </a:rPr>
              <a:t>enunciata</a:t>
            </a:r>
            <a:r>
              <a:rPr lang="pt-PT" dirty="0" smtClean="0">
                <a:latin typeface="Cambria" panose="02040503050406030204" pitchFamily="18" charset="0"/>
                <a:ea typeface="Cambria" panose="02040503050406030204" pitchFamily="18" charset="0"/>
              </a:rPr>
              <a:t> la </a:t>
            </a:r>
            <a:r>
              <a:rPr lang="pt-PT" dirty="0" err="1" smtClean="0">
                <a:latin typeface="Cambria" panose="02040503050406030204" pitchFamily="18" charset="0"/>
                <a:ea typeface="Cambria" panose="02040503050406030204" pitchFamily="18" charset="0"/>
              </a:rPr>
              <a:t>misura</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nell'iscrizione</a:t>
            </a:r>
            <a:r>
              <a:rPr lang="pt-PT" dirty="0" smtClean="0">
                <a:latin typeface="Cambria" panose="02040503050406030204" pitchFamily="18" charset="0"/>
                <a:ea typeface="Cambria" panose="02040503050406030204" pitchFamily="18" charset="0"/>
              </a:rPr>
              <a:t>. </a:t>
            </a:r>
            <a:r>
              <a:rPr lang="pt-PT" b="1" dirty="0" smtClean="0">
                <a:latin typeface="Cambria" panose="02040503050406030204" pitchFamily="18" charset="0"/>
                <a:ea typeface="Cambria" panose="02040503050406030204" pitchFamily="18" charset="0"/>
              </a:rPr>
              <a:t>La </a:t>
            </a:r>
            <a:r>
              <a:rPr lang="pt-PT" b="1" dirty="0" err="1" smtClean="0">
                <a:latin typeface="Cambria" panose="02040503050406030204" pitchFamily="18" charset="0"/>
                <a:ea typeface="Cambria" panose="02040503050406030204" pitchFamily="18" charset="0"/>
              </a:rPr>
              <a:t>collocazione</a:t>
            </a:r>
            <a:r>
              <a:rPr lang="pt-PT" b="1" dirty="0" smtClean="0">
                <a:latin typeface="Cambria" panose="02040503050406030204" pitchFamily="18" charset="0"/>
                <a:ea typeface="Cambria" panose="02040503050406030204" pitchFamily="18" charset="0"/>
              </a:rPr>
              <a:t> </a:t>
            </a:r>
            <a:r>
              <a:rPr lang="pt-PT" b="1" dirty="0" err="1" smtClean="0">
                <a:latin typeface="Cambria" panose="02040503050406030204" pitchFamily="18" charset="0"/>
                <a:ea typeface="Cambria" panose="02040503050406030204" pitchFamily="18" charset="0"/>
              </a:rPr>
              <a:t>degli</a:t>
            </a:r>
            <a:r>
              <a:rPr lang="pt-PT" b="1" dirty="0" smtClean="0">
                <a:latin typeface="Cambria" panose="02040503050406030204" pitchFamily="18" charset="0"/>
                <a:ea typeface="Cambria" panose="02040503050406030204" pitchFamily="18" charset="0"/>
              </a:rPr>
              <a:t> </a:t>
            </a:r>
            <a:r>
              <a:rPr lang="pt-PT" b="1" dirty="0" err="1" smtClean="0">
                <a:latin typeface="Cambria" panose="02040503050406030204" pitchFamily="18" charset="0"/>
                <a:ea typeface="Cambria" panose="02040503050406030204" pitchFamily="18" charset="0"/>
              </a:rPr>
              <a:t>interessi</a:t>
            </a:r>
            <a:r>
              <a:rPr lang="pt-PT" b="1" dirty="0" smtClean="0">
                <a:latin typeface="Cambria" panose="02040503050406030204" pitchFamily="18" charset="0"/>
                <a:ea typeface="Cambria" panose="02040503050406030204" pitchFamily="18" charset="0"/>
              </a:rPr>
              <a:t> e' </a:t>
            </a:r>
            <a:r>
              <a:rPr lang="pt-PT" b="1" dirty="0" err="1" smtClean="0">
                <a:latin typeface="Cambria" panose="02040503050406030204" pitchFamily="18" charset="0"/>
                <a:ea typeface="Cambria" panose="02040503050406030204" pitchFamily="18" charset="0"/>
              </a:rPr>
              <a:t>limitata</a:t>
            </a:r>
            <a:r>
              <a:rPr lang="pt-PT" b="1" dirty="0" smtClean="0">
                <a:latin typeface="Cambria" panose="02040503050406030204" pitchFamily="18" charset="0"/>
                <a:ea typeface="Cambria" panose="02040503050406030204" pitchFamily="18" charset="0"/>
              </a:rPr>
              <a:t> </a:t>
            </a:r>
            <a:r>
              <a:rPr lang="pt-PT" b="1" dirty="0" err="1" smtClean="0">
                <a:latin typeface="Cambria" panose="02040503050406030204" pitchFamily="18" charset="0"/>
                <a:ea typeface="Cambria" panose="02040503050406030204" pitchFamily="18" charset="0"/>
              </a:rPr>
              <a:t>alle</a:t>
            </a:r>
            <a:r>
              <a:rPr lang="pt-PT" b="1" dirty="0" smtClean="0">
                <a:latin typeface="Cambria" panose="02040503050406030204" pitchFamily="18" charset="0"/>
                <a:ea typeface="Cambria" panose="02040503050406030204" pitchFamily="18" charset="0"/>
              </a:rPr>
              <a:t> </a:t>
            </a:r>
            <a:r>
              <a:rPr lang="pt-PT" b="1" dirty="0" err="1" smtClean="0">
                <a:latin typeface="Cambria" panose="02040503050406030204" pitchFamily="18" charset="0"/>
                <a:ea typeface="Cambria" panose="02040503050406030204" pitchFamily="18" charset="0"/>
              </a:rPr>
              <a:t>due</a:t>
            </a:r>
            <a:r>
              <a:rPr lang="pt-PT" b="1" dirty="0" smtClean="0">
                <a:latin typeface="Cambria" panose="02040503050406030204" pitchFamily="18" charset="0"/>
                <a:ea typeface="Cambria" panose="02040503050406030204" pitchFamily="18" charset="0"/>
              </a:rPr>
              <a:t> </a:t>
            </a:r>
            <a:r>
              <a:rPr lang="pt-PT" b="1" dirty="0" err="1" smtClean="0">
                <a:latin typeface="Cambria" panose="02040503050406030204" pitchFamily="18" charset="0"/>
                <a:ea typeface="Cambria" panose="02040503050406030204" pitchFamily="18" charset="0"/>
              </a:rPr>
              <a:t>annate</a:t>
            </a:r>
            <a:r>
              <a:rPr lang="pt-PT" b="1" dirty="0" smtClean="0">
                <a:latin typeface="Cambria" panose="02040503050406030204" pitchFamily="18" charset="0"/>
                <a:ea typeface="Cambria" panose="02040503050406030204" pitchFamily="18" charset="0"/>
              </a:rPr>
              <a:t> </a:t>
            </a:r>
            <a:r>
              <a:rPr lang="pt-PT" b="1" dirty="0" err="1" smtClean="0">
                <a:latin typeface="Cambria" panose="02040503050406030204" pitchFamily="18" charset="0"/>
                <a:ea typeface="Cambria" panose="02040503050406030204" pitchFamily="18" charset="0"/>
              </a:rPr>
              <a:t>anteriori</a:t>
            </a:r>
            <a:r>
              <a:rPr lang="pt-PT" b="1" dirty="0" smtClean="0">
                <a:latin typeface="Cambria" panose="02040503050406030204" pitchFamily="18" charset="0"/>
                <a:ea typeface="Cambria" panose="02040503050406030204" pitchFamily="18" charset="0"/>
              </a:rPr>
              <a:t> e a </a:t>
            </a:r>
            <a:r>
              <a:rPr lang="pt-PT" b="1" dirty="0" err="1" smtClean="0">
                <a:latin typeface="Cambria" panose="02040503050406030204" pitchFamily="18" charset="0"/>
                <a:ea typeface="Cambria" panose="02040503050406030204" pitchFamily="18" charset="0"/>
              </a:rPr>
              <a:t>quella</a:t>
            </a:r>
            <a:r>
              <a:rPr lang="pt-PT" b="1" dirty="0" smtClean="0">
                <a:latin typeface="Cambria" panose="02040503050406030204" pitchFamily="18" charset="0"/>
                <a:ea typeface="Cambria" panose="02040503050406030204" pitchFamily="18" charset="0"/>
              </a:rPr>
              <a:t> in corso al </a:t>
            </a:r>
            <a:r>
              <a:rPr lang="pt-PT" b="1" dirty="0" err="1" smtClean="0">
                <a:latin typeface="Cambria" panose="02040503050406030204" pitchFamily="18" charset="0"/>
                <a:ea typeface="Cambria" panose="02040503050406030204" pitchFamily="18" charset="0"/>
              </a:rPr>
              <a:t>giorno</a:t>
            </a:r>
            <a:r>
              <a:rPr lang="pt-PT" b="1" dirty="0" smtClean="0">
                <a:latin typeface="Cambria" panose="02040503050406030204" pitchFamily="18" charset="0"/>
                <a:ea typeface="Cambria" panose="02040503050406030204" pitchFamily="18" charset="0"/>
              </a:rPr>
              <a:t> </a:t>
            </a:r>
            <a:r>
              <a:rPr lang="pt-PT" b="1" dirty="0" err="1" smtClean="0">
                <a:latin typeface="Cambria" panose="02040503050406030204" pitchFamily="18" charset="0"/>
                <a:ea typeface="Cambria" panose="02040503050406030204" pitchFamily="18" charset="0"/>
              </a:rPr>
              <a:t>del</a:t>
            </a:r>
            <a:r>
              <a:rPr lang="pt-PT" b="1" dirty="0" smtClean="0">
                <a:latin typeface="Cambria" panose="02040503050406030204" pitchFamily="18" charset="0"/>
                <a:ea typeface="Cambria" panose="02040503050406030204" pitchFamily="18" charset="0"/>
              </a:rPr>
              <a:t> </a:t>
            </a:r>
            <a:r>
              <a:rPr lang="pt-PT" b="1" dirty="0" err="1" smtClean="0">
                <a:latin typeface="Cambria" panose="02040503050406030204" pitchFamily="18" charset="0"/>
                <a:ea typeface="Cambria" panose="02040503050406030204" pitchFamily="18" charset="0"/>
              </a:rPr>
              <a:t>pignoramento</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ancorche</a:t>
            </a:r>
            <a:r>
              <a:rPr lang="pt-PT" dirty="0" smtClean="0">
                <a:latin typeface="Cambria" panose="02040503050406030204" pitchFamily="18" charset="0"/>
                <a:ea typeface="Cambria" panose="02040503050406030204" pitchFamily="18" charset="0"/>
              </a:rPr>
              <a:t>' sia </a:t>
            </a:r>
            <a:r>
              <a:rPr lang="pt-PT" dirty="0" err="1" smtClean="0">
                <a:latin typeface="Cambria" panose="02040503050406030204" pitchFamily="18" charset="0"/>
                <a:ea typeface="Cambria" panose="02040503050406030204" pitchFamily="18" charset="0"/>
              </a:rPr>
              <a:t>stata</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pattuita</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l'estensione</a:t>
            </a:r>
            <a:r>
              <a:rPr lang="pt-PT" dirty="0" smtClean="0">
                <a:latin typeface="Cambria" panose="02040503050406030204" pitchFamily="18" charset="0"/>
                <a:ea typeface="Cambria" panose="02040503050406030204" pitchFamily="18" charset="0"/>
              </a:rPr>
              <a:t> a </a:t>
            </a:r>
            <a:r>
              <a:rPr lang="pt-PT" dirty="0" err="1" smtClean="0">
                <a:latin typeface="Cambria" panose="02040503050406030204" pitchFamily="18" charset="0"/>
                <a:ea typeface="Cambria" panose="02040503050406030204" pitchFamily="18" charset="0"/>
              </a:rPr>
              <a:t>un</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maggior</a:t>
            </a:r>
            <a:r>
              <a:rPr lang="pt-PT" dirty="0" smtClean="0">
                <a:latin typeface="Cambria" panose="02040503050406030204" pitchFamily="18" charset="0"/>
                <a:ea typeface="Cambria" panose="02040503050406030204" pitchFamily="18" charset="0"/>
              </a:rPr>
              <a:t> numero </a:t>
            </a:r>
            <a:r>
              <a:rPr lang="pt-PT" dirty="0" err="1" smtClean="0">
                <a:latin typeface="Cambria" panose="02040503050406030204" pitchFamily="18" charset="0"/>
                <a:ea typeface="Cambria" panose="02040503050406030204" pitchFamily="18" charset="0"/>
              </a:rPr>
              <a:t>di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annualita</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le</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iscrizioni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particolari</a:t>
            </a:r>
            <a:r>
              <a:rPr lang="pt-PT" dirty="0" smtClean="0">
                <a:latin typeface="Cambria" panose="02040503050406030204" pitchFamily="18" charset="0"/>
                <a:ea typeface="Cambria" panose="02040503050406030204" pitchFamily="18" charset="0"/>
              </a:rPr>
              <a:t> prese per </a:t>
            </a:r>
            <a:r>
              <a:rPr lang="pt-PT" dirty="0" err="1" smtClean="0">
                <a:latin typeface="Cambria" panose="02040503050406030204" pitchFamily="18" charset="0"/>
                <a:ea typeface="Cambria" panose="02040503050406030204" pitchFamily="18" charset="0"/>
              </a:rPr>
              <a:t>altri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arretrati</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hanno</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effetto</a:t>
            </a:r>
            <a:r>
              <a:rPr lang="pt-PT" dirty="0" smtClean="0">
                <a:latin typeface="Cambria" panose="02040503050406030204" pitchFamily="18" charset="0"/>
                <a:ea typeface="Cambria" panose="02040503050406030204" pitchFamily="18" charset="0"/>
              </a:rPr>
              <a:t> </a:t>
            </a:r>
            <a:r>
              <a:rPr lang="pt-PT" dirty="0" err="1" smtClean="0">
                <a:latin typeface="Cambria" panose="02040503050406030204" pitchFamily="18" charset="0"/>
                <a:ea typeface="Cambria" panose="02040503050406030204" pitchFamily="18" charset="0"/>
              </a:rPr>
              <a:t>dalla</a:t>
            </a:r>
            <a:r>
              <a:rPr lang="pt-PT" dirty="0" smtClean="0">
                <a:latin typeface="Cambria" panose="02040503050406030204" pitchFamily="18" charset="0"/>
                <a:ea typeface="Cambria" panose="02040503050406030204" pitchFamily="18" charset="0"/>
              </a:rPr>
              <a:t> loro data.</a:t>
            </a:r>
          </a:p>
          <a:p>
            <a:pPr marL="714375" algn="just"/>
            <a:r>
              <a:rPr lang="pt-PT" dirty="0" smtClean="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6967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7</a:t>
            </a:fld>
            <a:endParaRPr lang="en-US" dirty="0"/>
          </a:p>
        </p:txBody>
      </p:sp>
      <p:sp>
        <p:nvSpPr>
          <p:cNvPr id="11" name="TextBox 10"/>
          <p:cNvSpPr txBox="1"/>
          <p:nvPr/>
        </p:nvSpPr>
        <p:spPr>
          <a:xfrm>
            <a:off x="609600" y="1854875"/>
            <a:ext cx="7696200" cy="923330"/>
          </a:xfrm>
          <a:prstGeom prst="rect">
            <a:avLst/>
          </a:prstGeom>
          <a:noFill/>
        </p:spPr>
        <p:txBody>
          <a:bodyPr wrap="square" rtlCol="0">
            <a:spAutoFit/>
          </a:bodyPr>
          <a:lstStyle/>
          <a:p>
            <a:pPr indent="177800" algn="just">
              <a:buFont typeface="Arial" pitchFamily="34" charset="0"/>
              <a:buChar char="•"/>
            </a:pPr>
            <a:endParaRPr lang="pt-PT" dirty="0" smtClean="0">
              <a:latin typeface="Cambria" pitchFamily="18" charset="0"/>
            </a:endParaRPr>
          </a:p>
          <a:p>
            <a:pPr indent="177800" algn="just"/>
            <a:endParaRPr lang="pt-PT" dirty="0" smtClean="0">
              <a:latin typeface="Cambria" pitchFamily="18" charset="0"/>
            </a:endParaRPr>
          </a:p>
          <a:p>
            <a:pPr indent="177800">
              <a:buFont typeface="Arial" pitchFamily="34" charset="0"/>
              <a:buChar char="•"/>
            </a:pPr>
            <a:endParaRPr lang="pt-PT" dirty="0" smtClean="0">
              <a:latin typeface="Cambria" pitchFamily="18" charset="0"/>
            </a:endParaRPr>
          </a:p>
        </p:txBody>
      </p:sp>
      <p:sp>
        <p:nvSpPr>
          <p:cNvPr id="20481" name="Rectangle 1"/>
          <p:cNvSpPr>
            <a:spLocks noChangeArrowheads="1"/>
          </p:cNvSpPr>
          <p:nvPr/>
        </p:nvSpPr>
        <p:spPr bwMode="auto">
          <a:xfrm>
            <a:off x="0" y="153889"/>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pt-PT" sz="2400" b="1" dirty="0" smtClean="0">
                <a:latin typeface="Cambria" panose="02040503050406030204" pitchFamily="18" charset="0"/>
                <a:ea typeface="Cambria" panose="02040503050406030204" pitchFamily="18" charset="0"/>
              </a:rPr>
              <a:t>Introdução (</a:t>
            </a:r>
            <a:r>
              <a:rPr lang="pt-PT" sz="2400" b="1" dirty="0">
                <a:latin typeface="Cambria" panose="02040503050406030204" pitchFamily="18" charset="0"/>
                <a:ea typeface="Cambria" panose="02040503050406030204" pitchFamily="18" charset="0"/>
              </a:rPr>
              <a:t>6/7)</a:t>
            </a:r>
            <a:endParaRPr lang="pt-PT" sz="2200" b="1" dirty="0" smtClean="0">
              <a:solidFill>
                <a:srgbClr val="C00000"/>
              </a:solidFill>
              <a:latin typeface="Cambria" panose="02040503050406030204" pitchFamily="18" charset="0"/>
              <a:ea typeface="Cambria" panose="02040503050406030204" pitchFamily="18" charset="0"/>
            </a:endParaRPr>
          </a:p>
        </p:txBody>
      </p:sp>
      <p:sp>
        <p:nvSpPr>
          <p:cNvPr id="7" name="Rectângulo 6"/>
          <p:cNvSpPr/>
          <p:nvPr/>
        </p:nvSpPr>
        <p:spPr>
          <a:xfrm>
            <a:off x="381000" y="1752600"/>
            <a:ext cx="8077200" cy="1938992"/>
          </a:xfrm>
          <a:prstGeom prst="rect">
            <a:avLst/>
          </a:prstGeom>
        </p:spPr>
        <p:txBody>
          <a:bodyPr wrap="square">
            <a:spAutoFit/>
          </a:bodyPr>
          <a:lstStyle/>
          <a:p>
            <a:r>
              <a:rPr lang="pt-PT" sz="2000" dirty="0" smtClean="0"/>
              <a:t>Código de Seabra, no seu texto primitivo:</a:t>
            </a:r>
          </a:p>
          <a:p>
            <a:pPr marL="363538" algn="just"/>
            <a:r>
              <a:rPr lang="pt-PT" sz="2000" dirty="0" smtClean="0"/>
              <a:t>«Artigo 900.º - A hipoteca relativa a crédito, que vença </a:t>
            </a:r>
            <a:r>
              <a:rPr lang="pt-PT" sz="2000" b="1" dirty="0" smtClean="0"/>
              <a:t>juros</a:t>
            </a:r>
            <a:r>
              <a:rPr lang="pt-PT" sz="2000" dirty="0" smtClean="0"/>
              <a:t>, abrange os vencidos </a:t>
            </a:r>
            <a:r>
              <a:rPr lang="pt-PT" sz="2000" b="1" dirty="0" smtClean="0"/>
              <a:t>no último ano e no corrente</a:t>
            </a:r>
            <a:r>
              <a:rPr lang="pt-PT" sz="2000" dirty="0" smtClean="0"/>
              <a:t>, para o efeito de terem as vantagens dela, independentemente do registo.</a:t>
            </a:r>
          </a:p>
          <a:p>
            <a:pPr marL="363538" algn="just"/>
            <a:r>
              <a:rPr lang="pt-PT" sz="2000" dirty="0" smtClean="0"/>
              <a:t>§ único. Os juros, relativos aos anos anteriores, têm hipoteca como crédito distinto, se como tais tiverem sido registados»</a:t>
            </a:r>
            <a:endParaRPr lang="pt-PT" sz="2000" dirty="0" smtClean="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6967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8</a:t>
            </a:fld>
            <a:endParaRPr lang="en-US" dirty="0"/>
          </a:p>
        </p:txBody>
      </p:sp>
      <p:sp>
        <p:nvSpPr>
          <p:cNvPr id="11" name="TextBox 10"/>
          <p:cNvSpPr txBox="1"/>
          <p:nvPr/>
        </p:nvSpPr>
        <p:spPr>
          <a:xfrm>
            <a:off x="609600" y="1854875"/>
            <a:ext cx="7696200" cy="923330"/>
          </a:xfrm>
          <a:prstGeom prst="rect">
            <a:avLst/>
          </a:prstGeom>
          <a:noFill/>
        </p:spPr>
        <p:txBody>
          <a:bodyPr wrap="square" rtlCol="0">
            <a:spAutoFit/>
          </a:bodyPr>
          <a:lstStyle/>
          <a:p>
            <a:pPr indent="177800" algn="just">
              <a:buFont typeface="Arial" pitchFamily="34" charset="0"/>
              <a:buChar char="•"/>
            </a:pPr>
            <a:endParaRPr lang="pt-PT" dirty="0" smtClean="0">
              <a:latin typeface="Cambria" pitchFamily="18" charset="0"/>
            </a:endParaRPr>
          </a:p>
          <a:p>
            <a:pPr indent="177800" algn="just"/>
            <a:endParaRPr lang="pt-PT" dirty="0" smtClean="0">
              <a:latin typeface="Cambria" pitchFamily="18" charset="0"/>
            </a:endParaRPr>
          </a:p>
          <a:p>
            <a:pPr indent="177800">
              <a:buFont typeface="Arial" pitchFamily="34" charset="0"/>
              <a:buChar char="•"/>
            </a:pPr>
            <a:endParaRPr lang="pt-PT" dirty="0" smtClean="0">
              <a:latin typeface="Cambria" pitchFamily="18" charset="0"/>
            </a:endParaRPr>
          </a:p>
        </p:txBody>
      </p:sp>
      <p:sp>
        <p:nvSpPr>
          <p:cNvPr id="20481" name="Rectangle 1"/>
          <p:cNvSpPr>
            <a:spLocks noChangeArrowheads="1"/>
          </p:cNvSpPr>
          <p:nvPr/>
        </p:nvSpPr>
        <p:spPr bwMode="auto">
          <a:xfrm>
            <a:off x="0" y="153889"/>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pt-PT" sz="2400" b="1" dirty="0" smtClean="0">
                <a:latin typeface="Cambria" panose="02040503050406030204" pitchFamily="18" charset="0"/>
                <a:ea typeface="Cambria" panose="02040503050406030204" pitchFamily="18" charset="0"/>
              </a:rPr>
              <a:t>Introdução (</a:t>
            </a:r>
            <a:r>
              <a:rPr lang="pt-PT" sz="2400" b="1" dirty="0">
                <a:latin typeface="Cambria" panose="02040503050406030204" pitchFamily="18" charset="0"/>
                <a:ea typeface="Cambria" panose="02040503050406030204" pitchFamily="18" charset="0"/>
              </a:rPr>
              <a:t>7/7)</a:t>
            </a:r>
            <a:endParaRPr lang="pt-PT" sz="2400" dirty="0" smtClean="0">
              <a:latin typeface="Cambria" panose="02040503050406030204" pitchFamily="18" charset="0"/>
              <a:ea typeface="Cambria" panose="02040503050406030204" pitchFamily="18" charset="0"/>
            </a:endParaRPr>
          </a:p>
        </p:txBody>
      </p:sp>
      <p:sp>
        <p:nvSpPr>
          <p:cNvPr id="8" name="Rectângulo 7"/>
          <p:cNvSpPr/>
          <p:nvPr/>
        </p:nvSpPr>
        <p:spPr>
          <a:xfrm>
            <a:off x="533400" y="1676401"/>
            <a:ext cx="8001000" cy="2554545"/>
          </a:xfrm>
          <a:prstGeom prst="rect">
            <a:avLst/>
          </a:prstGeom>
        </p:spPr>
        <p:txBody>
          <a:bodyPr wrap="square">
            <a:spAutoFit/>
          </a:bodyPr>
          <a:lstStyle/>
          <a:p>
            <a:r>
              <a:rPr lang="pt-PT" sz="2000" dirty="0" smtClean="0">
                <a:latin typeface="Cambria" panose="02040503050406030204" pitchFamily="18" charset="0"/>
                <a:ea typeface="Cambria" panose="02040503050406030204" pitchFamily="18" charset="0"/>
              </a:rPr>
              <a:t>Código de Seabra, na redação do Decreto 19.126, de 16 de dezembro de 1930:</a:t>
            </a:r>
          </a:p>
          <a:p>
            <a:pPr marL="363538" algn="just"/>
            <a:r>
              <a:rPr lang="pt-PT" sz="2000" dirty="0" smtClean="0">
                <a:latin typeface="Cambria" panose="02040503050406030204" pitchFamily="18" charset="0"/>
                <a:ea typeface="Cambria" panose="02040503050406030204" pitchFamily="18" charset="0"/>
              </a:rPr>
              <a:t>«Artigo 900.º - A hipoteca relativa a crédito que vença </a:t>
            </a:r>
            <a:r>
              <a:rPr lang="pt-PT" sz="2000" b="1" dirty="0" smtClean="0">
                <a:latin typeface="Cambria" panose="02040503050406030204" pitchFamily="18" charset="0"/>
                <a:ea typeface="Cambria" panose="02040503050406030204" pitchFamily="18" charset="0"/>
              </a:rPr>
              <a:t>juros</a:t>
            </a:r>
            <a:r>
              <a:rPr lang="pt-PT" sz="2000" dirty="0" smtClean="0">
                <a:latin typeface="Cambria" panose="02040503050406030204" pitchFamily="18" charset="0"/>
                <a:ea typeface="Cambria" panose="02040503050406030204" pitchFamily="18" charset="0"/>
              </a:rPr>
              <a:t> abrange os vencidos </a:t>
            </a:r>
            <a:r>
              <a:rPr lang="pt-PT" sz="2000" b="1" dirty="0" smtClean="0">
                <a:latin typeface="Cambria" panose="02040503050406030204" pitchFamily="18" charset="0"/>
                <a:ea typeface="Cambria" panose="02040503050406030204" pitchFamily="18" charset="0"/>
              </a:rPr>
              <a:t>tanto no ano anterior à citação para a execução como durante esta</a:t>
            </a:r>
            <a:r>
              <a:rPr lang="pt-PT" sz="2000" dirty="0" smtClean="0">
                <a:latin typeface="Cambria" panose="02040503050406030204" pitchFamily="18" charset="0"/>
                <a:ea typeface="Cambria" panose="02040503050406030204" pitchFamily="18" charset="0"/>
              </a:rPr>
              <a:t>, para efeitos de terem as vantagens da hipoteca independentemente do registo.</a:t>
            </a:r>
          </a:p>
          <a:p>
            <a:pPr marL="363538" algn="just"/>
            <a:r>
              <a:rPr lang="pt-PT" sz="2000" dirty="0" smtClean="0">
                <a:latin typeface="Cambria" panose="02040503050406030204" pitchFamily="18" charset="0"/>
                <a:ea typeface="Cambria" panose="02040503050406030204" pitchFamily="18" charset="0"/>
              </a:rPr>
              <a:t>§ único. Os juros, relativos aos anos anteriores, têm hipoteca como crédito distinto, se como tais tiverem sido registados.»</a:t>
            </a:r>
            <a:endParaRPr lang="pt-PT"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6967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9</a:t>
            </a:fld>
            <a:endParaRPr lang="en-US" dirty="0"/>
          </a:p>
        </p:txBody>
      </p:sp>
      <p:sp>
        <p:nvSpPr>
          <p:cNvPr id="11" name="TextBox 10"/>
          <p:cNvSpPr txBox="1"/>
          <p:nvPr/>
        </p:nvSpPr>
        <p:spPr>
          <a:xfrm>
            <a:off x="685800" y="1828800"/>
            <a:ext cx="7696200" cy="923330"/>
          </a:xfrm>
          <a:prstGeom prst="rect">
            <a:avLst/>
          </a:prstGeom>
          <a:noFill/>
        </p:spPr>
        <p:txBody>
          <a:bodyPr wrap="square" rtlCol="0">
            <a:spAutoFit/>
          </a:bodyPr>
          <a:lstStyle/>
          <a:p>
            <a:pPr indent="177800" algn="just">
              <a:buFont typeface="Arial" pitchFamily="34" charset="0"/>
              <a:buChar char="•"/>
            </a:pPr>
            <a:endParaRPr lang="pt-PT" dirty="0" smtClean="0">
              <a:latin typeface="Cambria" pitchFamily="18" charset="0"/>
            </a:endParaRPr>
          </a:p>
          <a:p>
            <a:pPr indent="177800" algn="just"/>
            <a:endParaRPr lang="pt-PT" dirty="0" smtClean="0">
              <a:latin typeface="Cambria" pitchFamily="18" charset="0"/>
            </a:endParaRPr>
          </a:p>
          <a:p>
            <a:pPr indent="177800">
              <a:buFont typeface="Arial" pitchFamily="34" charset="0"/>
              <a:buChar char="•"/>
            </a:pPr>
            <a:endParaRPr lang="pt-PT" dirty="0" smtClean="0">
              <a:latin typeface="Cambria" pitchFamily="18" charset="0"/>
            </a:endParaRPr>
          </a:p>
        </p:txBody>
      </p:sp>
      <p:sp>
        <p:nvSpPr>
          <p:cNvPr id="20481" name="Rectangle 1"/>
          <p:cNvSpPr>
            <a:spLocks noChangeArrowheads="1"/>
          </p:cNvSpPr>
          <p:nvPr/>
        </p:nvSpPr>
        <p:spPr bwMode="auto">
          <a:xfrm>
            <a:off x="0" y="153889"/>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pt-PT" sz="2400" b="1" dirty="0" smtClean="0">
                <a:latin typeface="Cambria" panose="02040503050406030204" pitchFamily="18" charset="0"/>
                <a:ea typeface="Cambria" panose="02040503050406030204" pitchFamily="18" charset="0"/>
              </a:rPr>
              <a:t>O estudo preparatório do atual CC relativo à hipoteca (1/2)</a:t>
            </a:r>
            <a:endParaRPr lang="pt-PT" sz="2400" dirty="0">
              <a:latin typeface="Cambria" panose="02040503050406030204" pitchFamily="18" charset="0"/>
              <a:ea typeface="Cambria" panose="02040503050406030204" pitchFamily="18" charset="0"/>
            </a:endParaRPr>
          </a:p>
        </p:txBody>
      </p:sp>
      <p:sp>
        <p:nvSpPr>
          <p:cNvPr id="7" name="Rectângulo 6"/>
          <p:cNvSpPr/>
          <p:nvPr/>
        </p:nvSpPr>
        <p:spPr>
          <a:xfrm>
            <a:off x="457200" y="1828800"/>
            <a:ext cx="8229600" cy="4524315"/>
          </a:xfrm>
          <a:prstGeom prst="rect">
            <a:avLst/>
          </a:prstGeom>
        </p:spPr>
        <p:txBody>
          <a:bodyPr wrap="square">
            <a:spAutoFit/>
          </a:bodyPr>
          <a:lstStyle/>
          <a:p>
            <a:r>
              <a:rPr lang="pt-PT" dirty="0" smtClean="0">
                <a:latin typeface="Cambria" panose="02040503050406030204" pitchFamily="18" charset="0"/>
                <a:ea typeface="Cambria" panose="02040503050406030204" pitchFamily="18" charset="0"/>
              </a:rPr>
              <a:t>Extrato do estudo preparatório do atual CC relativo à hipoteca:</a:t>
            </a:r>
          </a:p>
          <a:p>
            <a:pPr marL="363538" algn="just"/>
            <a:r>
              <a:rPr lang="pt-PT" b="1" dirty="0" smtClean="0">
                <a:latin typeface="Cambria" panose="02040503050406030204" pitchFamily="18" charset="0"/>
                <a:ea typeface="Cambria" panose="02040503050406030204" pitchFamily="18" charset="0"/>
              </a:rPr>
              <a:t>«</a:t>
            </a:r>
            <a:r>
              <a:rPr lang="pt-PT" dirty="0" smtClean="0">
                <a:latin typeface="Cambria" panose="02040503050406030204" pitchFamily="18" charset="0"/>
                <a:ea typeface="Cambria" panose="02040503050406030204" pitchFamily="18" charset="0"/>
              </a:rPr>
              <a:t>Dois princípios estão aqui em jogo. Por um lado, a regra </a:t>
            </a:r>
            <a:r>
              <a:rPr lang="pt-PT" i="1" dirty="0" err="1" smtClean="0">
                <a:latin typeface="Cambria" panose="02040503050406030204" pitchFamily="18" charset="0"/>
                <a:ea typeface="Cambria" panose="02040503050406030204" pitchFamily="18" charset="0"/>
              </a:rPr>
              <a:t>accessorium</a:t>
            </a:r>
            <a:r>
              <a:rPr lang="pt-PT" i="1" dirty="0" smtClean="0">
                <a:latin typeface="Cambria" panose="02040503050406030204" pitchFamily="18" charset="0"/>
                <a:ea typeface="Cambria" panose="02040503050406030204" pitchFamily="18" charset="0"/>
              </a:rPr>
              <a:t> </a:t>
            </a:r>
            <a:r>
              <a:rPr lang="pt-PT" i="1" dirty="0" err="1" smtClean="0">
                <a:latin typeface="Cambria" panose="02040503050406030204" pitchFamily="18" charset="0"/>
                <a:ea typeface="Cambria" panose="02040503050406030204" pitchFamily="18" charset="0"/>
              </a:rPr>
              <a:t>sequitur</a:t>
            </a:r>
            <a:r>
              <a:rPr lang="pt-PT" i="1" dirty="0" smtClean="0">
                <a:latin typeface="Cambria" panose="02040503050406030204" pitchFamily="18" charset="0"/>
                <a:ea typeface="Cambria" panose="02040503050406030204" pitchFamily="18" charset="0"/>
              </a:rPr>
              <a:t> </a:t>
            </a:r>
            <a:r>
              <a:rPr lang="pt-PT" i="1" dirty="0" err="1" smtClean="0">
                <a:latin typeface="Cambria" panose="02040503050406030204" pitchFamily="18" charset="0"/>
                <a:ea typeface="Cambria" panose="02040503050406030204" pitchFamily="18" charset="0"/>
              </a:rPr>
              <a:t>principale</a:t>
            </a:r>
            <a:r>
              <a:rPr lang="pt-PT" dirty="0" smtClean="0">
                <a:latin typeface="Cambria" panose="02040503050406030204" pitchFamily="18" charset="0"/>
                <a:ea typeface="Cambria" panose="02040503050406030204" pitchFamily="18" charset="0"/>
              </a:rPr>
              <a:t> quereria que os acessórios do crédito fossem, sem mais nada, compreendidos na garantia hipotecária; por outro lado, todavia, o princípio da </a:t>
            </a:r>
            <a:r>
              <a:rPr lang="pt-PT" i="1" dirty="0" smtClean="0">
                <a:latin typeface="Cambria" panose="02040503050406030204" pitchFamily="18" charset="0"/>
                <a:ea typeface="Cambria" panose="02040503050406030204" pitchFamily="18" charset="0"/>
              </a:rPr>
              <a:t>especialidade</a:t>
            </a:r>
            <a:r>
              <a:rPr lang="pt-PT" dirty="0" smtClean="0">
                <a:latin typeface="Cambria" panose="02040503050406030204" pitchFamily="18" charset="0"/>
                <a:ea typeface="Cambria" panose="02040503050406030204" pitchFamily="18" charset="0"/>
              </a:rPr>
              <a:t>, basilar em registo predial, opõe-se a que a garantia abranja elementos que não constem da inscrição.</a:t>
            </a:r>
          </a:p>
          <a:p>
            <a:pPr marL="363538" algn="just"/>
            <a:r>
              <a:rPr lang="pt-PT" dirty="0" smtClean="0">
                <a:latin typeface="Cambria" panose="02040503050406030204" pitchFamily="18" charset="0"/>
                <a:ea typeface="Cambria" panose="02040503050406030204" pitchFamily="18" charset="0"/>
              </a:rPr>
              <a:t>[…]</a:t>
            </a:r>
          </a:p>
          <a:p>
            <a:pPr marL="363538" algn="just"/>
            <a:r>
              <a:rPr lang="pt-PT" dirty="0" smtClean="0">
                <a:latin typeface="Cambria" panose="02040503050406030204" pitchFamily="18" charset="0"/>
                <a:ea typeface="Cambria" panose="02040503050406030204" pitchFamily="18" charset="0"/>
              </a:rPr>
              <a:t>Na verdade, </a:t>
            </a:r>
            <a:r>
              <a:rPr lang="pt-PT" b="1" dirty="0" smtClean="0">
                <a:latin typeface="Cambria" panose="02040503050406030204" pitchFamily="18" charset="0"/>
                <a:ea typeface="Cambria" panose="02040503050406030204" pitchFamily="18" charset="0"/>
              </a:rPr>
              <a:t>terceiros devem ser informados do máximo que esses acessórios podem alcançar, para estarem habilitados a formar uma ideia tão segura quanto possível do encargo que pesa sobre os bens hipotecados. </a:t>
            </a:r>
            <a:r>
              <a:rPr lang="pt-PT" dirty="0" smtClean="0">
                <a:latin typeface="Cambria" panose="02040503050406030204" pitchFamily="18" charset="0"/>
                <a:ea typeface="Cambria" panose="02040503050406030204" pitchFamily="18" charset="0"/>
              </a:rPr>
              <a:t>[…]</a:t>
            </a:r>
          </a:p>
          <a:p>
            <a:pPr marL="363538" algn="just"/>
            <a:r>
              <a:rPr lang="pt-PT" dirty="0" smtClean="0">
                <a:latin typeface="Cambria" panose="02040503050406030204" pitchFamily="18" charset="0"/>
                <a:ea typeface="Cambria" panose="02040503050406030204" pitchFamily="18" charset="0"/>
              </a:rPr>
              <a:t>[…]</a:t>
            </a:r>
          </a:p>
          <a:p>
            <a:pPr marL="363538" algn="just"/>
            <a:r>
              <a:rPr lang="pt-PT" b="1" dirty="0" smtClean="0">
                <a:latin typeface="Cambria" panose="02040503050406030204" pitchFamily="18" charset="0"/>
                <a:ea typeface="Cambria" panose="02040503050406030204" pitchFamily="18" charset="0"/>
              </a:rPr>
              <a:t>O melhor sistema</a:t>
            </a:r>
            <a:r>
              <a:rPr lang="pt-PT" dirty="0" smtClean="0">
                <a:latin typeface="Cambria" panose="02040503050406030204" pitchFamily="18" charset="0"/>
                <a:ea typeface="Cambria" panose="02040503050406030204" pitchFamily="18" charset="0"/>
              </a:rPr>
              <a:t>, [</a:t>
            </a:r>
            <a:r>
              <a:rPr lang="pt-PT" i="1" dirty="0" smtClean="0">
                <a:latin typeface="Cambria" panose="02040503050406030204" pitchFamily="18" charset="0"/>
                <a:ea typeface="Cambria" panose="02040503050406030204" pitchFamily="18" charset="0"/>
              </a:rPr>
              <a:t>vírgula no original</a:t>
            </a:r>
            <a:r>
              <a:rPr lang="pt-PT" dirty="0" smtClean="0">
                <a:latin typeface="Cambria" panose="02040503050406030204" pitchFamily="18" charset="0"/>
                <a:ea typeface="Cambria" panose="02040503050406030204" pitchFamily="18" charset="0"/>
              </a:rPr>
              <a:t>] </a:t>
            </a:r>
            <a:r>
              <a:rPr lang="pt-PT" b="1" dirty="0" smtClean="0">
                <a:latin typeface="Cambria" panose="02040503050406030204" pitchFamily="18" charset="0"/>
                <a:ea typeface="Cambria" panose="02040503050406030204" pitchFamily="18" charset="0"/>
              </a:rPr>
              <a:t>será, por conseguinte, um sistema intermédio, segundo o qual a hipoteca garantirá apenas determinado período de juros.</a:t>
            </a:r>
          </a:p>
          <a:p>
            <a:pPr marL="342900" indent="-342900" algn="just">
              <a:buFontTx/>
              <a:buChar char="-"/>
            </a:pPr>
            <a:endParaRPr lang="pt-PT"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1326</TotalTime>
  <Words>3305</Words>
  <Application>Microsoft Office PowerPoint</Application>
  <PresentationFormat>Apresentação no Ecrã (4:3)</PresentationFormat>
  <Paragraphs>199</Paragraphs>
  <Slides>33</Slides>
  <Notes>0</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33</vt:i4>
      </vt:variant>
    </vt:vector>
  </HeadingPairs>
  <TitlesOfParts>
    <vt:vector size="38" baseType="lpstr">
      <vt:lpstr>Adobe Heiti Std R</vt:lpstr>
      <vt:lpstr>Arial</vt:lpstr>
      <vt:lpstr>Calibri</vt:lpstr>
      <vt:lpstr>Cambria</vt:lpstr>
      <vt:lpstr>Office Theme</vt:lpstr>
      <vt:lpstr>Os Juros Cobertos pelas Garantias Reais</vt:lpstr>
      <vt:lpstr>Introdução (1/7)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O estudo preparatório do atual CC relativo aos privilégios creditórios  </vt:lpstr>
      <vt:lpstr>O estudo preparatório do atual CC relativo à consignação de rendimentos</vt:lpstr>
      <vt:lpstr>Os preceitos legais vigentes relativos à hipoteca (1/1) </vt:lpstr>
      <vt:lpstr>Os preceitos legais vigentes relativos à hipoteca (2/2) </vt:lpstr>
      <vt:lpstr>A jurisprudência sobre os juros cobertos pela hipoteca (1/3) </vt:lpstr>
      <vt:lpstr>A jurisprudência sobre os juros cobertos pela hipoteca (2/3)</vt:lpstr>
      <vt:lpstr>A jurisprudência sobre os juros cobertos pela hipoteca (3/3) </vt:lpstr>
      <vt:lpstr>Os preceitos legais vigentes relativos à consignação de rendimentos (1)</vt:lpstr>
      <vt:lpstr>Os preceitos legais vigentes relativos à consignação de rendimentos (2) </vt:lpstr>
      <vt:lpstr>O preceito legal vigente relativo ao penhor</vt:lpstr>
      <vt:lpstr>Os preceitos legais vigentes relativos aos privilégios creditórios (1)</vt:lpstr>
      <vt:lpstr>Os preceitos legais vigentes relativos aos privilégios creditórios (2)</vt:lpstr>
      <vt:lpstr>Os preceitos legais vigentes relativos aos privilégios creditórios (3)</vt:lpstr>
      <vt:lpstr>Os preceitos legais vigentes relativos aos privilégios creditórios (4)</vt:lpstr>
      <vt:lpstr>Observações sobre as regras relativas aos privilégios creditórios</vt:lpstr>
      <vt:lpstr>Os três anos de juros cobertos pela hipoteca (1) - dúvida</vt:lpstr>
      <vt:lpstr>Os três anos de juros cobertos pela hipoteca (2) – a jurisprudência</vt:lpstr>
      <vt:lpstr>Os três anos de juros cobertos pela hipoteca (3) – razões de opinião discordante (a)</vt:lpstr>
      <vt:lpstr>Os três anos de juros cobertos pela hipoteca (4) – razões de opinião discordante (b)</vt:lpstr>
      <vt:lpstr>Questões de política legislativa (1/2)– elas existem…</vt:lpstr>
      <vt:lpstr>Questões de política legislativa (2/2)– mas estão fora de moda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Rui</dc:creator>
  <cp:lastModifiedBy>Rui Pinto Duarte</cp:lastModifiedBy>
  <cp:revision>163</cp:revision>
  <cp:lastPrinted>2019-02-21T07:38:59Z</cp:lastPrinted>
  <dcterms:created xsi:type="dcterms:W3CDTF">2006-08-16T00:00:00Z</dcterms:created>
  <dcterms:modified xsi:type="dcterms:W3CDTF">2019-02-21T07:47:10Z</dcterms:modified>
</cp:coreProperties>
</file>