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8"/>
  </p:notesMasterIdLst>
  <p:sldIdLst>
    <p:sldId id="256" r:id="rId2"/>
    <p:sldId id="300" r:id="rId3"/>
    <p:sldId id="355" r:id="rId4"/>
    <p:sldId id="365" r:id="rId5"/>
    <p:sldId id="366" r:id="rId6"/>
    <p:sldId id="356" r:id="rId7"/>
    <p:sldId id="357" r:id="rId8"/>
    <p:sldId id="358" r:id="rId9"/>
    <p:sldId id="364" r:id="rId10"/>
    <p:sldId id="342" r:id="rId11"/>
    <p:sldId id="343" r:id="rId12"/>
    <p:sldId id="361" r:id="rId13"/>
    <p:sldId id="320" r:id="rId14"/>
    <p:sldId id="347" r:id="rId15"/>
    <p:sldId id="319" r:id="rId16"/>
    <p:sldId id="344" r:id="rId17"/>
    <p:sldId id="321" r:id="rId18"/>
    <p:sldId id="322" r:id="rId19"/>
    <p:sldId id="324" r:id="rId20"/>
    <p:sldId id="348" r:id="rId21"/>
    <p:sldId id="345" r:id="rId22"/>
    <p:sldId id="367" r:id="rId23"/>
    <p:sldId id="368" r:id="rId24"/>
    <p:sldId id="369" r:id="rId25"/>
    <p:sldId id="370" r:id="rId26"/>
    <p:sldId id="325" r:id="rId27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0F0F"/>
    <a:srgbClr val="B31919"/>
    <a:srgbClr val="C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16" autoAdjust="0"/>
    <p:restoredTop sz="94595" autoAdjust="0"/>
  </p:normalViewPr>
  <p:slideViewPr>
    <p:cSldViewPr>
      <p:cViewPr varScale="1">
        <p:scale>
          <a:sx n="112" d="100"/>
          <a:sy n="112" d="100"/>
        </p:scale>
        <p:origin x="120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0F8A2-5693-43B1-9F5A-23ABA693425A}" type="datetimeFigureOut">
              <a:rPr lang="pt-PT" smtClean="0"/>
              <a:pPr/>
              <a:t>01-06-2019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055A3-154F-4352-A93B-22D953CB1D2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332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6FE4-F4AF-4D14-B664-F25465E38861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68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4BAF-61D8-4FB4-8AA0-579AD37D22CA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8E2F-CE7C-4C4C-B351-56C336A1566F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64DD-3865-45DE-9966-DAB9A4690EF2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3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51C8-D14A-4D0A-B9C6-A5D0CE1CC0A8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7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BD5D-8889-411C-A4EA-E5FBEFE91071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5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E0EB-B680-4E5B-A03D-61AD380063CE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7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CB5FB-FAA4-4340-B3E4-E0978154AAF8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9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178B-FD47-42B4-BEEA-B0DE66B7D46D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5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2939-4BF2-4FEA-BBDC-5961F7519CAB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5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4F2A-8C9D-42C4-88D0-613FAEA35236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4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632C-9F21-4B26-8314-E2A147375E30}" type="datetime1">
              <a:rPr lang="en-US" smtClean="0"/>
              <a:pPr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1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2895600"/>
          </a:xfrm>
        </p:spPr>
        <p:txBody>
          <a:bodyPr>
            <a:normAutofit/>
          </a:bodyPr>
          <a:lstStyle/>
          <a:p>
            <a:r>
              <a:rPr lang="pt-PT" sz="3000" b="1" dirty="0" smtClean="0">
                <a:latin typeface="Cambria" panose="02040503050406030204" pitchFamily="18" charset="0"/>
              </a:rPr>
              <a:t>NEGOCIAÇÃO DA GARANTIA HIPOTECÁRIA</a:t>
            </a:r>
            <a:r>
              <a:rPr lang="pt-PT" sz="3000" b="1" i="1" dirty="0" smtClean="0">
                <a:latin typeface="Cambria" panose="02040503050406030204" pitchFamily="18" charset="0"/>
              </a:rPr>
              <a:t> </a:t>
            </a:r>
            <a:endParaRPr lang="pt-PT" sz="3000" dirty="0">
              <a:latin typeface="Cambria" panose="020405030504060302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 rot="19794389">
            <a:off x="-1284937" y="2172210"/>
            <a:ext cx="4505531" cy="3866116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Isosceles Triangle 4"/>
          <p:cNvSpPr/>
          <p:nvPr/>
        </p:nvSpPr>
        <p:spPr>
          <a:xfrm rot="16200000">
            <a:off x="3816231" y="1530231"/>
            <a:ext cx="1295398" cy="9360139"/>
          </a:xfrm>
          <a:prstGeom prst="triangle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Isosceles Triangle 11"/>
          <p:cNvSpPr/>
          <p:nvPr/>
        </p:nvSpPr>
        <p:spPr>
          <a:xfrm rot="21119380">
            <a:off x="-193273" y="4543953"/>
            <a:ext cx="9418598" cy="1679539"/>
          </a:xfrm>
          <a:prstGeom prst="triangle">
            <a:avLst>
              <a:gd name="adj" fmla="val 44198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5791200"/>
            <a:ext cx="4953000" cy="4572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Rui Pinto Duarte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962400" y="6248400"/>
            <a:ext cx="4953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800" dirty="0" err="1">
                <a:solidFill>
                  <a:schemeClr val="bg1"/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j</a:t>
            </a:r>
            <a:r>
              <a:rPr lang="en-GB" sz="1800" dirty="0" err="1" smtClean="0">
                <a:solidFill>
                  <a:schemeClr val="bg1"/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unho</a:t>
            </a:r>
            <a:r>
              <a:rPr lang="en-GB" sz="1800" dirty="0" smtClean="0">
                <a:solidFill>
                  <a:schemeClr val="bg1"/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  2019</a:t>
            </a:r>
          </a:p>
        </p:txBody>
      </p:sp>
    </p:spTree>
    <p:extLst>
      <p:ext uri="{BB962C8B-B14F-4D97-AF65-F5344CB8AC3E}">
        <p14:creationId xmlns:p14="http://schemas.microsoft.com/office/powerpoint/2010/main" val="5644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22593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pt-PT" sz="2400" b="1" dirty="0" smtClean="0"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algn="ctr"/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3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. 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 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PT" sz="2200" dirty="0" smtClean="0">
              <a:latin typeface="Cambria" panose="020405030504060302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62000" y="2133599"/>
            <a:ext cx="7772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Passo à segunda parte: o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regime de transmissão das hipotecas, que vou sumariar em 10 notas. Parecem-me colcheias…</a:t>
            </a:r>
            <a:endParaRPr lang="pt-PT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7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96769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3.1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.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 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2200" b="1" dirty="0" smtClean="0">
                <a:latin typeface="Cambria" panose="02040503050406030204" pitchFamily="18" charset="0"/>
              </a:rPr>
              <a:t> </a:t>
            </a:r>
            <a:endParaRPr lang="pt-PT" sz="2200" dirty="0" smtClean="0">
              <a:latin typeface="Cambria" panose="02040503050406030204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838200" y="1772560"/>
            <a:ext cx="7696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 – 1.ª nota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27063"/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27063"/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Há uma ligação genética entre o direito de hipoteca e o direito de crédito – </a:t>
            </a:r>
            <a:r>
              <a:rPr lang="pt-PT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. 686, n.º</a:t>
            </a:r>
            <a:r>
              <a:rPr lang="pt-PT" sz="2400" baseline="30000" dirty="0" smtClean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1 e 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69672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854875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5388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3.2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.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990600" y="2057400"/>
            <a:ext cx="7848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 – 2.ª nota</a:t>
            </a: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27063" algn="just"/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27063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 transmissão da hipoteca enquanto acessório do crédito que assegura é regulada no âmbito do regime da cessão de créditos –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582, n.º 1.</a:t>
            </a:r>
          </a:p>
          <a:p>
            <a:pPr marL="342900" lvl="0" indent="-342900"/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52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3.3. </a:t>
            </a:r>
            <a:r>
              <a:rPr lang="pt-PT" sz="2400" b="1" dirty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hipotecas</a:t>
            </a:r>
            <a:r>
              <a:rPr lang="pt-PT" sz="3200" b="1" dirty="0" smtClean="0">
                <a:latin typeface="Cambria" panose="02040503050406030204" pitchFamily="18" charset="0"/>
              </a:rPr>
              <a:t/>
            </a:r>
            <a:br>
              <a:rPr lang="pt-PT" sz="3200" b="1" dirty="0" smtClean="0">
                <a:latin typeface="Cambria" panose="02040503050406030204" pitchFamily="18" charset="0"/>
              </a:rPr>
            </a:br>
            <a:endParaRPr lang="pt-PT" sz="32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8600" y="1905000"/>
            <a:ext cx="87249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marL="363538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 – 3.ª nota</a:t>
            </a: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Apesar da ligação genética entre hipoteca e crédito, a hipoteca é separável do crédito para cuja garantia foi constituída, sendo tendencialmente cedível autonomamente, embora com restrições -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727.</a:t>
            </a:r>
          </a:p>
          <a:p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3.4. O regime de transmissão das hipotecas</a:t>
            </a:r>
            <a:endParaRPr lang="pt-PT" sz="2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5239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000" b="1" dirty="0" smtClean="0"/>
              <a:t>O regime de transmissão das hipotecas – 4.ª nota</a:t>
            </a:r>
            <a:endParaRPr lang="pt-PT" sz="2000" dirty="0" smtClean="0"/>
          </a:p>
          <a:p>
            <a:pPr>
              <a:buNone/>
            </a:pPr>
            <a:r>
              <a:rPr lang="pt-PT" sz="2000" dirty="0" smtClean="0"/>
              <a:t>	</a:t>
            </a:r>
          </a:p>
          <a:p>
            <a:pPr algn="just">
              <a:buNone/>
            </a:pPr>
            <a:r>
              <a:rPr lang="pt-PT" sz="2000" dirty="0" smtClean="0"/>
              <a:t>     Há, porém, casos de </a:t>
            </a:r>
            <a:r>
              <a:rPr lang="pt-PT" sz="2000" dirty="0" err="1" smtClean="0"/>
              <a:t>incedibilidade</a:t>
            </a:r>
            <a:r>
              <a:rPr lang="pt-PT" sz="2000" dirty="0" smtClean="0"/>
              <a:t> da hipoteca autonomamente do crédito assegurado: </a:t>
            </a:r>
          </a:p>
          <a:p>
            <a:pPr lvl="0" algn="just">
              <a:buNone/>
            </a:pPr>
            <a:r>
              <a:rPr lang="pt-PT" sz="2000" dirty="0" smtClean="0"/>
              <a:t>	a) Por força de cláusula contratual - </a:t>
            </a:r>
            <a:r>
              <a:rPr lang="pt-PT" sz="2000" dirty="0" err="1" smtClean="0"/>
              <a:t>art</a:t>
            </a:r>
            <a:r>
              <a:rPr lang="pt-PT" sz="2000" dirty="0" smtClean="0"/>
              <a:t>. 727, n.º 1 (primeira parte: «observância das regras próprias da cessão de créditos»), em conjugação com o </a:t>
            </a:r>
            <a:r>
              <a:rPr lang="pt-PT" sz="2000" dirty="0" err="1" smtClean="0"/>
              <a:t>art</a:t>
            </a:r>
            <a:r>
              <a:rPr lang="pt-PT" sz="2000" dirty="0" smtClean="0"/>
              <a:t>. 577;</a:t>
            </a:r>
          </a:p>
          <a:p>
            <a:pPr lvl="0" algn="just">
              <a:buNone/>
            </a:pPr>
            <a:r>
              <a:rPr lang="pt-PT" sz="2000" dirty="0" smtClean="0"/>
              <a:t>	b) Por força de lei – </a:t>
            </a:r>
            <a:r>
              <a:rPr lang="pt-PT" sz="2000" dirty="0" err="1" smtClean="0"/>
              <a:t>art</a:t>
            </a:r>
            <a:r>
              <a:rPr lang="pt-PT" sz="2000" dirty="0" smtClean="0"/>
              <a:t>. 727, n.º 1 (primeira parte – casos de inseparabilidade da hipoteca da pessoa do devedor, que poderão surgir de cláusulas contratuais).</a:t>
            </a:r>
          </a:p>
          <a:p>
            <a:pPr marL="0" indent="0" algn="just">
              <a:buNone/>
            </a:pPr>
            <a:endParaRPr lang="pt-PT" sz="2400" dirty="0">
              <a:latin typeface="Arial" pitchFamily="34" charset="0"/>
              <a:cs typeface="Arial" pitchFamily="34" charset="0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0" y="9144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21694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3.5. </a:t>
            </a:r>
            <a:r>
              <a:rPr lang="pt-PT" sz="2400" b="1" dirty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hipotecas</a:t>
            </a:r>
            <a:r>
              <a:rPr lang="pt-PT" sz="3600" dirty="0" smtClean="0"/>
              <a:t/>
            </a:r>
            <a:br>
              <a:rPr lang="pt-PT" sz="3600" dirty="0" smtClean="0"/>
            </a:br>
            <a:endParaRPr lang="pt-PT" sz="3600" b="1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144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04800" y="2016203"/>
            <a:ext cx="8686800" cy="37856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 – 5.ª nota</a:t>
            </a: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cedibilidade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da hipoteca é limitada por meio das seguintes regras:</a:t>
            </a:r>
          </a:p>
          <a:p>
            <a:pPr lvl="0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- Só é lícita a transmissão de hipoteca para garantia de crédito pertencente a outro credor do mesmo devedor -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727, n.º 1 (primeira parte); </a:t>
            </a:r>
          </a:p>
          <a:p>
            <a:pPr lvl="0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- No caso de o dono do bem hipotecado não ser o devedor, a cessão da hipoteca depende do consentimento do dono do bem –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727, n.º 1 (segunda parte);</a:t>
            </a:r>
          </a:p>
          <a:p>
            <a:pPr lvl="0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- A cessão tem de observar as regras da cessão de créditos, nomeadamente, quanto à forma e à necessidade de notificação, para que a mesma produza efeitos relativamente ao devedor  -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727, n.º 1 (primeira parte);</a:t>
            </a:r>
          </a:p>
          <a:p>
            <a:pPr lvl="0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- O titular de várias hipotecas para garantia de um mesmo crédito só pode cedê-lo à mesma pessoa e na sua totalidade –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727, n.º 2.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3.6. </a:t>
            </a:r>
            <a:r>
              <a:rPr lang="pt-PT" sz="2400" b="1" dirty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hipotecas</a:t>
            </a:r>
            <a:r>
              <a:rPr lang="pt-PT" sz="3600" dirty="0" smtClean="0"/>
              <a:t/>
            </a:r>
            <a:br>
              <a:rPr lang="pt-PT" sz="3600" dirty="0" smtClean="0"/>
            </a:br>
            <a:endParaRPr lang="pt-PT" sz="3600" b="1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144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685800" y="2209800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63525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 – 6.ª nota</a:t>
            </a: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 transmissão não altera o âmbito da hipoteca –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728, n.º 1.</a:t>
            </a:r>
          </a:p>
          <a:p>
            <a:pPr marL="342900" lvl="0" indent="-342900" algn="just"/>
            <a:endParaRPr lang="pt-PT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2954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3.7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pt-PT" sz="2400" b="1" dirty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hipotecas </a:t>
            </a:r>
            <a:r>
              <a:rPr lang="pt-PT" sz="3200" b="1" dirty="0" smtClean="0"/>
              <a:t/>
            </a:r>
            <a:br>
              <a:rPr lang="pt-PT" sz="3200" b="1" dirty="0" smtClean="0"/>
            </a:br>
            <a:endParaRPr lang="pt-PT" sz="32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38200" y="1905000"/>
            <a:ext cx="8077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3538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 – 7.ª nota</a:t>
            </a: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 extinção do crédito originariamente garantido não afeta a hipoteca transmitida, desde que a transmissão tenha sido registada antes da extinção –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728, n.º 2 (a condição resulta de o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730, alínea</a:t>
            </a:r>
            <a:r>
              <a:rPr lang="pt-PT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a)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, determinar que uma das causas de extinção da hipoteca é a extinção da obrigação garantida). 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295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3.8. </a:t>
            </a:r>
            <a:r>
              <a:rPr lang="pt-PT" sz="2400" b="1" dirty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hipotecas</a:t>
            </a:r>
            <a:r>
              <a:rPr lang="pt-PT" sz="3200" b="1" dirty="0" smtClean="0"/>
              <a:t/>
            </a:r>
            <a:br>
              <a:rPr lang="pt-PT" sz="3200" b="1" dirty="0" smtClean="0"/>
            </a:br>
            <a:endParaRPr lang="pt-PT" sz="3200" b="1" dirty="0" smtClean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cxnSp>
        <p:nvCxnSpPr>
          <p:cNvPr id="15" name="Straight Connector 12"/>
          <p:cNvCxnSpPr/>
          <p:nvPr/>
        </p:nvCxnSpPr>
        <p:spPr>
          <a:xfrm flipH="1">
            <a:off x="8458200" y="13716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3400" y="2341804"/>
            <a:ext cx="8229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3538" algn="just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 – 8.ª nota</a:t>
            </a: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Pode ser cedido o grau hipotecário (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729) - o que pressupõe a existência de dois credores hipotecários e consiste na cessão da preferência resultante da prioridade que deriva da ordem temporal das inscrições hipotecárias; não se trata de uma transmissão de hipoteca, mas apenas da alteração da ordem de preferência entre hipotecas (uma troca dessa ordem de preferência).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3.9. </a:t>
            </a:r>
            <a:r>
              <a:rPr lang="pt-PT" sz="2400" b="1" dirty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hipotecas</a:t>
            </a:r>
            <a:r>
              <a:rPr lang="pt-PT" sz="3200" dirty="0" smtClean="0"/>
              <a:t/>
            </a:r>
            <a:br>
              <a:rPr lang="pt-PT" sz="3200" dirty="0" smtClean="0"/>
            </a:br>
            <a:endParaRPr lang="pt-PT" sz="3200" b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1722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09600" y="1710853"/>
            <a:ext cx="792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3538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regime de transmissão das hipotecas – 9.ª nota</a:t>
            </a: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PT" sz="2000" dirty="0" smtClean="0"/>
          </a:p>
          <a:p>
            <a:pPr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As regras sobre transmissão de direitos hipotecários aplicam-se não só às hipotecas voluntárias como às hipotecas legais e às chamadas hipotecas judiciais (sistematização da secção).</a:t>
            </a: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r>
              <a:rPr lang="pt-PT" sz="2400" b="1" dirty="0" smtClean="0">
                <a:latin typeface="Cambria" panose="02040503050406030204" pitchFamily="18" charset="0"/>
              </a:rPr>
              <a:t>1.</a:t>
            </a:r>
            <a:r>
              <a:rPr lang="pt-PT" sz="2400" b="1" dirty="0">
                <a:latin typeface="Cambria" panose="02040503050406030204" pitchFamily="18" charset="0"/>
              </a:rPr>
              <a:t> </a:t>
            </a:r>
            <a:r>
              <a:rPr lang="pt-PT" sz="2400" b="1" dirty="0" smtClean="0">
                <a:latin typeface="Cambria" panose="02040503050406030204" pitchFamily="18" charset="0"/>
              </a:rPr>
              <a:t>Introdução</a:t>
            </a:r>
            <a:endParaRPr lang="pt-PT" sz="2400" dirty="0"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1430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400800" y="55626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ângulo 5"/>
          <p:cNvSpPr/>
          <p:nvPr/>
        </p:nvSpPr>
        <p:spPr>
          <a:xfrm>
            <a:off x="381000" y="1927959"/>
            <a:ext cx="7772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O tema é «Negociação da garantia hipotecária» - o que importa alguma ambiguidade (os dois sentidos a seguir explicitados).</a:t>
            </a:r>
          </a:p>
          <a:p>
            <a:pPr algn="just"/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Vou tentar expor o essencial do </a:t>
            </a:r>
            <a:r>
              <a:rPr lang="pt-PT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regime da transmissão voluntária de 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direitos hipotecários.</a:t>
            </a:r>
          </a:p>
          <a:p>
            <a:pPr algn="just"/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No entanto, antes, vou deixar algumas notas sobre </a:t>
            </a:r>
            <a:r>
              <a:rPr lang="pt-PT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a contratação 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– a negociação contratual – </a:t>
            </a:r>
            <a:r>
              <a:rPr lang="pt-PT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de hipotecas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42900" indent="-342900" algn="just"/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Finalizarei com uma referência ao «regime 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simplificado para 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 cessão de créditos em massa», criado pelo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Dec.-Lei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42/2019, 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de 28 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de março.</a:t>
            </a:r>
          </a:p>
          <a:p>
            <a:pPr marL="342900" indent="-342900"/>
            <a:r>
              <a:rPr lang="pt-PT" sz="2400" b="1" dirty="0"/>
              <a:t/>
            </a:r>
            <a:br>
              <a:rPr lang="pt-PT" sz="2400" b="1" dirty="0"/>
            </a:br>
            <a:endParaRPr lang="pt-PT" sz="2400" dirty="0" smtClean="0"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endParaRPr lang="pt-PT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417638"/>
          </a:xfrm>
        </p:spPr>
        <p:txBody>
          <a:bodyPr>
            <a:normAutofit/>
          </a:bodyPr>
          <a:lstStyle/>
          <a:p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3.10. O regime de transmissão das hipotecas</a:t>
            </a:r>
            <a:endParaRPr lang="pt-PT" sz="2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400" b="1" dirty="0" smtClean="0"/>
              <a:t>O regime de transmissão das hipotecas – 10.ª nota</a:t>
            </a:r>
            <a:endParaRPr lang="pt-PT" sz="2400" dirty="0" smtClean="0"/>
          </a:p>
          <a:p>
            <a:pPr>
              <a:buNone/>
            </a:pPr>
            <a:endParaRPr lang="pt-PT" sz="2400" dirty="0" smtClean="0"/>
          </a:p>
          <a:p>
            <a:pPr>
              <a:buNone/>
            </a:pPr>
            <a:r>
              <a:rPr lang="pt-PT" sz="2400" dirty="0" smtClean="0"/>
              <a:t>	A cessão de hipoteca e a cessão de grau hipotecário estão sujeitas a registo, que é feito por averbamento (</a:t>
            </a:r>
            <a:r>
              <a:rPr lang="pt-PT" sz="2400" dirty="0" err="1" smtClean="0"/>
              <a:t>arts</a:t>
            </a:r>
            <a:r>
              <a:rPr lang="pt-PT" sz="2400" dirty="0" smtClean="0"/>
              <a:t>. 2.º, n.º 1, alínea h), e 100, n.º 1, alínea c), do </a:t>
            </a:r>
            <a:r>
              <a:rPr lang="pt-PT" sz="2400" dirty="0" err="1" smtClean="0"/>
              <a:t>CRPredial</a:t>
            </a:r>
            <a:r>
              <a:rPr lang="pt-PT" sz="2400" dirty="0" smtClean="0"/>
              <a:t>).  </a:t>
            </a:r>
            <a:endParaRPr lang="pt-PT" sz="2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0" y="1278153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932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4. O regime da transmissão de créditos em massa </a:t>
            </a:r>
            <a:r>
              <a:rPr lang="pt-PT" sz="2000" dirty="0" smtClean="0"/>
              <a:t/>
            </a:r>
            <a:br>
              <a:rPr lang="pt-PT" sz="2000" dirty="0" smtClean="0"/>
            </a:br>
            <a:endParaRPr lang="pt-PT" sz="2000" b="1" dirty="0" smtClean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7585" y="1004675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762000" y="2209800"/>
            <a:ext cx="7848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O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Dec.-Lei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42/2019, de 28 de março, instituiu o «regime simplificado para a cessão de créditos em massa».</a:t>
            </a: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4 notas (fusas…)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4.1</a:t>
            </a: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O regime da transmissão de créditos </a:t>
            </a:r>
            <a:r>
              <a:rPr lang="pt-PT" sz="2000" b="1" dirty="0">
                <a:latin typeface="Cambria" panose="02040503050406030204" pitchFamily="18" charset="0"/>
                <a:ea typeface="Cambria" panose="02040503050406030204" pitchFamily="18" charset="0"/>
              </a:rPr>
              <a:t>em massa – 1.ª </a:t>
            </a: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nota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pt-PT" sz="2000" b="1" dirty="0" smtClean="0">
              <a:latin typeface="Cambria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7585" y="1004675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762000" y="1709678"/>
            <a:ext cx="7848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Noção</a:t>
            </a: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PT" sz="2000" dirty="0" smtClean="0"/>
          </a:p>
          <a:p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Considera-se cessão de créditos em massa aquela em que o cessionário seja uma instituição de crédito, sociedade financeira ou uma sociedade de titularização de créditos sempre que o preço de alienação global dos créditos a ceder seja, no mínimo, de € 50 000,00, e a carteira seja composta por, pelo menos, 50 créditos distintos. (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2.º)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4.2. </a:t>
            </a:r>
            <a:r>
              <a:rPr lang="pt-PT" sz="2000" b="1" dirty="0">
                <a:latin typeface="Cambria" panose="02040503050406030204" pitchFamily="18" charset="0"/>
                <a:ea typeface="Cambria" panose="02040503050406030204" pitchFamily="18" charset="0"/>
              </a:rPr>
              <a:t>O regime da transmissão de créditos em massa – 2.ª </a:t>
            </a: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nota </a:t>
            </a:r>
            <a:r>
              <a:rPr lang="pt-PT" sz="3200" dirty="0" smtClean="0"/>
              <a:t/>
            </a:r>
            <a:br>
              <a:rPr lang="pt-PT" sz="3200" dirty="0" smtClean="0"/>
            </a:br>
            <a:endParaRPr lang="pt-PT" sz="3200" b="1" dirty="0" smtClean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7585" y="1004675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762000" y="1709678"/>
            <a:ext cx="7848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Forma da cessão de créditos em massa</a:t>
            </a: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 cessão de créditos em massa é celebrada por documento particular. (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4.º, n.º 1)</a:t>
            </a: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Tal documento particular constitui título bastante para efeitos do registo da transmissão dos créditos hipotecários, ou das respetivas garantias sujeitas a registo, quando contenha o reconhecimento presencial das assinaturas do cedente e do cessionário. (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4.º n.º 2)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4.3. </a:t>
            </a:r>
            <a:r>
              <a:rPr lang="pt-PT" sz="2000" b="1" dirty="0">
                <a:latin typeface="Cambria" panose="02040503050406030204" pitchFamily="18" charset="0"/>
                <a:ea typeface="Cambria" panose="02040503050406030204" pitchFamily="18" charset="0"/>
              </a:rPr>
              <a:t>O regime da transmissão de créditos em massa – 3.ª </a:t>
            </a: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nota</a:t>
            </a:r>
            <a:r>
              <a:rPr lang="pt-PT" sz="3200" b="1" dirty="0" smtClean="0">
                <a:latin typeface="Cambria" panose="02040503050406030204" pitchFamily="18" charset="0"/>
              </a:rPr>
              <a:t> </a:t>
            </a:r>
            <a:r>
              <a:rPr lang="pt-PT" sz="3200" dirty="0" smtClean="0"/>
              <a:t/>
            </a:r>
            <a:br>
              <a:rPr lang="pt-PT" sz="3200" dirty="0" smtClean="0"/>
            </a:br>
            <a:endParaRPr lang="pt-PT" sz="3200" b="1" dirty="0" smtClean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7585" y="1004675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762000" y="1709678"/>
            <a:ext cx="7848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/>
              <a:t>Registo</a:t>
            </a:r>
            <a:endParaRPr lang="pt-PT" sz="2000" dirty="0" smtClean="0"/>
          </a:p>
          <a:p>
            <a:endParaRPr lang="pt-PT" sz="2000" dirty="0" smtClean="0"/>
          </a:p>
          <a:p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Os registos necessários em função das operações de cessão de créditos em massa «são realizados de forma centralizada em processo unitário e expedito» mediante uma única apresentação».(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5.º, n.º 1)</a:t>
            </a: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 realização dos registos dispensa a apresentação da prova da situação matricial referida no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31 do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CRPredial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(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5.º, n.º 2)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4.4</a:t>
            </a: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pt-PT" sz="2000" b="1" dirty="0">
                <a:latin typeface="Cambria" panose="02040503050406030204" pitchFamily="18" charset="0"/>
                <a:ea typeface="Cambria" panose="02040503050406030204" pitchFamily="18" charset="0"/>
              </a:rPr>
              <a:t>O regime da transmissão de créditos em massa – 4.ª </a:t>
            </a:r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nota</a:t>
            </a:r>
            <a:r>
              <a:rPr lang="pt-PT" sz="3200" dirty="0" smtClean="0"/>
              <a:t/>
            </a:r>
            <a:br>
              <a:rPr lang="pt-PT" sz="3200" dirty="0" smtClean="0"/>
            </a:br>
            <a:endParaRPr lang="pt-PT" sz="3200" b="1" dirty="0" smtClean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7585" y="1004675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865496" y="2470150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Facilitação da habilitação processual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, dispensando o processamento de um incidente autónomo (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3.º)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pt-PT" sz="2000" b="1" dirty="0" smtClean="0">
                <a:latin typeface="Cambria" pitchFamily="18" charset="0"/>
              </a:rPr>
              <a:t>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5. Negociação da garantia de hipoteca – Fim…</a:t>
            </a:r>
            <a:r>
              <a:rPr lang="pt-PT" sz="2400" dirty="0" smtClean="0"/>
              <a:t/>
            </a:r>
            <a:br>
              <a:rPr lang="pt-PT" sz="2400" dirty="0" smtClean="0"/>
            </a:br>
            <a:endParaRPr lang="pt-PT" sz="2400" b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434" y="88039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3900" y="2682756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 algn="just"/>
            <a:r>
              <a:rPr lang="pt-PT" dirty="0" smtClean="0">
                <a:latin typeface="Cambria" pitchFamily="18" charset="0"/>
              </a:rPr>
              <a:t> 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48284" y="3251537"/>
            <a:ext cx="77343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8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Obrigado</a:t>
            </a:r>
            <a:r>
              <a:rPr lang="pt-PT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…</a:t>
            </a:r>
          </a:p>
          <a:p>
            <a:pPr algn="just"/>
            <a:endParaRPr lang="pt-PT" sz="2400" dirty="0" smtClean="0">
              <a:latin typeface="Cambria" panose="02040503050406030204" pitchFamily="18" charset="0"/>
            </a:endParaRPr>
          </a:p>
          <a:p>
            <a:pPr algn="just"/>
            <a:endParaRPr lang="pt-PT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69672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854875"/>
            <a:ext cx="7696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 negociação de hipotecas, no sentido que a expressão tem socialmente, consiste </a:t>
            </a:r>
            <a:r>
              <a:rPr lang="pt-PT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sobretudo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na </a:t>
            </a:r>
            <a:r>
              <a:rPr lang="pt-PT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negociação do crédito 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garantido, </a:t>
            </a:r>
            <a:r>
              <a:rPr lang="pt-PT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mas há aspetos da garantia que também podem ser negociados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Vou dar 6 exemplos, uns do ponto de vista do garante, outros do ponto de vista do credor. São </a:t>
            </a:r>
            <a:r>
              <a:rPr lang="pt-PT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notas semimínimas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lvl="0" algn="just"/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-3077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PT" sz="2400" b="1" dirty="0" smtClean="0">
              <a:latin typeface="Cambria" panose="02040503050406030204" pitchFamily="18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latin typeface="Cambria" panose="02040503050406030204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.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A contratação de hipotecas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69672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6764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533400" y="228600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2.1. A contratação de hipotecas </a:t>
            </a:r>
            <a:endParaRPr lang="pt-PT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533400" y="1905000"/>
            <a:ext cx="8001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Ponto de vista do garante – 1.ª nota (hipotecas para garantia de dívidas alheias)</a:t>
            </a: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27063" algn="just"/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27063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Na medida em que o garante não seja o devedor, é relevante que a garantia não lhe seja exigível «de um momento para o outro»; há, nesse caso, que salvaguardar que o momento da exigibilidade da garantia só ocorra após um prazo que dê uma oportunidade razoável ao garante de evitar a perda do seu bem, designadamente mobilizando meios monetários para o pagamento da dívida garantida.</a:t>
            </a:r>
          </a:p>
          <a:p>
            <a:pPr algn="just"/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0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69672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3776" y="1709879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533400" y="228600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2.2.  A contratação de hipotecas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685800" y="1828800"/>
            <a:ext cx="7848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Ponto de vista do garante – 2.ª nota (hipotecas para garantia de dívidas próprias)</a:t>
            </a: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27063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Para não imobilizar todo o valor do bem, o prestador de hipoteca deve procurar assegurar que fica livre para constituir outras hipotecas sobre o mesmo, evitando a convenção de que tal constituição importará o vencimento do crédito assegurado, viabilizada pelo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695 (e usual).</a:t>
            </a:r>
          </a:p>
          <a:p>
            <a:r>
              <a:rPr lang="pt-PT" sz="2000" dirty="0" smtClean="0"/>
              <a:t> </a:t>
            </a:r>
          </a:p>
          <a:p>
            <a:pPr algn="just"/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00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23166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854875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-215444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endParaRPr lang="pt-PT" sz="24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2.3. A contratação de hipotecas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PT" sz="2400" b="1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533400" y="1676400"/>
            <a:ext cx="8153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Ponto de vista do garante – 3.ª nota (hipotecas para garantia de dívidas próprias)</a:t>
            </a: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14375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Em caso de o imóvel a hipotecar se tratar de prédio a constituir em propriedade horizontal, o prestador da hipoteca deve, evitando o regime supletivo do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696, assegurar o direito à divisão da hipoteca em função das frações autónomas, definindo o valor que cada uma garantirá (não deixando ao critério do credor essa definição). </a:t>
            </a:r>
          </a:p>
          <a:p>
            <a:pPr marL="342900" indent="-342900" algn="just">
              <a:buFontTx/>
              <a:buChar char="-"/>
            </a:pPr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69672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854875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5388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2.4. A contratação de hipotecas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81000" y="1752600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Ponto de vista do garante – 4.ª nota (hipotecas para garantia de dívidas próprias)</a:t>
            </a: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14375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Quando a garantia hipotecária seja tida por garantia única, deve o prestador dela procurar (</a:t>
            </a:r>
            <a:r>
              <a:rPr lang="pt-PT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o que não será fácil de obter…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) limitar a sua responsabilidade ao bem hipotecado, ao abrigo do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602.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69672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854875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228979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2.5. A contratação de hipotecas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533400" y="1676401"/>
            <a:ext cx="800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Ponto de vista do credor – 1.ª nota </a:t>
            </a:r>
          </a:p>
          <a:p>
            <a:endParaRPr lang="pt-PT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14375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Possibilidade de existência (sobretudo superveniente) de garantias com primazia sobre a hipoteca, nomeadamente direitos de retenção de privilégios creditórios: credor avisado procura estabelecer cláusulas que lhe facilitem monitorar os factos que podem originar tais perigos (e depois usá-las!).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69672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1828800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-3077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endParaRPr lang="pt-PT" sz="24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2.6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A contratação de hipotecas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57200" y="1828800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/>
              <a:t>Ponto de vista do credor – 2.ª nota </a:t>
            </a:r>
            <a:endParaRPr lang="pt-PT" sz="2000" dirty="0" smtClean="0"/>
          </a:p>
          <a:p>
            <a:endParaRPr lang="pt-PT" sz="2000" dirty="0" smtClean="0"/>
          </a:p>
          <a:p>
            <a:pPr marL="714375" algn="just"/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 segunda nota tem a ver com a capacidade das pessoas coletivas, mormente das sociedades para garantir dívidas alheias (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160 do CC e </a:t>
            </a:r>
            <a:r>
              <a:rPr lang="pt-PT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6.º, n.º</a:t>
            </a:r>
            <a:r>
              <a:rPr lang="pt-PT" sz="2000" baseline="30000" dirty="0" smtClean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pt-PT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1 e 3, do CSC): credor avisado só exige ou aceita garantia de terceiro pessoa coletiva quando seja clara a sua capacidade para a prestar.  </a:t>
            </a:r>
            <a:endParaRPr lang="pt-P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1495</Words>
  <Application>Microsoft Office PowerPoint</Application>
  <PresentationFormat>Apresentação no Ecrã (4:3)</PresentationFormat>
  <Paragraphs>153</Paragraphs>
  <Slides>26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26</vt:i4>
      </vt:variant>
    </vt:vector>
  </HeadingPairs>
  <TitlesOfParts>
    <vt:vector size="32" baseType="lpstr">
      <vt:lpstr>Adobe Heiti Std R</vt:lpstr>
      <vt:lpstr>Arial</vt:lpstr>
      <vt:lpstr>Calibri</vt:lpstr>
      <vt:lpstr>Cambria</vt:lpstr>
      <vt:lpstr>Times New Roman</vt:lpstr>
      <vt:lpstr>Office Theme</vt:lpstr>
      <vt:lpstr>NEGOCIAÇÃO DA GARANTIA HIPOTECÁRIA </vt:lpstr>
      <vt:lpstr>1. Introdução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3.3. O regime de transmissão das hipotecas </vt:lpstr>
      <vt:lpstr>3.4. O regime de transmissão das hipotecas</vt:lpstr>
      <vt:lpstr>3.5. O regime de transmissão das hipotecas </vt:lpstr>
      <vt:lpstr>3.6. O regime de transmissão das hipotecas </vt:lpstr>
      <vt:lpstr> 3.7. O regime de transmissão das hipotecas  </vt:lpstr>
      <vt:lpstr> 3.8. O regime de transmissão das hipotecas </vt:lpstr>
      <vt:lpstr>3.9. O regime de transmissão das hipotecas </vt:lpstr>
      <vt:lpstr>3.10. O regime de transmissão das hipotecas</vt:lpstr>
      <vt:lpstr>4. O regime da transmissão de créditos em massa  </vt:lpstr>
      <vt:lpstr> 4.1. O regime da transmissão de créditos em massa – 1.ª nota </vt:lpstr>
      <vt:lpstr> 4.2. O regime da transmissão de créditos em massa – 2.ª nota  </vt:lpstr>
      <vt:lpstr>4.3. O regime da transmissão de créditos em massa – 3.ª nota  </vt:lpstr>
      <vt:lpstr> 4.4. O regime da transmissão de créditos em massa – 4.ª nota </vt:lpstr>
      <vt:lpstr> 5. Negociação da garantia de hipoteca – Fim…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</dc:creator>
  <cp:lastModifiedBy>Rui Pinto Duarte</cp:lastModifiedBy>
  <cp:revision>155</cp:revision>
  <cp:lastPrinted>2018-01-18T15:44:27Z</cp:lastPrinted>
  <dcterms:created xsi:type="dcterms:W3CDTF">2006-08-16T00:00:00Z</dcterms:created>
  <dcterms:modified xsi:type="dcterms:W3CDTF">2019-06-01T21:22:16Z</dcterms:modified>
</cp:coreProperties>
</file>