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Lst>
  <p:notesMasterIdLst>
    <p:notesMasterId r:id="rId51"/>
  </p:notesMasterIdLst>
  <p:sldIdLst>
    <p:sldId id="256" r:id="rId2"/>
    <p:sldId id="300" r:id="rId3"/>
    <p:sldId id="342" r:id="rId4"/>
    <p:sldId id="343" r:id="rId5"/>
    <p:sldId id="352" r:id="rId6"/>
    <p:sldId id="351" r:id="rId7"/>
    <p:sldId id="301" r:id="rId8"/>
    <p:sldId id="303" r:id="rId9"/>
    <p:sldId id="320" r:id="rId10"/>
    <p:sldId id="347" r:id="rId11"/>
    <p:sldId id="319" r:id="rId12"/>
    <p:sldId id="344" r:id="rId13"/>
    <p:sldId id="321" r:id="rId14"/>
    <p:sldId id="322" r:id="rId15"/>
    <p:sldId id="324" r:id="rId16"/>
    <p:sldId id="348" r:id="rId17"/>
    <p:sldId id="345" r:id="rId18"/>
    <p:sldId id="325" r:id="rId19"/>
    <p:sldId id="353" r:id="rId20"/>
    <p:sldId id="354" r:id="rId21"/>
    <p:sldId id="355" r:id="rId22"/>
    <p:sldId id="356" r:id="rId23"/>
    <p:sldId id="357" r:id="rId24"/>
    <p:sldId id="358" r:id="rId25"/>
    <p:sldId id="359" r:id="rId26"/>
    <p:sldId id="360" r:id="rId27"/>
    <p:sldId id="361" r:id="rId28"/>
    <p:sldId id="362" r:id="rId29"/>
    <p:sldId id="364" r:id="rId30"/>
    <p:sldId id="365" r:id="rId31"/>
    <p:sldId id="363" r:id="rId32"/>
    <p:sldId id="366" r:id="rId33"/>
    <p:sldId id="367" r:id="rId34"/>
    <p:sldId id="368" r:id="rId35"/>
    <p:sldId id="369" r:id="rId36"/>
    <p:sldId id="370" r:id="rId37"/>
    <p:sldId id="371" r:id="rId38"/>
    <p:sldId id="372" r:id="rId39"/>
    <p:sldId id="373" r:id="rId40"/>
    <p:sldId id="374" r:id="rId41"/>
    <p:sldId id="375" r:id="rId42"/>
    <p:sldId id="376" r:id="rId43"/>
    <p:sldId id="383" r:id="rId44"/>
    <p:sldId id="377" r:id="rId45"/>
    <p:sldId id="378" r:id="rId46"/>
    <p:sldId id="379" r:id="rId47"/>
    <p:sldId id="380" r:id="rId48"/>
    <p:sldId id="381" r:id="rId49"/>
    <p:sldId id="382"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0F0F"/>
    <a:srgbClr val="B31919"/>
    <a:srgbClr val="C0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116" autoAdjust="0"/>
    <p:restoredTop sz="94595" autoAdjust="0"/>
  </p:normalViewPr>
  <p:slideViewPr>
    <p:cSldViewPr>
      <p:cViewPr varScale="1">
        <p:scale>
          <a:sx n="84" d="100"/>
          <a:sy n="84" d="100"/>
        </p:scale>
        <p:origin x="89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0F8A2-5693-43B1-9F5A-23ABA693425A}" type="datetimeFigureOut">
              <a:rPr lang="pt-PT" smtClean="0"/>
              <a:pPr/>
              <a:t>16-03-2019</a:t>
            </a:fld>
            <a:endParaRPr lang="pt-P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0055A3-154F-4352-A93B-22D953CB1D20}" type="slidenum">
              <a:rPr lang="pt-PT" smtClean="0"/>
              <a:pPr/>
              <a:t>‹nº›</a:t>
            </a:fld>
            <a:endParaRPr lang="pt-PT"/>
          </a:p>
        </p:txBody>
      </p:sp>
    </p:spTree>
    <p:extLst>
      <p:ext uri="{BB962C8B-B14F-4D97-AF65-F5344CB8AC3E}">
        <p14:creationId xmlns:p14="http://schemas.microsoft.com/office/powerpoint/2010/main" val="793327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PT"/>
          </a:p>
        </p:txBody>
      </p:sp>
      <p:sp>
        <p:nvSpPr>
          <p:cNvPr id="4" name="Date Placeholder 3"/>
          <p:cNvSpPr>
            <a:spLocks noGrp="1"/>
          </p:cNvSpPr>
          <p:nvPr>
            <p:ph type="dt" sz="half" idx="10"/>
          </p:nvPr>
        </p:nvSpPr>
        <p:spPr/>
        <p:txBody>
          <a:bodyPr/>
          <a:lstStyle/>
          <a:p>
            <a:fld id="{5C1E6FE4-F4AF-4D14-B664-F25465E38861}" type="datetime1">
              <a:rPr lang="en-US" smtClean="0"/>
              <a:pPr/>
              <a:t>3/16/2019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26486864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DE954BAF-61D8-4FB4-8AA0-579AD37D22CA}" type="datetime1">
              <a:rPr lang="en-US" smtClean="0"/>
              <a:pPr/>
              <a:t>3/16/2019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64744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60028E2F-CE7C-4C4C-B351-56C336A1566F}" type="datetime1">
              <a:rPr lang="en-US" smtClean="0"/>
              <a:pPr/>
              <a:t>3/16/2019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36642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pt-PT" dirty="0"/>
          </a:p>
        </p:txBody>
      </p:sp>
      <p:sp>
        <p:nvSpPr>
          <p:cNvPr id="4" name="Date Placeholder 3"/>
          <p:cNvSpPr>
            <a:spLocks noGrp="1"/>
          </p:cNvSpPr>
          <p:nvPr>
            <p:ph type="dt" sz="half" idx="10"/>
          </p:nvPr>
        </p:nvSpPr>
        <p:spPr/>
        <p:txBody>
          <a:bodyPr/>
          <a:lstStyle/>
          <a:p>
            <a:fld id="{F99264DD-3865-45DE-9966-DAB9A4690EF2}" type="datetime1">
              <a:rPr lang="en-US" smtClean="0"/>
              <a:pPr/>
              <a:t>3/16/2019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773934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3851C8-D14A-4D0A-B9C6-A5D0CE1CC0A8}" type="datetime1">
              <a:rPr lang="en-US" smtClean="0"/>
              <a:pPr/>
              <a:t>3/16/2019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2984278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p>
            <a:fld id="{B774BD5D-8889-411C-A4EA-E5FBEFE91071}" type="datetime1">
              <a:rPr lang="en-US" smtClean="0"/>
              <a:pPr/>
              <a:t>3/16/2019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915758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p>
            <a:fld id="{AE6BE0EB-B680-4E5B-A03D-61AD380063CE}" type="datetime1">
              <a:rPr lang="en-US" smtClean="0"/>
              <a:pPr/>
              <a:t>3/16/2019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197177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p>
            <a:fld id="{7B3CB5FB-FAA4-4340-B3E4-E0978154AAF8}" type="datetime1">
              <a:rPr lang="en-US" smtClean="0"/>
              <a:pPr/>
              <a:t>3/16/2019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585990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9E178B-FD47-42B4-BEEA-B0DE66B7D46D}" type="datetime1">
              <a:rPr lang="en-US" smtClean="0"/>
              <a:pPr/>
              <a:t>3/16/2019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2671252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3D2939-4BF2-4FEA-BBDC-5961F7519CAB}" type="datetime1">
              <a:rPr lang="en-US" smtClean="0"/>
              <a:pPr/>
              <a:t>3/16/2019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712857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0E4F2A-8C9D-42C4-88D0-613FAEA35236}" type="datetime1">
              <a:rPr lang="en-US" smtClean="0"/>
              <a:pPr/>
              <a:t>3/16/2019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98184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P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83632C-9F21-4B26-8314-E2A147375E30}" type="datetime1">
              <a:rPr lang="en-US" smtClean="0"/>
              <a:pPr/>
              <a:t>3/16/2019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extLst>
      <p:ext uri="{BB962C8B-B14F-4D97-AF65-F5344CB8AC3E}">
        <p14:creationId xmlns:p14="http://schemas.microsoft.com/office/powerpoint/2010/main" val="53181991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Cambria" panose="020405030504060302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Cambria" panose="020405030504060302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Cambria" panose="020405030504060302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57200"/>
            <a:ext cx="9144000" cy="2743200"/>
          </a:xfrm>
        </p:spPr>
        <p:txBody>
          <a:bodyPr>
            <a:normAutofit/>
          </a:bodyPr>
          <a:lstStyle/>
          <a:p>
            <a:r>
              <a:rPr lang="pt-PT" sz="2800" b="1" dirty="0" smtClean="0">
                <a:latin typeface="Cambria" panose="02040503050406030204" pitchFamily="18" charset="0"/>
              </a:rPr>
              <a:t>O </a:t>
            </a:r>
            <a:r>
              <a:rPr lang="pt-PT" sz="2800" b="1" dirty="0" smtClean="0">
                <a:latin typeface="Cambria" panose="02040503050406030204" pitchFamily="18" charset="0"/>
              </a:rPr>
              <a:t>Regime </a:t>
            </a:r>
            <a:r>
              <a:rPr lang="pt-PT" sz="2800" b="1" dirty="0" smtClean="0">
                <a:latin typeface="Cambria" panose="02040503050406030204" pitchFamily="18" charset="0"/>
              </a:rPr>
              <a:t>do Crédito Imobiliário a Consumidores (D-L 74-A/2017) – Uma Apresentação</a:t>
            </a:r>
            <a:endParaRPr lang="pt-PT" sz="2800" dirty="0">
              <a:latin typeface="Cambria" panose="02040503050406030204" pitchFamily="18" charset="0"/>
            </a:endParaRPr>
          </a:p>
        </p:txBody>
      </p:sp>
      <p:sp>
        <p:nvSpPr>
          <p:cNvPr id="4" name="Isosceles Triangle 3"/>
          <p:cNvSpPr/>
          <p:nvPr/>
        </p:nvSpPr>
        <p:spPr>
          <a:xfrm rot="19794389">
            <a:off x="-1284937" y="2172210"/>
            <a:ext cx="4505531" cy="3866116"/>
          </a:xfrm>
          <a:prstGeom prs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5" name="Isosceles Triangle 4"/>
          <p:cNvSpPr/>
          <p:nvPr/>
        </p:nvSpPr>
        <p:spPr>
          <a:xfrm rot="16200000">
            <a:off x="3816231" y="1530231"/>
            <a:ext cx="1295398" cy="9360139"/>
          </a:xfrm>
          <a:prstGeom prst="triangle">
            <a:avLst>
              <a:gd name="adj" fmla="val 0"/>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Isosceles Triangle 11"/>
          <p:cNvSpPr/>
          <p:nvPr/>
        </p:nvSpPr>
        <p:spPr>
          <a:xfrm rot="21119380">
            <a:off x="-193273" y="4543953"/>
            <a:ext cx="9418598" cy="1679539"/>
          </a:xfrm>
          <a:prstGeom prst="triangle">
            <a:avLst>
              <a:gd name="adj" fmla="val 44198"/>
            </a:avLst>
          </a:prstGeom>
          <a:solidFill>
            <a:schemeClr val="tx2">
              <a:lumMod val="75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 name="Subtitle 2"/>
          <p:cNvSpPr>
            <a:spLocks noGrp="1"/>
          </p:cNvSpPr>
          <p:nvPr>
            <p:ph type="subTitle" idx="1"/>
          </p:nvPr>
        </p:nvSpPr>
        <p:spPr>
          <a:xfrm>
            <a:off x="5486400" y="5791200"/>
            <a:ext cx="4953000" cy="457200"/>
          </a:xfrm>
        </p:spPr>
        <p:txBody>
          <a:bodyPr>
            <a:normAutofit/>
          </a:bodyPr>
          <a:lstStyle/>
          <a:p>
            <a:r>
              <a:rPr lang="en-GB" sz="2400" dirty="0" smtClean="0">
                <a:solidFill>
                  <a:schemeClr val="bg1"/>
                </a:solidFill>
                <a:latin typeface="Cambria" panose="02040503050406030204" pitchFamily="18" charset="0"/>
                <a:ea typeface="Adobe Heiti Std R" pitchFamily="34" charset="-128"/>
                <a:cs typeface="Arial" panose="020B0604020202020204" pitchFamily="34" charset="0"/>
              </a:rPr>
              <a:t>Rui Pinto Duarte</a:t>
            </a:r>
          </a:p>
        </p:txBody>
      </p:sp>
      <p:sp>
        <p:nvSpPr>
          <p:cNvPr id="7" name="Subtitle 2"/>
          <p:cNvSpPr txBox="1">
            <a:spLocks/>
          </p:cNvSpPr>
          <p:nvPr/>
        </p:nvSpPr>
        <p:spPr>
          <a:xfrm>
            <a:off x="3962400" y="6248400"/>
            <a:ext cx="4953000" cy="45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GB" sz="1800" dirty="0" err="1" smtClean="0">
                <a:solidFill>
                  <a:schemeClr val="bg1"/>
                </a:solidFill>
                <a:latin typeface="Cambria" panose="02040503050406030204" pitchFamily="18" charset="0"/>
                <a:ea typeface="Adobe Heiti Std R" pitchFamily="34" charset="-128"/>
                <a:cs typeface="Arial" panose="020B0604020202020204" pitchFamily="34" charset="0"/>
              </a:rPr>
              <a:t>Março</a:t>
            </a:r>
            <a:r>
              <a:rPr lang="en-GB" sz="1800" dirty="0" smtClean="0">
                <a:solidFill>
                  <a:schemeClr val="bg1"/>
                </a:solidFill>
                <a:latin typeface="Cambria" panose="02040503050406030204" pitchFamily="18" charset="0"/>
                <a:ea typeface="Adobe Heiti Std R" pitchFamily="34" charset="-128"/>
                <a:cs typeface="Arial" panose="020B0604020202020204" pitchFamily="34" charset="0"/>
              </a:rPr>
              <a:t>  2019</a:t>
            </a:r>
            <a:endParaRPr lang="en-GB" sz="1800" dirty="0" smtClean="0">
              <a:solidFill>
                <a:schemeClr val="bg1"/>
              </a:solidFill>
              <a:latin typeface="Cambria" panose="02040503050406030204" pitchFamily="18" charset="0"/>
              <a:ea typeface="Adobe Heiti Std R" pitchFamily="34" charset="-128"/>
              <a:cs typeface="Arial" panose="020B0604020202020204" pitchFamily="34" charset="0"/>
            </a:endParaRPr>
          </a:p>
        </p:txBody>
      </p:sp>
    </p:spTree>
    <p:extLst>
      <p:ext uri="{BB962C8B-B14F-4D97-AF65-F5344CB8AC3E}">
        <p14:creationId xmlns:p14="http://schemas.microsoft.com/office/powerpoint/2010/main" val="564441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8229600" cy="1143000"/>
          </a:xfrm>
        </p:spPr>
        <p:txBody>
          <a:bodyPr>
            <a:normAutofit/>
          </a:bodyPr>
          <a:lstStyle/>
          <a:p>
            <a:pPr lvl="0"/>
            <a:r>
              <a:rPr lang="pt-PT" sz="2400" b="1" dirty="0" smtClean="0">
                <a:latin typeface="Cambria" panose="02040503050406030204" pitchFamily="18" charset="0"/>
              </a:rPr>
              <a:t>6. A relação com a Diretiva 2014/17/EU </a:t>
            </a:r>
            <a:r>
              <a:rPr lang="pt-PT" sz="2400" b="1" dirty="0" smtClean="0">
                <a:solidFill>
                  <a:srgbClr val="FF0000"/>
                </a:solidFill>
                <a:latin typeface="Cambria" panose="02040503050406030204" pitchFamily="18" charset="0"/>
              </a:rPr>
              <a:t>(</a:t>
            </a:r>
            <a:r>
              <a:rPr lang="pt-PT" sz="2400" b="1" dirty="0" err="1" smtClean="0">
                <a:solidFill>
                  <a:srgbClr val="FF0000"/>
                </a:solidFill>
                <a:latin typeface="Cambria" panose="02040503050406030204" pitchFamily="18" charset="0"/>
              </a:rPr>
              <a:t>cont</a:t>
            </a:r>
            <a:r>
              <a:rPr lang="pt-PT" sz="2400" b="1" dirty="0" smtClean="0">
                <a:solidFill>
                  <a:srgbClr val="FF0000"/>
                </a:solidFill>
                <a:latin typeface="Cambria" panose="02040503050406030204" pitchFamily="18" charset="0"/>
              </a:rPr>
              <a:t>. 2)</a:t>
            </a:r>
            <a:endParaRPr lang="pt-PT" sz="2400" dirty="0">
              <a:solidFill>
                <a:srgbClr val="FF0000"/>
              </a:solidFill>
              <a:latin typeface="Cambria" panose="02040503050406030204" pitchFamily="18" charset="0"/>
            </a:endParaRPr>
          </a:p>
        </p:txBody>
      </p:sp>
      <p:sp>
        <p:nvSpPr>
          <p:cNvPr id="3" name="Marcador de Posição de Conteúdo 2"/>
          <p:cNvSpPr>
            <a:spLocks noGrp="1"/>
          </p:cNvSpPr>
          <p:nvPr>
            <p:ph idx="1"/>
          </p:nvPr>
        </p:nvSpPr>
        <p:spPr>
          <a:xfrm>
            <a:off x="609600" y="1600200"/>
            <a:ext cx="8077200" cy="4523949"/>
          </a:xfrm>
        </p:spPr>
        <p:txBody>
          <a:bodyPr>
            <a:normAutofit/>
          </a:bodyPr>
          <a:lstStyle/>
          <a:p>
            <a:pPr algn="just">
              <a:buNone/>
            </a:pPr>
            <a:r>
              <a:rPr lang="pt-PT" sz="2400" dirty="0" smtClean="0"/>
              <a:t>O diploma efetua a transposição </a:t>
            </a:r>
            <a:r>
              <a:rPr lang="pt-PT" sz="2400" i="1" dirty="0" smtClean="0"/>
              <a:t>parcial</a:t>
            </a:r>
            <a:r>
              <a:rPr lang="pt-PT" sz="2400" dirty="0" smtClean="0"/>
              <a:t> da Diretiva 2014/17/UE (</a:t>
            </a:r>
            <a:r>
              <a:rPr lang="pt-PT" sz="2400" dirty="0" err="1" smtClean="0"/>
              <a:t>art</a:t>
            </a:r>
            <a:r>
              <a:rPr lang="pt-PT" sz="2400" dirty="0" smtClean="0"/>
              <a:t>. 1.º, n.º 1), mas:</a:t>
            </a:r>
          </a:p>
          <a:p>
            <a:pPr algn="just">
              <a:buNone/>
            </a:pPr>
            <a:r>
              <a:rPr lang="pt-PT" sz="2400" dirty="0" smtClean="0"/>
              <a:t>	- Tem um âmbito de aplicação mais amplo do que o da Diretiva, pois abrange não apenas crédito a consumidores destinado à aquisição de imóveis de habitação como </a:t>
            </a:r>
            <a:r>
              <a:rPr lang="pt-PT" sz="2400" b="1" dirty="0" smtClean="0"/>
              <a:t>crédito a consumidores </a:t>
            </a:r>
            <a:r>
              <a:rPr lang="pt-PT" sz="2400" dirty="0" smtClean="0"/>
              <a:t>destinado à aquisição de </a:t>
            </a:r>
            <a:r>
              <a:rPr lang="pt-PT" sz="2400" b="1" dirty="0" smtClean="0"/>
              <a:t>imóveis para fins não habitacionais e</a:t>
            </a:r>
            <a:r>
              <a:rPr lang="pt-PT" sz="2400" dirty="0" smtClean="0"/>
              <a:t> ainda crédito a consumidores </a:t>
            </a:r>
            <a:r>
              <a:rPr lang="pt-PT" sz="2400" b="1" dirty="0" smtClean="0"/>
              <a:t>para fins não imobiliários, desde que a garantia seja imobiliária</a:t>
            </a:r>
            <a:r>
              <a:rPr lang="pt-PT" sz="2400" dirty="0" smtClean="0"/>
              <a:t>;</a:t>
            </a:r>
          </a:p>
          <a:p>
            <a:pPr algn="just">
              <a:buNone/>
            </a:pPr>
            <a:r>
              <a:rPr lang="pt-PT" sz="2400" dirty="0" smtClean="0"/>
              <a:t>	- Acrescenta algumas regras às que são impostas pela Diretiva.</a:t>
            </a:r>
          </a:p>
          <a:p>
            <a:pPr lvl="0" algn="just">
              <a:buNone/>
            </a:pPr>
            <a:endParaRPr lang="pt-PT" sz="2200" dirty="0" smtClean="0"/>
          </a:p>
          <a:p>
            <a:pPr marL="0" indent="0" algn="just">
              <a:buNone/>
            </a:pPr>
            <a:endParaRPr lang="pt-PT" sz="2400" dirty="0">
              <a:latin typeface="Arial" pitchFamily="34" charset="0"/>
              <a:cs typeface="Arial" pitchFamily="34" charset="0"/>
            </a:endParaRPr>
          </a:p>
          <a:p>
            <a:endParaRPr lang="pt-PT" dirty="0"/>
          </a:p>
        </p:txBody>
      </p:sp>
      <p:sp>
        <p:nvSpPr>
          <p:cNvPr id="4" name="Marcador de Posição do Número do Diapositivo 3"/>
          <p:cNvSpPr>
            <a:spLocks noGrp="1"/>
          </p:cNvSpPr>
          <p:nvPr>
            <p:ph type="sldNum" sz="quarter" idx="12"/>
          </p:nvPr>
        </p:nvSpPr>
        <p:spPr/>
        <p:txBody>
          <a:bodyPr/>
          <a:lstStyle/>
          <a:p>
            <a:fld id="{B6F15528-21DE-4FAA-801E-634DDDAF4B2B}" type="slidenum">
              <a:rPr lang="en-US" smtClean="0"/>
              <a:pPr/>
              <a:t>10</a:t>
            </a:fld>
            <a:endParaRPr lang="en-US"/>
          </a:p>
        </p:txBody>
      </p:sp>
      <p:sp>
        <p:nvSpPr>
          <p:cNvPr id="5" name="Rectangle 3"/>
          <p:cNvSpPr/>
          <p:nvPr/>
        </p:nvSpPr>
        <p:spPr>
          <a:xfrm>
            <a:off x="0" y="9144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521694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r>
              <a:rPr lang="pt-PT" sz="2200" b="1" dirty="0" smtClean="0">
                <a:latin typeface="Cambria" panose="02040503050406030204" pitchFamily="18" charset="0"/>
              </a:rPr>
              <a:t>6.</a:t>
            </a:r>
            <a:r>
              <a:rPr lang="pt-PT" sz="2400" b="1" dirty="0" smtClean="0">
                <a:latin typeface="Cambria" panose="02040503050406030204" pitchFamily="18" charset="0"/>
              </a:rPr>
              <a:t> A relação com a Diretiva 2014/17/EU </a:t>
            </a:r>
            <a:r>
              <a:rPr lang="pt-PT" sz="2400" b="1" dirty="0" smtClean="0">
                <a:solidFill>
                  <a:srgbClr val="FF0000"/>
                </a:solidFill>
                <a:latin typeface="Cambria" panose="02040503050406030204" pitchFamily="18" charset="0"/>
              </a:rPr>
              <a:t>(</a:t>
            </a:r>
            <a:r>
              <a:rPr lang="pt-PT" sz="2400" b="1" dirty="0" err="1" smtClean="0">
                <a:solidFill>
                  <a:srgbClr val="FF0000"/>
                </a:solidFill>
                <a:latin typeface="Cambria" panose="02040503050406030204" pitchFamily="18" charset="0"/>
              </a:rPr>
              <a:t>cont</a:t>
            </a:r>
            <a:r>
              <a:rPr lang="pt-PT" sz="2400" b="1" dirty="0" smtClean="0">
                <a:solidFill>
                  <a:srgbClr val="FF0000"/>
                </a:solidFill>
                <a:latin typeface="Cambria" panose="02040503050406030204" pitchFamily="18" charset="0"/>
              </a:rPr>
              <a:t>. 3) </a:t>
            </a:r>
            <a:r>
              <a:rPr lang="pt-PT" sz="2400" dirty="0" smtClean="0"/>
              <a:t/>
            </a:r>
            <a:br>
              <a:rPr lang="pt-PT" sz="2400" dirty="0" smtClean="0"/>
            </a:br>
            <a:endParaRPr lang="pt-PT" sz="2400" b="1" dirty="0">
              <a:latin typeface="Cambria" pitchFamily="18" charset="0"/>
            </a:endParaRPr>
          </a:p>
        </p:txBody>
      </p:sp>
      <p:sp>
        <p:nvSpPr>
          <p:cNvPr id="4" name="Rectangle 3"/>
          <p:cNvSpPr/>
          <p:nvPr/>
        </p:nvSpPr>
        <p:spPr>
          <a:xfrm>
            <a:off x="0" y="9144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11</a:t>
            </a:fld>
            <a:endParaRPr lang="en-US" dirty="0"/>
          </a:p>
        </p:txBody>
      </p:sp>
      <p:sp>
        <p:nvSpPr>
          <p:cNvPr id="17409" name="Rectangle 1"/>
          <p:cNvSpPr>
            <a:spLocks noChangeArrowheads="1"/>
          </p:cNvSpPr>
          <p:nvPr/>
        </p:nvSpPr>
        <p:spPr bwMode="auto">
          <a:xfrm>
            <a:off x="152400" y="2237599"/>
            <a:ext cx="88392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lvl="0" indent="-342900" algn="just"/>
            <a:r>
              <a:rPr lang="pt-PT" sz="2400" dirty="0" smtClean="0">
                <a:latin typeface="Cambria" panose="02040503050406030204" pitchFamily="18" charset="0"/>
              </a:rPr>
              <a:t>O que ficou de fora da transposição feita pelo D-L 74-A/2017: «Atentas as especificidades associadas às </a:t>
            </a:r>
            <a:r>
              <a:rPr lang="pt-PT" sz="2400" b="1" dirty="0" smtClean="0">
                <a:latin typeface="Cambria" panose="02040503050406030204" pitchFamily="18" charset="0"/>
              </a:rPr>
              <a:t>atividades de intermediação de crédito </a:t>
            </a:r>
            <a:r>
              <a:rPr lang="pt-PT" sz="2400" dirty="0" smtClean="0">
                <a:latin typeface="Cambria" panose="02040503050406030204" pitchFamily="18" charset="0"/>
              </a:rPr>
              <a:t>e de </a:t>
            </a:r>
            <a:r>
              <a:rPr lang="pt-PT" sz="2400" b="1" dirty="0" smtClean="0">
                <a:latin typeface="Cambria" panose="02040503050406030204" pitchFamily="18" charset="0"/>
              </a:rPr>
              <a:t>prestação de serviços de consultoria</a:t>
            </a:r>
            <a:r>
              <a:rPr lang="pt-PT" sz="2400" dirty="0" smtClean="0">
                <a:latin typeface="Cambria" panose="02040503050406030204" pitchFamily="18" charset="0"/>
              </a:rPr>
              <a:t>, matérias igualmente reguladas por disposições desta diretiva, optou-se por proceder à transposição das referidas disposições de forma autónoma.» (preâmbulo do diploma)</a:t>
            </a:r>
            <a:endParaRPr kumimoji="0" lang="pt-PT" sz="2400" b="0" i="0" u="none" strike="noStrike" cap="none" normalizeH="0" baseline="0" dirty="0" smtClean="0">
              <a:ln>
                <a:noFill/>
              </a:ln>
              <a:solidFill>
                <a:schemeClr val="tx1"/>
              </a:solidFill>
              <a:effectLst/>
              <a:latin typeface="Cambria" panose="02040503050406030204" pitchFamily="18" charset="0"/>
              <a:cs typeface="Arial" pitchFamily="34"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r>
              <a:rPr lang="pt-PT" sz="2200" b="1" dirty="0" smtClean="0">
                <a:latin typeface="Cambria" panose="02040503050406030204" pitchFamily="18" charset="0"/>
              </a:rPr>
              <a:t>6. </a:t>
            </a:r>
            <a:r>
              <a:rPr lang="pt-PT" sz="2400" b="1" dirty="0" smtClean="0">
                <a:latin typeface="Cambria" panose="02040503050406030204" pitchFamily="18" charset="0"/>
              </a:rPr>
              <a:t>A relação com a Diretiva 2014/17/EU </a:t>
            </a:r>
            <a:r>
              <a:rPr lang="pt-PT" sz="2400" b="1" dirty="0" smtClean="0">
                <a:solidFill>
                  <a:srgbClr val="FF0000"/>
                </a:solidFill>
                <a:latin typeface="Cambria" panose="02040503050406030204" pitchFamily="18" charset="0"/>
              </a:rPr>
              <a:t>(4 fim</a:t>
            </a:r>
            <a:r>
              <a:rPr lang="pt-PT" sz="2400" b="1" dirty="0" smtClean="0">
                <a:solidFill>
                  <a:srgbClr val="FF0000"/>
                </a:solidFill>
              </a:rPr>
              <a:t>) </a:t>
            </a:r>
            <a:r>
              <a:rPr lang="pt-PT" sz="2400" dirty="0" smtClean="0"/>
              <a:t/>
            </a:r>
            <a:br>
              <a:rPr lang="pt-PT" sz="2400" dirty="0" smtClean="0"/>
            </a:br>
            <a:endParaRPr lang="pt-PT" sz="2400" b="1" dirty="0">
              <a:latin typeface="Cambria" pitchFamily="18" charset="0"/>
            </a:endParaRPr>
          </a:p>
        </p:txBody>
      </p:sp>
      <p:sp>
        <p:nvSpPr>
          <p:cNvPr id="4" name="Rectangle 3"/>
          <p:cNvSpPr/>
          <p:nvPr/>
        </p:nvSpPr>
        <p:spPr>
          <a:xfrm>
            <a:off x="0" y="9144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12</a:t>
            </a:fld>
            <a:endParaRPr lang="en-US" dirty="0"/>
          </a:p>
        </p:txBody>
      </p:sp>
      <p:sp>
        <p:nvSpPr>
          <p:cNvPr id="38913" name="Rectangle 1"/>
          <p:cNvSpPr>
            <a:spLocks noChangeArrowheads="1"/>
          </p:cNvSpPr>
          <p:nvPr/>
        </p:nvSpPr>
        <p:spPr bwMode="auto">
          <a:xfrm>
            <a:off x="685800" y="2078998"/>
            <a:ext cx="77724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400" dirty="0" smtClean="0">
                <a:latin typeface="Cambria" panose="02040503050406030204" pitchFamily="18" charset="0"/>
              </a:rPr>
              <a:t>A transposição dessa outra vertente da Diretiva 2014/17/UE foi feita pelo D-L 81-C/2017, de 7 de julho, que aprovou o regime jurídico de acesso e de exercício da atividade de intermediário de crédito e da prestação de serviços de consultoria relativos a contratos de crédito – que também </a:t>
            </a:r>
            <a:r>
              <a:rPr lang="pt-PT" sz="2400" dirty="0" smtClean="0">
                <a:latin typeface="Cambria" panose="02040503050406030204" pitchFamily="18" charset="0"/>
              </a:rPr>
              <a:t>entrou </a:t>
            </a:r>
            <a:r>
              <a:rPr lang="pt-PT" sz="2400" dirty="0" smtClean="0">
                <a:latin typeface="Cambria" panose="02040503050406030204" pitchFamily="18" charset="0"/>
              </a:rPr>
              <a:t>em vigor em 1 de janeiro de 2018 (</a:t>
            </a:r>
            <a:r>
              <a:rPr lang="pt-PT" sz="2400" dirty="0" err="1" smtClean="0">
                <a:latin typeface="Cambria" panose="02040503050406030204" pitchFamily="18" charset="0"/>
              </a:rPr>
              <a:t>art</a:t>
            </a:r>
            <a:r>
              <a:rPr lang="pt-PT" sz="2400" dirty="0" smtClean="0">
                <a:latin typeface="Cambria" panose="02040503050406030204" pitchFamily="18" charset="0"/>
              </a:rPr>
              <a:t>. 6.º).</a:t>
            </a:r>
          </a:p>
          <a:p>
            <a:pPr lvl="0" algn="just"/>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295400"/>
          </a:xfrm>
        </p:spPr>
        <p:txBody>
          <a:bodyPr>
            <a:noAutofit/>
          </a:bodyPr>
          <a:lstStyle/>
          <a:p>
            <a:pPr lvl="0"/>
            <a:r>
              <a:rPr lang="pt-PT" sz="2400" b="1" dirty="0" smtClean="0">
                <a:latin typeface="Cambria" panose="02040503050406030204" pitchFamily="18" charset="0"/>
              </a:rPr>
              <a:t>7. Um panorama da Diretiva 2014/17/EU </a:t>
            </a:r>
            <a:r>
              <a:rPr lang="pt-PT" sz="2400" b="1" dirty="0" smtClean="0">
                <a:solidFill>
                  <a:srgbClr val="FF0000"/>
                </a:solidFill>
                <a:latin typeface="Cambria" panose="02040503050406030204" pitchFamily="18" charset="0"/>
              </a:rPr>
              <a:t>(1)</a:t>
            </a:r>
            <a:r>
              <a:rPr lang="pt-PT" sz="2400" dirty="0" smtClean="0"/>
              <a:t/>
            </a:r>
            <a:br>
              <a:rPr lang="pt-PT" sz="2400" dirty="0" smtClean="0"/>
            </a:br>
            <a:endParaRPr lang="pt-PT" sz="2000" dirty="0">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13</a:t>
            </a:fld>
            <a:endParaRPr lang="en-US" dirty="0"/>
          </a:p>
        </p:txBody>
      </p:sp>
      <p:sp>
        <p:nvSpPr>
          <p:cNvPr id="16385" name="Rectangle 1"/>
          <p:cNvSpPr>
            <a:spLocks noChangeArrowheads="1"/>
          </p:cNvSpPr>
          <p:nvPr/>
        </p:nvSpPr>
        <p:spPr bwMode="auto">
          <a:xfrm>
            <a:off x="762000" y="2056499"/>
            <a:ext cx="80772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b="1" dirty="0" smtClean="0">
                <a:latin typeface="Cambria" panose="02040503050406030204" pitchFamily="18" charset="0"/>
              </a:rPr>
              <a:t>Origem</a:t>
            </a:r>
            <a:r>
              <a:rPr lang="pt-PT" sz="2000" dirty="0" smtClean="0">
                <a:latin typeface="Cambria" panose="02040503050406030204" pitchFamily="18" charset="0"/>
              </a:rPr>
              <a:t> da Diretiva:</a:t>
            </a:r>
          </a:p>
          <a:p>
            <a:pPr algn="just"/>
            <a:r>
              <a:rPr lang="pt-PT" sz="2000" dirty="0" smtClean="0">
                <a:latin typeface="Cambria" panose="02040503050406030204" pitchFamily="18" charset="0"/>
              </a:rPr>
              <a:t>- COM(2007) 807 final, de 18 de dezembro de 2007: «Livro Branco sobre a integração dos mercados de crédito hipotecário da EU»;</a:t>
            </a:r>
          </a:p>
          <a:p>
            <a:pPr algn="just"/>
            <a:r>
              <a:rPr lang="pt-PT" sz="2000" dirty="0" smtClean="0">
                <a:latin typeface="Cambria" panose="02040503050406030204" pitchFamily="18" charset="0"/>
              </a:rPr>
              <a:t>- Parecer sobre o mesmo do Comité Económico e Social Europeu de 9 de julho de 2008;</a:t>
            </a:r>
          </a:p>
          <a:p>
            <a:pPr algn="just"/>
            <a:r>
              <a:rPr lang="pt-PT" sz="2000" dirty="0" smtClean="0">
                <a:latin typeface="Cambria" panose="02040503050406030204" pitchFamily="18" charset="0"/>
              </a:rPr>
              <a:t>- Recomendação da Comissão de 1 de março de 2001 (2001/193/CE) relativa às informações a prestar pelos credores aos utilizadores antes da celebração de contratos de empréstimo à habitação (com soluções que a Diretiva veio a consagrar); </a:t>
            </a:r>
          </a:p>
          <a:p>
            <a:pPr algn="just"/>
            <a:r>
              <a:rPr lang="pt-PT" sz="2000" dirty="0" smtClean="0">
                <a:latin typeface="Cambria" panose="02040503050406030204" pitchFamily="18" charset="0"/>
              </a:rPr>
              <a:t>- Proposta do Parlamento Europeu e do Conselho constante da COM(2011) 142 final, de 31 de março de 2011;</a:t>
            </a:r>
          </a:p>
          <a:p>
            <a:pPr algn="just"/>
            <a:r>
              <a:rPr lang="pt-PT" sz="2000" dirty="0" smtClean="0">
                <a:latin typeface="Cambria" panose="02040503050406030204" pitchFamily="18" charset="0"/>
              </a:rPr>
              <a:t>- Parecer do Banco Central Europeu de 5 de julho de 2011;</a:t>
            </a:r>
          </a:p>
          <a:p>
            <a:pPr algn="just"/>
            <a:r>
              <a:rPr lang="pt-PT" sz="2000" dirty="0" smtClean="0">
                <a:latin typeface="Cambria" panose="02040503050406030204" pitchFamily="18" charset="0"/>
              </a:rPr>
              <a:t>- Parecer do Comité Económico e Social Europeu de 14 de julho de 2011.</a:t>
            </a:r>
            <a:endParaRPr kumimoji="0" lang="pt-PT" sz="2000" b="0" i="0" u="none" strike="noStrike" cap="none" normalizeH="0" baseline="0" dirty="0" smtClean="0">
              <a:ln>
                <a:noFill/>
              </a:ln>
              <a:solidFill>
                <a:schemeClr val="tx1"/>
              </a:solidFill>
              <a:effectLst/>
              <a:latin typeface="Cambria" panose="02040503050406030204" pitchFamily="18" charset="0"/>
              <a:cs typeface="Arial" pitchFamily="34"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295400"/>
          </a:xfrm>
        </p:spPr>
        <p:txBody>
          <a:bodyPr vert="horz" lIns="91440" tIns="45720" rIns="91440" bIns="45720" rtlCol="0" anchor="ctr">
            <a:noAutofit/>
          </a:bodyPr>
          <a:lstStyle/>
          <a:p>
            <a:r>
              <a:rPr lang="pt-PT" sz="2200" b="1" dirty="0" smtClean="0">
                <a:latin typeface="Cambria" panose="02040503050406030204" pitchFamily="18" charset="0"/>
              </a:rPr>
              <a:t>7. </a:t>
            </a:r>
            <a:r>
              <a:rPr lang="pt-PT" sz="2400" b="1" dirty="0" smtClean="0">
                <a:latin typeface="Cambria" panose="02040503050406030204" pitchFamily="18" charset="0"/>
              </a:rPr>
              <a:t>Um panorama da Diretiva 2014/17/EU </a:t>
            </a:r>
            <a:r>
              <a:rPr lang="pt-PT" sz="2200" b="1" dirty="0" smtClean="0">
                <a:solidFill>
                  <a:srgbClr val="FF0000"/>
                </a:solidFill>
                <a:latin typeface="Cambria" panose="02040503050406030204" pitchFamily="18" charset="0"/>
              </a:rPr>
              <a:t>(</a:t>
            </a:r>
            <a:r>
              <a:rPr lang="pt-PT" sz="2200" b="1" dirty="0" err="1" smtClean="0">
                <a:solidFill>
                  <a:srgbClr val="FF0000"/>
                </a:solidFill>
                <a:latin typeface="Cambria" panose="02040503050406030204" pitchFamily="18" charset="0"/>
              </a:rPr>
              <a:t>cont</a:t>
            </a:r>
            <a:r>
              <a:rPr lang="pt-PT" sz="2200" b="1" dirty="0" smtClean="0">
                <a:solidFill>
                  <a:srgbClr val="FF0000"/>
                </a:solidFill>
                <a:latin typeface="Cambria" panose="02040503050406030204" pitchFamily="18" charset="0"/>
              </a:rPr>
              <a:t>. 2)</a:t>
            </a:r>
            <a:r>
              <a:rPr lang="pt-PT" sz="2000" b="1" dirty="0" smtClean="0"/>
              <a:t/>
            </a:r>
            <a:br>
              <a:rPr lang="pt-PT" sz="2000" b="1" dirty="0" smtClean="0"/>
            </a:br>
            <a:endParaRPr lang="pt-PT" sz="2000" b="1" dirty="0" smtClean="0">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14</a:t>
            </a:fld>
            <a:endParaRPr lang="en-US" dirty="0"/>
          </a:p>
        </p:txBody>
      </p:sp>
      <p:sp>
        <p:nvSpPr>
          <p:cNvPr id="15361" name="Rectangle 1"/>
          <p:cNvSpPr>
            <a:spLocks noChangeArrowheads="1"/>
          </p:cNvSpPr>
          <p:nvPr/>
        </p:nvSpPr>
        <p:spPr bwMode="auto">
          <a:xfrm>
            <a:off x="381000" y="1511159"/>
            <a:ext cx="8382000" cy="4889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000" b="1" dirty="0" smtClean="0">
                <a:latin typeface="Cambria" panose="02040503050406030204" pitchFamily="18" charset="0"/>
                <a:ea typeface="Cambria" panose="02040503050406030204" pitchFamily="18" charset="0"/>
              </a:rPr>
              <a:t>Notas:</a:t>
            </a:r>
            <a:endParaRPr lang="pt-PT" sz="2000" dirty="0" smtClean="0">
              <a:latin typeface="Cambria" panose="02040503050406030204" pitchFamily="18" charset="0"/>
              <a:ea typeface="Cambria" panose="02040503050406030204" pitchFamily="18" charset="0"/>
            </a:endParaRPr>
          </a:p>
          <a:p>
            <a:pPr algn="just"/>
            <a:r>
              <a:rPr lang="pt-PT" sz="2000" dirty="0" smtClean="0">
                <a:latin typeface="Cambria" panose="02040503050406030204" pitchFamily="18" charset="0"/>
                <a:ea typeface="Cambria" panose="02040503050406030204" pitchFamily="18" charset="0"/>
              </a:rPr>
              <a:t>- A Diretiva </a:t>
            </a:r>
            <a:r>
              <a:rPr lang="pt-PT" sz="2000" dirty="0" smtClean="0">
                <a:latin typeface="Cambria" panose="02040503050406030204" pitchFamily="18" charset="0"/>
                <a:ea typeface="Cambria" panose="02040503050406030204" pitchFamily="18" charset="0"/>
              </a:rPr>
              <a:t>inaugurou </a:t>
            </a:r>
            <a:r>
              <a:rPr lang="pt-PT" sz="2000" dirty="0" smtClean="0">
                <a:latin typeface="Cambria" panose="02040503050406030204" pitchFamily="18" charset="0"/>
                <a:ea typeface="Cambria" panose="02040503050406030204" pitchFamily="18" charset="0"/>
              </a:rPr>
              <a:t>a intervenção legislativa </a:t>
            </a:r>
            <a:r>
              <a:rPr lang="pt-PT" sz="2000" dirty="0" err="1" smtClean="0">
                <a:latin typeface="Cambria" panose="02040503050406030204" pitchFamily="18" charset="0"/>
                <a:ea typeface="Cambria" panose="02040503050406030204" pitchFamily="18" charset="0"/>
              </a:rPr>
              <a:t>eurocomunitária</a:t>
            </a:r>
            <a:r>
              <a:rPr lang="pt-PT" sz="2000" dirty="0" smtClean="0">
                <a:latin typeface="Cambria" panose="02040503050406030204" pitchFamily="18" charset="0"/>
                <a:ea typeface="Cambria" panose="02040503050406030204" pitchFamily="18" charset="0"/>
              </a:rPr>
              <a:t> em matéria de crédito à habitação;</a:t>
            </a:r>
          </a:p>
          <a:p>
            <a:pPr algn="just"/>
            <a:r>
              <a:rPr lang="pt-PT" sz="2000" dirty="0" smtClean="0">
                <a:latin typeface="Cambria" panose="02040503050406030204" pitchFamily="18" charset="0"/>
                <a:ea typeface="Cambria" panose="02040503050406030204" pitchFamily="18" charset="0"/>
              </a:rPr>
              <a:t>- A Diretiva não impede que os Estados-Membros tornem extensivas a outros contratos de crédito imobiliário as medidas nela previstas para proteger os consumidores em casos de crédito à habitação – o que o legislador português fez;</a:t>
            </a:r>
          </a:p>
          <a:p>
            <a:pPr algn="just"/>
            <a:r>
              <a:rPr lang="pt-PT" sz="2000" dirty="0" smtClean="0">
                <a:latin typeface="Cambria" panose="02040503050406030204" pitchFamily="18" charset="0"/>
                <a:ea typeface="Cambria" panose="02040503050406030204" pitchFamily="18" charset="0"/>
              </a:rPr>
              <a:t>- Em dois aspetos centrais (FINE e TAEG) a Diretiva faz uma harmonização máxima, mas na generalidade é uma «diretiva de mínimos»;</a:t>
            </a:r>
          </a:p>
          <a:p>
            <a:pPr algn="just"/>
            <a:r>
              <a:rPr lang="pt-PT" sz="2000" dirty="0" smtClean="0">
                <a:latin typeface="Cambria" panose="02040503050406030204" pitchFamily="18" charset="0"/>
                <a:ea typeface="Cambria" panose="02040503050406030204" pitchFamily="18" charset="0"/>
              </a:rPr>
              <a:t>- Quer a Diretiva quer a Diretiva 2008/48/CE, de 23 de abril de 2008, sobre crédito ao consumo, incidem sobre crédito ao consumo, cobrindo cada uma parte do mesmo e há paralelismos entre elas;</a:t>
            </a:r>
          </a:p>
          <a:p>
            <a:pPr algn="just"/>
            <a:r>
              <a:rPr lang="pt-PT" sz="2000" dirty="0" smtClean="0">
                <a:latin typeface="Cambria" panose="02040503050406030204" pitchFamily="18" charset="0"/>
                <a:ea typeface="Cambria" panose="02040503050406030204" pitchFamily="18" charset="0"/>
              </a:rPr>
              <a:t>- A Diretiva regula não apenas a relação entre mutuantes e mutuários, mas também aspetos da vida interna dos mutuantes: requisitos mínimos de conhecimentos e competências do pessoal dos mutuantes. </a:t>
            </a: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rPr>
              <a:t>7. Um panorama da Diretiva 2014/17/EU </a:t>
            </a:r>
            <a:r>
              <a:rPr lang="pt-PT" sz="2000" b="1" dirty="0" smtClean="0">
                <a:solidFill>
                  <a:srgbClr val="FF0000"/>
                </a:solidFill>
                <a:latin typeface="Cambria" panose="02040503050406030204" pitchFamily="18" charset="0"/>
              </a:rPr>
              <a:t>(3 fim)</a:t>
            </a:r>
            <a:r>
              <a:rPr lang="pt-PT" sz="2000" dirty="0" smtClean="0"/>
              <a:t/>
            </a:r>
            <a:br>
              <a:rPr lang="pt-PT" sz="2000" dirty="0" smtClean="0"/>
            </a:br>
            <a:endParaRPr lang="pt-PT" sz="20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15</a:t>
            </a:fld>
            <a:endParaRPr lang="en-US" dirty="0"/>
          </a:p>
        </p:txBody>
      </p:sp>
      <p:sp>
        <p:nvSpPr>
          <p:cNvPr id="14337" name="Rectangle 1"/>
          <p:cNvSpPr>
            <a:spLocks noChangeArrowheads="1"/>
          </p:cNvSpPr>
          <p:nvPr/>
        </p:nvSpPr>
        <p:spPr bwMode="auto">
          <a:xfrm>
            <a:off x="725424" y="1536744"/>
            <a:ext cx="7924800" cy="51552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1600" b="1" dirty="0" smtClean="0"/>
              <a:t>Sistematização</a:t>
            </a:r>
            <a:endParaRPr lang="pt-PT" sz="1600" dirty="0" smtClean="0"/>
          </a:p>
          <a:p>
            <a:r>
              <a:rPr lang="pt-PT" sz="1500" dirty="0" smtClean="0">
                <a:latin typeface="Cambria" panose="02040503050406030204" pitchFamily="18" charset="0"/>
              </a:rPr>
              <a:t> </a:t>
            </a:r>
          </a:p>
          <a:p>
            <a:r>
              <a:rPr lang="pt-PT" sz="1500" dirty="0" smtClean="0">
                <a:latin typeface="Cambria" panose="02040503050406030204" pitchFamily="18" charset="0"/>
              </a:rPr>
              <a:t>- Capítulo 1 </a:t>
            </a:r>
            <a:r>
              <a:rPr lang="pt-PT" sz="1500" b="1" dirty="0" smtClean="0">
                <a:latin typeface="Cambria" panose="02040503050406030204" pitchFamily="18" charset="0"/>
              </a:rPr>
              <a:t>Objeto, Âmbito de Aplicação, Definições e Autoridades Competentes</a:t>
            </a:r>
            <a:endParaRPr lang="pt-PT" sz="1500" dirty="0" smtClean="0">
              <a:latin typeface="Cambria" panose="02040503050406030204" pitchFamily="18" charset="0"/>
            </a:endParaRPr>
          </a:p>
          <a:p>
            <a:r>
              <a:rPr lang="pt-PT" sz="1500" dirty="0" smtClean="0">
                <a:latin typeface="Cambria" panose="02040503050406030204" pitchFamily="18" charset="0"/>
              </a:rPr>
              <a:t>- Capítulo 2 </a:t>
            </a:r>
            <a:r>
              <a:rPr lang="pt-PT" sz="1500" b="1" dirty="0" smtClean="0">
                <a:latin typeface="Cambria" panose="02040503050406030204" pitchFamily="18" charset="0"/>
              </a:rPr>
              <a:t>Formação Financeira</a:t>
            </a:r>
            <a:endParaRPr lang="pt-PT" sz="1500" dirty="0" smtClean="0">
              <a:latin typeface="Cambria" panose="02040503050406030204" pitchFamily="18" charset="0"/>
            </a:endParaRPr>
          </a:p>
          <a:p>
            <a:r>
              <a:rPr lang="pt-PT" sz="1500" dirty="0" smtClean="0">
                <a:latin typeface="Cambria" panose="02040503050406030204" pitchFamily="18" charset="0"/>
              </a:rPr>
              <a:t>- Capítulo 3 </a:t>
            </a:r>
            <a:r>
              <a:rPr lang="pt-PT" sz="1500" b="1" dirty="0" smtClean="0">
                <a:latin typeface="Cambria" panose="02040503050406030204" pitchFamily="18" charset="0"/>
              </a:rPr>
              <a:t>Condições Aplicáveis aos Mutuantes, Intermediários de Crédito e Representantes Nomeados</a:t>
            </a:r>
            <a:endParaRPr lang="pt-PT" sz="1500" dirty="0" smtClean="0">
              <a:latin typeface="Cambria" panose="02040503050406030204" pitchFamily="18" charset="0"/>
            </a:endParaRPr>
          </a:p>
          <a:p>
            <a:r>
              <a:rPr lang="pt-PT" sz="1500" dirty="0" smtClean="0">
                <a:latin typeface="Cambria" panose="02040503050406030204" pitchFamily="18" charset="0"/>
              </a:rPr>
              <a:t>- Capítulo 4 </a:t>
            </a:r>
            <a:r>
              <a:rPr lang="pt-PT" sz="1500" b="1" dirty="0" smtClean="0">
                <a:latin typeface="Cambria" panose="02040503050406030204" pitchFamily="18" charset="0"/>
              </a:rPr>
              <a:t>Informações e Práticas Anteriores à Celebração de Contratos de Crédito</a:t>
            </a:r>
            <a:endParaRPr lang="pt-PT" sz="1500" dirty="0" smtClean="0">
              <a:latin typeface="Cambria" panose="02040503050406030204" pitchFamily="18" charset="0"/>
            </a:endParaRPr>
          </a:p>
          <a:p>
            <a:r>
              <a:rPr lang="pt-PT" sz="1500" dirty="0" smtClean="0">
                <a:latin typeface="Cambria" panose="02040503050406030204" pitchFamily="18" charset="0"/>
              </a:rPr>
              <a:t>- Capítulo 5 </a:t>
            </a:r>
            <a:r>
              <a:rPr lang="pt-PT" sz="1500" b="1" dirty="0" smtClean="0">
                <a:latin typeface="Cambria" panose="02040503050406030204" pitchFamily="18" charset="0"/>
              </a:rPr>
              <a:t>Taxa Anual de Encargos Efetiva Global</a:t>
            </a:r>
            <a:endParaRPr lang="pt-PT" sz="1500" dirty="0" smtClean="0">
              <a:latin typeface="Cambria" panose="02040503050406030204" pitchFamily="18" charset="0"/>
            </a:endParaRPr>
          </a:p>
          <a:p>
            <a:r>
              <a:rPr lang="pt-PT" sz="1500" dirty="0" smtClean="0">
                <a:latin typeface="Cambria" panose="02040503050406030204" pitchFamily="18" charset="0"/>
              </a:rPr>
              <a:t>- Capítulo 6 </a:t>
            </a:r>
            <a:r>
              <a:rPr lang="pt-PT" sz="1500" b="1" dirty="0" smtClean="0">
                <a:latin typeface="Cambria" panose="02040503050406030204" pitchFamily="18" charset="0"/>
              </a:rPr>
              <a:t>Avaliação da Solvabilidade</a:t>
            </a:r>
            <a:endParaRPr lang="pt-PT" sz="1500" dirty="0" smtClean="0">
              <a:latin typeface="Cambria" panose="02040503050406030204" pitchFamily="18" charset="0"/>
            </a:endParaRPr>
          </a:p>
          <a:p>
            <a:r>
              <a:rPr lang="pt-PT" sz="1500" dirty="0" smtClean="0">
                <a:latin typeface="Cambria" panose="02040503050406030204" pitchFamily="18" charset="0"/>
              </a:rPr>
              <a:t>- Capítulo 7 </a:t>
            </a:r>
            <a:r>
              <a:rPr lang="pt-PT" sz="1500" b="1" dirty="0" smtClean="0">
                <a:latin typeface="Cambria" panose="02040503050406030204" pitchFamily="18" charset="0"/>
              </a:rPr>
              <a:t>Acesso a Bases de Dados</a:t>
            </a:r>
            <a:endParaRPr lang="pt-PT" sz="1500" dirty="0" smtClean="0">
              <a:latin typeface="Cambria" panose="02040503050406030204" pitchFamily="18" charset="0"/>
            </a:endParaRPr>
          </a:p>
          <a:p>
            <a:r>
              <a:rPr lang="pt-PT" sz="1500" dirty="0" smtClean="0">
                <a:latin typeface="Cambria" panose="02040503050406030204" pitchFamily="18" charset="0"/>
              </a:rPr>
              <a:t>- Capítulo 8 </a:t>
            </a:r>
            <a:r>
              <a:rPr lang="pt-PT" sz="1500" b="1" dirty="0" smtClean="0">
                <a:latin typeface="Cambria" panose="02040503050406030204" pitchFamily="18" charset="0"/>
              </a:rPr>
              <a:t>Serviços de Consultoria</a:t>
            </a:r>
            <a:endParaRPr lang="pt-PT" sz="1500" dirty="0" smtClean="0">
              <a:latin typeface="Cambria" panose="02040503050406030204" pitchFamily="18" charset="0"/>
            </a:endParaRPr>
          </a:p>
          <a:p>
            <a:r>
              <a:rPr lang="pt-PT" sz="1500" dirty="0" smtClean="0">
                <a:latin typeface="Cambria" panose="02040503050406030204" pitchFamily="18" charset="0"/>
              </a:rPr>
              <a:t>- Capítulo 9 </a:t>
            </a:r>
            <a:r>
              <a:rPr lang="pt-PT" sz="1500" b="1" dirty="0" smtClean="0">
                <a:latin typeface="Cambria" panose="02040503050406030204" pitchFamily="18" charset="0"/>
              </a:rPr>
              <a:t>Empréstimos em Moeda Estrangeira e Créditos a Taxa de Juro Variável</a:t>
            </a:r>
            <a:endParaRPr lang="pt-PT" sz="1500" dirty="0" smtClean="0">
              <a:latin typeface="Cambria" panose="02040503050406030204" pitchFamily="18" charset="0"/>
            </a:endParaRPr>
          </a:p>
          <a:p>
            <a:r>
              <a:rPr lang="pt-PT" sz="1500" dirty="0" smtClean="0">
                <a:latin typeface="Cambria" panose="02040503050406030204" pitchFamily="18" charset="0"/>
              </a:rPr>
              <a:t>- Capítulo 10 </a:t>
            </a:r>
            <a:r>
              <a:rPr lang="pt-PT" sz="1500" b="1" dirty="0" smtClean="0">
                <a:latin typeface="Cambria" panose="02040503050406030204" pitchFamily="18" charset="0"/>
              </a:rPr>
              <a:t>Boa Execução dos Contratos de Crédito e Direitos Associados</a:t>
            </a:r>
            <a:endParaRPr lang="pt-PT" sz="1500" dirty="0" smtClean="0">
              <a:latin typeface="Cambria" panose="02040503050406030204" pitchFamily="18" charset="0"/>
            </a:endParaRPr>
          </a:p>
          <a:p>
            <a:r>
              <a:rPr lang="pt-PT" sz="1500" dirty="0" smtClean="0">
                <a:latin typeface="Cambria" panose="02040503050406030204" pitchFamily="18" charset="0"/>
              </a:rPr>
              <a:t>- Capítulo 11 </a:t>
            </a:r>
            <a:r>
              <a:rPr lang="pt-PT" sz="1500" b="1" dirty="0" smtClean="0">
                <a:latin typeface="Cambria" panose="02040503050406030204" pitchFamily="18" charset="0"/>
              </a:rPr>
              <a:t>Requisitos Aplicáveis ao Estabelecimento e Supervisão dos Intermediários de Crédito e dos Representantes Nomeados</a:t>
            </a:r>
            <a:endParaRPr lang="pt-PT" sz="1500" dirty="0" smtClean="0">
              <a:latin typeface="Cambria" panose="02040503050406030204" pitchFamily="18" charset="0"/>
            </a:endParaRPr>
          </a:p>
          <a:p>
            <a:r>
              <a:rPr lang="pt-PT" sz="1500" dirty="0" smtClean="0">
                <a:latin typeface="Cambria" panose="02040503050406030204" pitchFamily="18" charset="0"/>
              </a:rPr>
              <a:t>- Capítulo 12 </a:t>
            </a:r>
            <a:r>
              <a:rPr lang="pt-PT" sz="1500" b="1" dirty="0" smtClean="0">
                <a:latin typeface="Cambria" panose="02040503050406030204" pitchFamily="18" charset="0"/>
              </a:rPr>
              <a:t>Acesso à Atividade e Supervisão de Instituições que não Sejam Instituições de Crédito</a:t>
            </a:r>
            <a:endParaRPr lang="pt-PT" sz="1500" dirty="0" smtClean="0">
              <a:latin typeface="Cambria" panose="02040503050406030204" pitchFamily="18" charset="0"/>
            </a:endParaRPr>
          </a:p>
          <a:p>
            <a:r>
              <a:rPr lang="pt-PT" sz="1500" dirty="0" smtClean="0">
                <a:latin typeface="Cambria" panose="02040503050406030204" pitchFamily="18" charset="0"/>
              </a:rPr>
              <a:t>- Capítulo 13 </a:t>
            </a:r>
            <a:r>
              <a:rPr lang="pt-PT" sz="1500" b="1" dirty="0" smtClean="0">
                <a:latin typeface="Cambria" panose="02040503050406030204" pitchFamily="18" charset="0"/>
              </a:rPr>
              <a:t>Cooperação entre Autoridades Competentes de Diferentes Estados-Membros</a:t>
            </a:r>
            <a:endParaRPr lang="pt-PT" sz="1500" dirty="0" smtClean="0">
              <a:latin typeface="Cambria" panose="02040503050406030204" pitchFamily="18" charset="0"/>
            </a:endParaRPr>
          </a:p>
          <a:p>
            <a:r>
              <a:rPr lang="pt-PT" sz="1500" dirty="0" smtClean="0">
                <a:latin typeface="Cambria" panose="02040503050406030204" pitchFamily="18" charset="0"/>
              </a:rPr>
              <a:t>- Capítulo 14 </a:t>
            </a:r>
            <a:r>
              <a:rPr lang="pt-PT" sz="1500" b="1" dirty="0" smtClean="0">
                <a:latin typeface="Cambria" panose="02040503050406030204" pitchFamily="18" charset="0"/>
              </a:rPr>
              <a:t>Disposições Finais</a:t>
            </a:r>
            <a:endParaRPr lang="pt-PT" sz="1500" dirty="0" smtClean="0">
              <a:latin typeface="Cambria" panose="02040503050406030204" pitchFamily="18" charset="0"/>
            </a:endParaRPr>
          </a:p>
          <a:p>
            <a:r>
              <a:rPr lang="pt-PT" sz="1500" dirty="0" smtClean="0">
                <a:latin typeface="Cambria" panose="02040503050406030204" pitchFamily="18" charset="0"/>
              </a:rPr>
              <a:t>- Anexo I </a:t>
            </a:r>
            <a:r>
              <a:rPr lang="pt-PT" sz="1500" b="1" dirty="0" smtClean="0">
                <a:latin typeface="Cambria" panose="02040503050406030204" pitchFamily="18" charset="0"/>
              </a:rPr>
              <a:t>Cálculo da Taxa Anual de Encargos Efetiva Global (TAEG)</a:t>
            </a:r>
            <a:endParaRPr lang="pt-PT" sz="1500" dirty="0" smtClean="0">
              <a:latin typeface="Cambria" panose="02040503050406030204" pitchFamily="18" charset="0"/>
            </a:endParaRPr>
          </a:p>
          <a:p>
            <a:r>
              <a:rPr lang="pt-PT" sz="1500" dirty="0" smtClean="0">
                <a:latin typeface="Cambria" panose="02040503050406030204" pitchFamily="18" charset="0"/>
              </a:rPr>
              <a:t>- Anexo II </a:t>
            </a:r>
            <a:r>
              <a:rPr lang="pt-PT" sz="1500" b="1" dirty="0" smtClean="0">
                <a:latin typeface="Cambria" panose="02040503050406030204" pitchFamily="18" charset="0"/>
              </a:rPr>
              <a:t>Ficha de Informação Normalizada Europeia (FINE)</a:t>
            </a:r>
            <a:endParaRPr lang="pt-PT" sz="1500" dirty="0" smtClean="0">
              <a:latin typeface="Cambria" panose="02040503050406030204" pitchFamily="18" charset="0"/>
            </a:endParaRPr>
          </a:p>
          <a:p>
            <a:r>
              <a:rPr lang="pt-PT" sz="1500" dirty="0" smtClean="0">
                <a:latin typeface="Cambria" panose="02040503050406030204" pitchFamily="18" charset="0"/>
              </a:rPr>
              <a:t>- Anexo III </a:t>
            </a:r>
            <a:r>
              <a:rPr lang="pt-PT" sz="1500" b="1" dirty="0" smtClean="0">
                <a:latin typeface="Cambria" panose="02040503050406030204" pitchFamily="18" charset="0"/>
              </a:rPr>
              <a:t>Requisitos Mínimos de Conhecimentos e Competências</a:t>
            </a:r>
            <a:endParaRPr lang="pt-PT" sz="15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8382000" cy="1417638"/>
          </a:xfrm>
        </p:spPr>
        <p:txBody>
          <a:bodyPr>
            <a:normAutofit/>
          </a:bodyPr>
          <a:lstStyle/>
          <a:p>
            <a:r>
              <a:rPr lang="pt-PT" sz="2200" b="1" dirty="0" smtClean="0">
                <a:latin typeface="Cambria" panose="02040503050406030204" pitchFamily="18" charset="0"/>
              </a:rPr>
              <a:t>8. </a:t>
            </a:r>
            <a:r>
              <a:rPr lang="pt-PT" sz="2400" b="1" dirty="0" smtClean="0">
                <a:latin typeface="Cambria" panose="02040503050406030204" pitchFamily="18" charset="0"/>
              </a:rPr>
              <a:t>Os diplomas revogados e alterados</a:t>
            </a:r>
            <a:r>
              <a:rPr lang="pt-PT" sz="2400" dirty="0" smtClean="0"/>
              <a:t/>
            </a:r>
            <a:br>
              <a:rPr lang="pt-PT" sz="2400" dirty="0" smtClean="0"/>
            </a:br>
            <a:endParaRPr lang="pt-PT" sz="2200" dirty="0">
              <a:solidFill>
                <a:srgbClr val="C00000"/>
              </a:solidFill>
              <a:latin typeface="Cambria" panose="02040503050406030204" pitchFamily="18" charset="0"/>
            </a:endParaRPr>
          </a:p>
        </p:txBody>
      </p:sp>
      <p:sp>
        <p:nvSpPr>
          <p:cNvPr id="3" name="Marcador de Posição de Conteúdo 2"/>
          <p:cNvSpPr>
            <a:spLocks noGrp="1"/>
          </p:cNvSpPr>
          <p:nvPr>
            <p:ph idx="1"/>
          </p:nvPr>
        </p:nvSpPr>
        <p:spPr>
          <a:xfrm>
            <a:off x="457200" y="2133600"/>
            <a:ext cx="8229600" cy="3992563"/>
          </a:xfrm>
        </p:spPr>
        <p:txBody>
          <a:bodyPr>
            <a:normAutofit fontScale="85000" lnSpcReduction="20000"/>
          </a:bodyPr>
          <a:lstStyle/>
          <a:p>
            <a:pPr algn="just">
              <a:buNone/>
            </a:pPr>
            <a:r>
              <a:rPr lang="pt-PT" sz="2400" dirty="0" smtClean="0"/>
              <a:t>Foram </a:t>
            </a:r>
            <a:r>
              <a:rPr lang="pt-PT" sz="2400" dirty="0" smtClean="0"/>
              <a:t>objeto de revogação:</a:t>
            </a:r>
          </a:p>
          <a:p>
            <a:pPr algn="just">
              <a:buNone/>
            </a:pPr>
            <a:r>
              <a:rPr lang="pt-PT" sz="2400" dirty="0" smtClean="0"/>
              <a:t>	- Grande parte do D-L 349/98 («Regime Jurídico de Concessão de Crédito à Habitação Própria»;</a:t>
            </a:r>
          </a:p>
          <a:p>
            <a:pPr algn="just">
              <a:buNone/>
            </a:pPr>
            <a:r>
              <a:rPr lang="pt-PT" sz="2400" dirty="0" smtClean="0"/>
              <a:t>	- O D-L 240/2006, de 22 de dezembro: </a:t>
            </a:r>
            <a:r>
              <a:rPr lang="pt-PT" sz="2400" dirty="0" smtClean="0"/>
              <a:t>arredondamento </a:t>
            </a:r>
            <a:r>
              <a:rPr lang="pt-PT" sz="2400" dirty="0" smtClean="0"/>
              <a:t>da taxa de juro no crédito à habitação;</a:t>
            </a:r>
          </a:p>
          <a:p>
            <a:pPr algn="just">
              <a:buNone/>
            </a:pPr>
            <a:r>
              <a:rPr lang="pt-PT" sz="2400" dirty="0" smtClean="0"/>
              <a:t>	- O D-L 51/2007, de 7 de março: </a:t>
            </a:r>
            <a:r>
              <a:rPr lang="pt-PT" sz="2400" dirty="0" smtClean="0"/>
              <a:t>práticas </a:t>
            </a:r>
            <a:r>
              <a:rPr lang="pt-PT" sz="2400" dirty="0" smtClean="0"/>
              <a:t>comerciais das instituições de crédito no crédito à habitação;</a:t>
            </a:r>
          </a:p>
          <a:p>
            <a:pPr algn="just">
              <a:buNone/>
            </a:pPr>
            <a:r>
              <a:rPr lang="pt-PT" sz="2400" dirty="0" smtClean="0"/>
              <a:t>	- O D-L 171/2008, de 26 de agosto: «medidas de tutela do mutuário no crédito à habitação no âmbito do reforço da renegociação das condições dos empréstimos e da respetiva mobilidade».</a:t>
            </a:r>
          </a:p>
          <a:p>
            <a:pPr algn="just">
              <a:buNone/>
            </a:pPr>
            <a:r>
              <a:rPr lang="pt-PT" sz="2400" b="1" dirty="0" smtClean="0"/>
              <a:t> </a:t>
            </a:r>
            <a:endParaRPr lang="pt-PT" sz="2400" dirty="0" smtClean="0"/>
          </a:p>
          <a:p>
            <a:pPr algn="just">
              <a:buNone/>
            </a:pPr>
            <a:r>
              <a:rPr lang="pt-PT" sz="2400" dirty="0" smtClean="0"/>
              <a:t>Além disso, o D-L 74-A/2017, de 23 de junho, </a:t>
            </a:r>
            <a:r>
              <a:rPr lang="pt-PT" sz="2400" dirty="0" smtClean="0"/>
              <a:t>alterou </a:t>
            </a:r>
            <a:r>
              <a:rPr lang="pt-PT" sz="2400" dirty="0" smtClean="0"/>
              <a:t>o D-L 133/2009, de 2 de junho (Regime do Crédito ao Consumo).</a:t>
            </a:r>
          </a:p>
          <a:p>
            <a:pPr lvl="0">
              <a:buNone/>
            </a:pPr>
            <a:endParaRPr lang="pt-PT" sz="2400" dirty="0"/>
          </a:p>
        </p:txBody>
      </p:sp>
      <p:sp>
        <p:nvSpPr>
          <p:cNvPr id="4" name="Marcador de Posição do Número do Diapositivo 3"/>
          <p:cNvSpPr>
            <a:spLocks noGrp="1"/>
          </p:cNvSpPr>
          <p:nvPr>
            <p:ph type="sldNum" sz="quarter" idx="12"/>
          </p:nvPr>
        </p:nvSpPr>
        <p:spPr/>
        <p:txBody>
          <a:bodyPr/>
          <a:lstStyle/>
          <a:p>
            <a:fld id="{B6F15528-21DE-4FAA-801E-634DDDAF4B2B}" type="slidenum">
              <a:rPr lang="en-US" smtClean="0"/>
              <a:pPr/>
              <a:t>16</a:t>
            </a:fld>
            <a:endParaRPr lang="en-US"/>
          </a:p>
        </p:txBody>
      </p:sp>
      <p:sp>
        <p:nvSpPr>
          <p:cNvPr id="5" name="Rectangle 3"/>
          <p:cNvSpPr/>
          <p:nvPr/>
        </p:nvSpPr>
        <p:spPr>
          <a:xfrm>
            <a:off x="0" y="1278153"/>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17293212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rPr>
              <a:t/>
            </a:r>
            <a:br>
              <a:rPr lang="pt-PT" sz="2000" b="1" dirty="0" smtClean="0">
                <a:latin typeface="Cambria" panose="02040503050406030204" pitchFamily="18" charset="0"/>
              </a:rPr>
            </a:br>
            <a:r>
              <a:rPr lang="pt-PT" sz="2000" b="1" dirty="0" smtClean="0">
                <a:latin typeface="Cambria" panose="02040503050406030204" pitchFamily="18" charset="0"/>
              </a:rPr>
              <a:t>9. </a:t>
            </a:r>
            <a:r>
              <a:rPr lang="pt-PT" sz="2400" b="1" dirty="0" smtClean="0">
                <a:latin typeface="Cambria" panose="02040503050406030204" pitchFamily="18" charset="0"/>
              </a:rPr>
              <a:t>A técnica legislativa </a:t>
            </a:r>
            <a:r>
              <a:rPr lang="pt-PT" sz="2400" dirty="0" smtClean="0"/>
              <a:t/>
            </a:r>
            <a:br>
              <a:rPr lang="pt-PT" sz="2400" dirty="0" smtClean="0"/>
            </a:br>
            <a:r>
              <a:rPr lang="pt-PT" sz="2000" dirty="0" smtClean="0"/>
              <a:t/>
            </a:r>
            <a:br>
              <a:rPr lang="pt-PT" sz="2000" dirty="0" smtClean="0"/>
            </a:br>
            <a:endParaRPr lang="pt-PT" sz="2000" b="1" dirty="0" smtClean="0">
              <a:latin typeface="Cambria" pitchFamily="18" charset="0"/>
            </a:endParaRPr>
          </a:p>
        </p:txBody>
      </p:sp>
      <p:sp>
        <p:nvSpPr>
          <p:cNvPr id="4" name="Rectangle 3"/>
          <p:cNvSpPr/>
          <p:nvPr/>
        </p:nvSpPr>
        <p:spPr>
          <a:xfrm>
            <a:off x="-17585" y="1004675"/>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17</a:t>
            </a:fld>
            <a:endParaRPr lang="en-US" dirty="0"/>
          </a:p>
        </p:txBody>
      </p:sp>
      <p:sp>
        <p:nvSpPr>
          <p:cNvPr id="5" name="Retângulo 4"/>
          <p:cNvSpPr/>
          <p:nvPr/>
        </p:nvSpPr>
        <p:spPr>
          <a:xfrm>
            <a:off x="762000" y="2057400"/>
            <a:ext cx="7848600" cy="3785652"/>
          </a:xfrm>
          <a:prstGeom prst="rect">
            <a:avLst/>
          </a:prstGeom>
        </p:spPr>
        <p:txBody>
          <a:bodyPr wrap="square">
            <a:spAutoFit/>
          </a:bodyPr>
          <a:lstStyle/>
          <a:p>
            <a:pPr algn="just"/>
            <a:r>
              <a:rPr lang="pt-PT" sz="2000" b="1" dirty="0" smtClean="0">
                <a:latin typeface="Cambria" panose="02040503050406030204" pitchFamily="18" charset="0"/>
              </a:rPr>
              <a:t>Notas gerais</a:t>
            </a:r>
            <a:r>
              <a:rPr lang="pt-PT" sz="2000" dirty="0" smtClean="0">
                <a:latin typeface="Cambria" panose="02040503050406030204" pitchFamily="18" charset="0"/>
              </a:rPr>
              <a:t>:</a:t>
            </a:r>
          </a:p>
          <a:p>
            <a:pPr algn="just"/>
            <a:r>
              <a:rPr lang="pt-PT" sz="2000" dirty="0" smtClean="0">
                <a:latin typeface="Cambria" panose="02040503050406030204" pitchFamily="18" charset="0"/>
              </a:rPr>
              <a:t>- Uso em grande escala da técnica das definições (</a:t>
            </a:r>
            <a:r>
              <a:rPr lang="pt-PT" sz="2000" dirty="0" err="1" smtClean="0">
                <a:latin typeface="Cambria" panose="02040503050406030204" pitchFamily="18" charset="0"/>
              </a:rPr>
              <a:t>art</a:t>
            </a:r>
            <a:r>
              <a:rPr lang="pt-PT" sz="2000" dirty="0" smtClean="0">
                <a:latin typeface="Cambria" panose="02040503050406030204" pitchFamily="18" charset="0"/>
              </a:rPr>
              <a:t>. 4.º), na esteira da Diretiva (</a:t>
            </a:r>
            <a:r>
              <a:rPr lang="pt-PT" sz="2000" dirty="0" err="1" smtClean="0">
                <a:latin typeface="Cambria" panose="02040503050406030204" pitchFamily="18" charset="0"/>
              </a:rPr>
              <a:t>art</a:t>
            </a:r>
            <a:r>
              <a:rPr lang="pt-PT" sz="2000" dirty="0" smtClean="0">
                <a:latin typeface="Cambria" panose="02040503050406030204" pitchFamily="18" charset="0"/>
              </a:rPr>
              <a:t>. 4.º); </a:t>
            </a:r>
          </a:p>
          <a:p>
            <a:pPr algn="just"/>
            <a:r>
              <a:rPr lang="pt-PT" sz="2000" dirty="0" smtClean="0">
                <a:latin typeface="Cambria" panose="02040503050406030204" pitchFamily="18" charset="0"/>
              </a:rPr>
              <a:t>- Algumas dessas definições (</a:t>
            </a:r>
            <a:r>
              <a:rPr lang="pt-PT" sz="2000" i="1" dirty="0" smtClean="0">
                <a:latin typeface="Cambria" panose="02040503050406030204" pitchFamily="18" charset="0"/>
              </a:rPr>
              <a:t>v.g.</a:t>
            </a:r>
            <a:r>
              <a:rPr lang="pt-PT" sz="2000" dirty="0" smtClean="0">
                <a:latin typeface="Cambria" panose="02040503050406030204" pitchFamily="18" charset="0"/>
              </a:rPr>
              <a:t>, a de «consumidor» e a de «suporte duradouro») coincidem com as do diploma sobre o crédito ao consumo;</a:t>
            </a:r>
          </a:p>
          <a:p>
            <a:pPr algn="just"/>
            <a:r>
              <a:rPr lang="pt-PT" sz="2000" dirty="0" smtClean="0">
                <a:latin typeface="Cambria" panose="02040503050406030204" pitchFamily="18" charset="0"/>
              </a:rPr>
              <a:t>- Atribuição ao Banco de Portugal do dever de, no final do segundo ano de vigência do Regime, elaborar e divulgar um «relatório de avaliação do impacto da aplicação do mesmo» (</a:t>
            </a:r>
            <a:r>
              <a:rPr lang="pt-PT" sz="2000" dirty="0" err="1" smtClean="0">
                <a:latin typeface="Cambria" panose="02040503050406030204" pitchFamily="18" charset="0"/>
              </a:rPr>
              <a:t>art</a:t>
            </a:r>
            <a:r>
              <a:rPr lang="pt-PT" sz="2000" dirty="0" smtClean="0">
                <a:latin typeface="Cambria" panose="02040503050406030204" pitchFamily="18" charset="0"/>
              </a:rPr>
              <a:t>. 44);</a:t>
            </a:r>
          </a:p>
          <a:p>
            <a:pPr algn="just"/>
            <a:r>
              <a:rPr lang="pt-PT" sz="2000" dirty="0" smtClean="0">
                <a:latin typeface="Cambria" panose="02040503050406030204" pitchFamily="18" charset="0"/>
              </a:rPr>
              <a:t>- O diploma ilustra as «dificuldades» de, na nossa língua, enunciar regras no presente do indicativo e, sobretudo, de ser consistente nessa prática (exemplo: </a:t>
            </a:r>
            <a:r>
              <a:rPr lang="pt-PT" sz="2000" dirty="0" err="1" smtClean="0">
                <a:latin typeface="Cambria" panose="02040503050406030204" pitchFamily="18" charset="0"/>
              </a:rPr>
              <a:t>art</a:t>
            </a:r>
            <a:r>
              <a:rPr lang="pt-PT" sz="2000" dirty="0" smtClean="0">
                <a:latin typeface="Cambria" panose="02040503050406030204" pitchFamily="18" charset="0"/>
              </a:rPr>
              <a:t>. 18).</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anose="02040503050406030204" pitchFamily="18" charset="0"/>
              </a:rPr>
              <a:t> </a:t>
            </a:r>
            <a:r>
              <a:rPr lang="pt-PT" sz="2400" b="1" dirty="0" smtClean="0">
                <a:latin typeface="Cambria" panose="02040503050406030204" pitchFamily="18" charset="0"/>
              </a:rPr>
              <a:t>10. O âmbito do Regime </a:t>
            </a:r>
            <a:r>
              <a:rPr lang="pt-PT" sz="2400" b="1" dirty="0" smtClean="0">
                <a:solidFill>
                  <a:srgbClr val="FF0000"/>
                </a:solidFill>
                <a:latin typeface="Cambria" panose="02040503050406030204" pitchFamily="18" charset="0"/>
              </a:rPr>
              <a:t>(1)</a:t>
            </a:r>
            <a:r>
              <a:rPr lang="pt-PT" sz="2400" dirty="0" smtClean="0"/>
              <a:t/>
            </a:r>
            <a:br>
              <a:rPr lang="pt-PT" sz="2400" dirty="0" smtClean="0"/>
            </a:b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18</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2057400"/>
            <a:ext cx="77343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400" dirty="0" smtClean="0">
                <a:latin typeface="Cambria" panose="02040503050406030204" pitchFamily="18" charset="0"/>
              </a:rPr>
              <a:t>O âmbito do Regime é definido nos </a:t>
            </a:r>
            <a:r>
              <a:rPr lang="pt-PT" sz="2400" dirty="0" err="1" smtClean="0">
                <a:latin typeface="Cambria" panose="02040503050406030204" pitchFamily="18" charset="0"/>
              </a:rPr>
              <a:t>arts</a:t>
            </a:r>
            <a:r>
              <a:rPr lang="pt-PT" sz="2400" dirty="0" smtClean="0">
                <a:latin typeface="Cambria" panose="02040503050406030204" pitchFamily="18" charset="0"/>
              </a:rPr>
              <a:t>. 2.º e 3.º, naquele de modo sobretudo positivo, neste de modo negativo.</a:t>
            </a:r>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itchFamily="18" charset="0"/>
              </a:rPr>
              <a:t> </a:t>
            </a:r>
            <a:r>
              <a:rPr lang="pt-PT" sz="2400" b="1" dirty="0" smtClean="0">
                <a:latin typeface="Cambria" panose="02040503050406030204" pitchFamily="18" charset="0"/>
              </a:rPr>
              <a:t>10. </a:t>
            </a:r>
            <a:r>
              <a:rPr lang="pt-PT" sz="2400" b="1" dirty="0" smtClean="0"/>
              <a:t>O âmbito do Regime </a:t>
            </a:r>
            <a:r>
              <a:rPr lang="pt-PT" sz="2400" b="1" dirty="0" smtClean="0">
                <a:solidFill>
                  <a:srgbClr val="FF0000"/>
                </a:solidFill>
              </a:rPr>
              <a:t>(</a:t>
            </a:r>
            <a:r>
              <a:rPr lang="pt-PT" sz="2400" b="1" dirty="0" err="1" smtClean="0">
                <a:solidFill>
                  <a:srgbClr val="FF0000"/>
                </a:solidFill>
              </a:rPr>
              <a:t>cont</a:t>
            </a:r>
            <a:r>
              <a:rPr lang="pt-PT" sz="2400" b="1" dirty="0" smtClean="0">
                <a:solidFill>
                  <a:srgbClr val="FF0000"/>
                </a:solidFill>
              </a:rPr>
              <a:t>. 2)</a:t>
            </a:r>
            <a:r>
              <a:rPr lang="pt-PT" sz="2400" dirty="0" smtClean="0"/>
              <a:t/>
            </a:r>
            <a:br>
              <a:rPr lang="pt-PT" sz="2400" dirty="0" smtClean="0"/>
            </a:b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19</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768008"/>
            <a:ext cx="77343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rPr>
              <a:t>O </a:t>
            </a:r>
            <a:r>
              <a:rPr lang="pt-PT" sz="2000" dirty="0" err="1" smtClean="0">
                <a:latin typeface="Cambria" panose="02040503050406030204" pitchFamily="18" charset="0"/>
              </a:rPr>
              <a:t>art</a:t>
            </a:r>
            <a:r>
              <a:rPr lang="pt-PT" sz="2000" dirty="0" smtClean="0">
                <a:latin typeface="Cambria" panose="02040503050406030204" pitchFamily="18" charset="0"/>
              </a:rPr>
              <a:t>. 2.º, n.º 1, dispõe: </a:t>
            </a:r>
          </a:p>
          <a:p>
            <a:pPr algn="just"/>
            <a:r>
              <a:rPr lang="pt-PT" sz="2000" dirty="0" smtClean="0">
                <a:latin typeface="Cambria" panose="02040503050406030204" pitchFamily="18" charset="0"/>
              </a:rPr>
              <a:t>«Sem prejuízo das exclusões previstas no artigo seguinte, o presente decreto-lei aplica-se aos seguintes contratos de crédito, celebrados com consumidores:</a:t>
            </a:r>
          </a:p>
          <a:p>
            <a:pPr algn="just"/>
            <a:r>
              <a:rPr lang="pt-PT" sz="2000" dirty="0" smtClean="0">
                <a:latin typeface="Cambria" panose="02040503050406030204" pitchFamily="18" charset="0"/>
              </a:rPr>
              <a:t>a) Contratos de crédito para a aquisição ou construção de habitação própria permanente, secundária ou para arrendamento;</a:t>
            </a:r>
          </a:p>
          <a:p>
            <a:pPr algn="just"/>
            <a:r>
              <a:rPr lang="pt-PT" sz="2000" dirty="0" smtClean="0">
                <a:latin typeface="Cambria" panose="02040503050406030204" pitchFamily="18" charset="0"/>
              </a:rPr>
              <a:t>b) Contratos de crédito para aquisição ou manutenção de direitos de propriedade sobre terrenos ou edifícios já existentes ou projetados;</a:t>
            </a:r>
          </a:p>
          <a:p>
            <a:pPr algn="just"/>
            <a:r>
              <a:rPr lang="pt-PT" sz="2000" dirty="0" smtClean="0">
                <a:latin typeface="Cambria" panose="02040503050406030204" pitchFamily="18" charset="0"/>
              </a:rPr>
              <a:t>c) Contratos de crédito que, independentemente da finalidade, estejam garantidos por hipoteca ou por outra garantia equivalente habitualmente utilizada sobre imóveis, ou garantidos por um direito relativo a imóveis.»</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a:bodyPr>
          <a:lstStyle/>
          <a:p>
            <a:pPr lvl="0"/>
            <a:r>
              <a:rPr lang="pt-PT" sz="2400" b="1" dirty="0" smtClean="0">
                <a:latin typeface="Cambria" panose="02040503050406030204" pitchFamily="18" charset="0"/>
              </a:rPr>
              <a:t>1. Introdução</a:t>
            </a:r>
            <a:r>
              <a:rPr lang="pt-PT" sz="2000" dirty="0" smtClean="0"/>
              <a:t/>
            </a:r>
            <a:br>
              <a:rPr lang="pt-PT" sz="2000" dirty="0" smtClean="0"/>
            </a:br>
            <a:endParaRPr lang="pt-PT" sz="2000" dirty="0">
              <a:latin typeface="Cambria" panose="02040503050406030204" pitchFamily="18" charset="0"/>
            </a:endParaRPr>
          </a:p>
        </p:txBody>
      </p:sp>
      <p:sp>
        <p:nvSpPr>
          <p:cNvPr id="4" name="Rectangle 3"/>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12" name="Slide Number Placeholder 11"/>
          <p:cNvSpPr>
            <a:spLocks noGrp="1"/>
          </p:cNvSpPr>
          <p:nvPr>
            <p:ph type="sldNum" sz="quarter" idx="12"/>
          </p:nvPr>
        </p:nvSpPr>
        <p:spPr>
          <a:xfrm>
            <a:off x="6553200" y="6356350"/>
            <a:ext cx="2133600" cy="365125"/>
          </a:xfrm>
        </p:spPr>
        <p:txBody>
          <a:bodyPr/>
          <a:lstStyle/>
          <a:p>
            <a:fld id="{B6F15528-21DE-4FAA-801E-634DDDAF4B2B}" type="slidenum">
              <a:rPr lang="en-US" smtClean="0"/>
              <a:pPr/>
              <a:t>2</a:t>
            </a:fld>
            <a:endParaRPr lang="en-US" dirty="0"/>
          </a:p>
        </p:txBody>
      </p:sp>
      <p:sp>
        <p:nvSpPr>
          <p:cNvPr id="6" name="Rectângulo 5"/>
          <p:cNvSpPr/>
          <p:nvPr/>
        </p:nvSpPr>
        <p:spPr>
          <a:xfrm>
            <a:off x="381000" y="2209800"/>
            <a:ext cx="7772400" cy="1569660"/>
          </a:xfrm>
          <a:prstGeom prst="rect">
            <a:avLst/>
          </a:prstGeom>
        </p:spPr>
        <p:txBody>
          <a:bodyPr wrap="square">
            <a:spAutoFit/>
          </a:bodyPr>
          <a:lstStyle/>
          <a:p>
            <a:pPr algn="just"/>
            <a:r>
              <a:rPr lang="pt-PT" sz="2400" dirty="0" smtClean="0">
                <a:latin typeface="Cambria" panose="02040503050406030204" pitchFamily="18" charset="0"/>
              </a:rPr>
              <a:t>Objetivo: apresentar o </a:t>
            </a:r>
            <a:r>
              <a:rPr lang="pt-PT" sz="2400" dirty="0" smtClean="0">
                <a:latin typeface="Cambria" panose="02040503050406030204" pitchFamily="18" charset="0"/>
              </a:rPr>
              <a:t>Regime </a:t>
            </a:r>
            <a:r>
              <a:rPr lang="pt-PT" sz="2400" dirty="0" smtClean="0">
                <a:latin typeface="Cambria" panose="02040503050406030204" pitchFamily="18" charset="0"/>
              </a:rPr>
              <a:t>do Crédito Imobiliário a Consumidores, aprovado pelo D-L </a:t>
            </a:r>
            <a:r>
              <a:rPr lang="pt-PT" sz="2400" dirty="0" smtClean="0">
                <a:latin typeface="Cambria" panose="02040503050406030204" pitchFamily="18" charset="0"/>
              </a:rPr>
              <a:t>74-A/2017 (alterado pela Lei 32/2018 e pela Lei 13/2919).</a:t>
            </a:r>
          </a:p>
          <a:p>
            <a:pPr algn="just"/>
            <a:r>
              <a:rPr lang="pt-PT" sz="2400" dirty="0" smtClean="0">
                <a:latin typeface="Cambria" panose="02040503050406030204" pitchFamily="18" charset="0"/>
              </a:rPr>
              <a:t> </a:t>
            </a:r>
            <a:r>
              <a:rPr lang="pt-PT" sz="2400" dirty="0" smtClean="0">
                <a:latin typeface="Cambria" panose="02040503050406030204" pitchFamily="18" charset="0"/>
              </a:rPr>
              <a:t> </a:t>
            </a:r>
            <a:endParaRPr lang="pt-PT" sz="2400" dirty="0" smtClean="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anose="02040503050406030204" pitchFamily="18" charset="0"/>
              </a:rPr>
              <a:t> </a:t>
            </a:r>
            <a:r>
              <a:rPr lang="pt-PT" sz="2400" b="1" dirty="0" smtClean="0">
                <a:latin typeface="Cambria" panose="02040503050406030204" pitchFamily="18" charset="0"/>
              </a:rPr>
              <a:t>10. O âmbito do Regime </a:t>
            </a:r>
            <a:r>
              <a:rPr lang="pt-PT" sz="2400" b="1" dirty="0" smtClean="0">
                <a:solidFill>
                  <a:srgbClr val="FF0000"/>
                </a:solidFill>
                <a:latin typeface="Cambria" panose="02040503050406030204" pitchFamily="18" charset="0"/>
              </a:rPr>
              <a:t>(</a:t>
            </a:r>
            <a:r>
              <a:rPr lang="pt-PT" sz="2400" b="1" dirty="0" err="1" smtClean="0">
                <a:solidFill>
                  <a:srgbClr val="FF0000"/>
                </a:solidFill>
                <a:latin typeface="Cambria" panose="02040503050406030204" pitchFamily="18" charset="0"/>
              </a:rPr>
              <a:t>cont</a:t>
            </a:r>
            <a:r>
              <a:rPr lang="pt-PT" sz="2400" b="1" dirty="0" smtClean="0">
                <a:solidFill>
                  <a:srgbClr val="FF0000"/>
                </a:solidFill>
                <a:latin typeface="Cambria" panose="02040503050406030204" pitchFamily="18" charset="0"/>
              </a:rPr>
              <a:t>. 3)</a:t>
            </a:r>
            <a:r>
              <a:rPr lang="pt-PT" sz="2400" dirty="0" smtClean="0"/>
              <a:t/>
            </a:r>
            <a:br>
              <a:rPr lang="pt-PT" sz="2400" dirty="0" smtClean="0"/>
            </a:b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20</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620092"/>
            <a:ext cx="77343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rPr>
              <a:t>Noutras palavras: o diploma aplica-se contratos de crédito com consumidores com as seguintes finalidades:</a:t>
            </a:r>
          </a:p>
          <a:p>
            <a:pPr algn="just"/>
            <a:r>
              <a:rPr lang="pt-PT" sz="2000" dirty="0" smtClean="0">
                <a:latin typeface="Cambria" panose="02040503050406030204" pitchFamily="18" charset="0"/>
              </a:rPr>
              <a:t>- Financiamento da aquisição ou construção de quaisquer imóveis de habitação (mesmo que não haja garantia hipotecária);</a:t>
            </a:r>
          </a:p>
          <a:p>
            <a:pPr algn="just"/>
            <a:r>
              <a:rPr lang="pt-PT" sz="2000" dirty="0" smtClean="0">
                <a:latin typeface="Cambria" panose="02040503050406030204" pitchFamily="18" charset="0"/>
              </a:rPr>
              <a:t>- Financiamento da aquisição ou manutenção de direitos reais de gozo sobre outros imóveis (mesmo que não haja garantia hipotecária);</a:t>
            </a:r>
          </a:p>
          <a:p>
            <a:pPr algn="just"/>
            <a:r>
              <a:rPr lang="pt-PT" sz="2000" dirty="0" smtClean="0">
                <a:latin typeface="Cambria" panose="02040503050406030204" pitchFamily="18" charset="0"/>
              </a:rPr>
              <a:t>- Quaisquer outras, desde que o crédito seja garantido por hipoteca ou por outra garantia equivalente habitualmente utilizada sobre imóveis.</a:t>
            </a:r>
          </a:p>
          <a:p>
            <a:pPr algn="just"/>
            <a:r>
              <a:rPr lang="pt-PT" sz="2000" dirty="0" smtClean="0">
                <a:latin typeface="Cambria" panose="02040503050406030204" pitchFamily="18" charset="0"/>
              </a:rPr>
              <a:t> </a:t>
            </a:r>
          </a:p>
          <a:p>
            <a:pPr algn="just"/>
            <a:r>
              <a:rPr lang="pt-PT" sz="2000" dirty="0" smtClean="0">
                <a:latin typeface="Cambria" panose="02040503050406030204" pitchFamily="18" charset="0"/>
              </a:rPr>
              <a:t>O Regime vai, pois, além da regulação do crédito a consumidores para imóveis destinados a habitação.</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anose="02040503050406030204" pitchFamily="18" charset="0"/>
              </a:rPr>
              <a:t> </a:t>
            </a:r>
            <a:r>
              <a:rPr lang="pt-PT" sz="2400" b="1" dirty="0" smtClean="0">
                <a:latin typeface="Cambria" panose="02040503050406030204" pitchFamily="18" charset="0"/>
              </a:rPr>
              <a:t>10. O âmbito do Regime </a:t>
            </a:r>
            <a:r>
              <a:rPr lang="pt-PT" sz="2400" b="1" dirty="0" smtClean="0">
                <a:solidFill>
                  <a:srgbClr val="FF0000"/>
                </a:solidFill>
                <a:latin typeface="Cambria" panose="02040503050406030204" pitchFamily="18" charset="0"/>
              </a:rPr>
              <a:t>(</a:t>
            </a:r>
            <a:r>
              <a:rPr lang="pt-PT" sz="2400" b="1" dirty="0" err="1" smtClean="0">
                <a:solidFill>
                  <a:srgbClr val="FF0000"/>
                </a:solidFill>
                <a:latin typeface="Cambria" panose="02040503050406030204" pitchFamily="18" charset="0"/>
              </a:rPr>
              <a:t>cont</a:t>
            </a:r>
            <a:r>
              <a:rPr lang="pt-PT" sz="2400" b="1" dirty="0" smtClean="0">
                <a:solidFill>
                  <a:srgbClr val="FF0000"/>
                </a:solidFill>
                <a:latin typeface="Cambria" panose="02040503050406030204" pitchFamily="18" charset="0"/>
              </a:rPr>
              <a:t>. 4)</a:t>
            </a:r>
            <a:r>
              <a:rPr lang="pt-PT" sz="2400" dirty="0" smtClean="0"/>
              <a:t/>
            </a:r>
            <a:br>
              <a:rPr lang="pt-PT" sz="2400" dirty="0" smtClean="0"/>
            </a:b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21</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2056223"/>
            <a:ext cx="77343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400" dirty="0" smtClean="0">
                <a:latin typeface="Cambria" panose="02040503050406030204" pitchFamily="18" charset="0"/>
              </a:rPr>
              <a:t>O </a:t>
            </a:r>
            <a:r>
              <a:rPr lang="pt-PT" sz="2400" dirty="0" err="1" smtClean="0">
                <a:latin typeface="Cambria" panose="02040503050406030204" pitchFamily="18" charset="0"/>
              </a:rPr>
              <a:t>art</a:t>
            </a:r>
            <a:r>
              <a:rPr lang="pt-PT" sz="2400" dirty="0" smtClean="0">
                <a:latin typeface="Cambria" panose="02040503050406030204" pitchFamily="18" charset="0"/>
              </a:rPr>
              <a:t>. 2.º, n.º 2, esclarece que o Regime se aplica aos contratos de locação financeira de imóveis para habitação própria permanente, secundária ou para arrendamento, excecionando algumas regras, como adiante melhor se verá</a:t>
            </a:r>
            <a:r>
              <a:rPr lang="pt-PT" sz="2400" dirty="0" smtClean="0"/>
              <a:t>.</a:t>
            </a:r>
            <a:r>
              <a:rPr lang="pt-PT" sz="2400" b="1" dirty="0" smtClean="0"/>
              <a:t> </a:t>
            </a:r>
            <a:endParaRPr lang="pt-PT" sz="2400"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anose="02040503050406030204" pitchFamily="18" charset="0"/>
              </a:rPr>
              <a:t> </a:t>
            </a:r>
            <a:r>
              <a:rPr lang="pt-PT" sz="2400" b="1" dirty="0" smtClean="0">
                <a:latin typeface="Cambria" panose="02040503050406030204" pitchFamily="18" charset="0"/>
              </a:rPr>
              <a:t>10. O âmbito do Regime </a:t>
            </a:r>
            <a:r>
              <a:rPr lang="pt-PT" sz="2400" b="1" dirty="0" smtClean="0">
                <a:solidFill>
                  <a:srgbClr val="FF0000"/>
                </a:solidFill>
                <a:latin typeface="Cambria" panose="02040503050406030204" pitchFamily="18" charset="0"/>
              </a:rPr>
              <a:t>(5 fim)</a:t>
            </a:r>
            <a:r>
              <a:rPr lang="pt-PT" sz="2400" dirty="0" smtClean="0"/>
              <a:t/>
            </a:r>
            <a:br>
              <a:rPr lang="pt-PT" sz="2400" dirty="0" smtClean="0"/>
            </a:b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22</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861456"/>
            <a:ext cx="77343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rPr>
              <a:t>O </a:t>
            </a:r>
            <a:r>
              <a:rPr lang="pt-PT" sz="2000" dirty="0" err="1" smtClean="0">
                <a:latin typeface="Cambria" panose="02040503050406030204" pitchFamily="18" charset="0"/>
              </a:rPr>
              <a:t>art</a:t>
            </a:r>
            <a:r>
              <a:rPr lang="pt-PT" sz="2000" dirty="0" smtClean="0">
                <a:latin typeface="Cambria" panose="02040503050406030204" pitchFamily="18" charset="0"/>
              </a:rPr>
              <a:t>. 3.º faz a delimitação negativa do âmbito do Regime: </a:t>
            </a:r>
          </a:p>
          <a:p>
            <a:pPr algn="just"/>
            <a:r>
              <a:rPr lang="pt-PT" sz="2000" dirty="0" smtClean="0">
                <a:latin typeface="Cambria" panose="02040503050406030204" pitchFamily="18" charset="0"/>
              </a:rPr>
              <a:t>- </a:t>
            </a:r>
            <a:r>
              <a:rPr lang="pt-PT" sz="2000" dirty="0">
                <a:latin typeface="Cambria" panose="02040503050406030204" pitchFamily="18" charset="0"/>
              </a:rPr>
              <a:t>Não </a:t>
            </a:r>
            <a:r>
              <a:rPr lang="pt-PT" sz="2000" dirty="0" smtClean="0">
                <a:latin typeface="Cambria" panose="02040503050406030204" pitchFamily="18" charset="0"/>
              </a:rPr>
              <a:t>estão </a:t>
            </a:r>
            <a:r>
              <a:rPr lang="pt-PT" sz="2000" dirty="0">
                <a:latin typeface="Cambria" panose="02040503050406030204" pitchFamily="18" charset="0"/>
              </a:rPr>
              <a:t>submetidos </a:t>
            </a:r>
            <a:r>
              <a:rPr lang="pt-PT" sz="2000" dirty="0" smtClean="0">
                <a:latin typeface="Cambria" panose="02040503050406030204" pitchFamily="18" charset="0"/>
              </a:rPr>
              <a:t>ao Regime os contratos de crédito com consumidores destinados a financiar obras em imóveis, se não houver  garantia hipotecária;</a:t>
            </a:r>
          </a:p>
          <a:p>
            <a:pPr algn="just"/>
            <a:r>
              <a:rPr lang="pt-PT" sz="2000" dirty="0" smtClean="0">
                <a:latin typeface="Cambria" panose="02040503050406030204" pitchFamily="18" charset="0"/>
              </a:rPr>
              <a:t>- Não </a:t>
            </a:r>
            <a:r>
              <a:rPr lang="pt-PT" sz="2000" dirty="0" smtClean="0">
                <a:latin typeface="Cambria" panose="02040503050406030204" pitchFamily="18" charset="0"/>
              </a:rPr>
              <a:t>estão </a:t>
            </a:r>
            <a:r>
              <a:rPr lang="pt-PT" sz="2000" dirty="0" smtClean="0">
                <a:latin typeface="Cambria" panose="02040503050406030204" pitchFamily="18" charset="0"/>
              </a:rPr>
              <a:t>submetidos ao Regime os contratos pelos quais quem já é dono de imóvel obtém crédito («liberta capital»), numa prestação ou em várias, a pagar pelas forças da futura venda do mesmo, a ter lugar quando ocorrer «um ou mais eventos específicos na vida do consumidor» (incluindo a morte),  garantindo a sua obrigação com hipoteca;</a:t>
            </a:r>
          </a:p>
          <a:p>
            <a:pPr algn="just"/>
            <a:r>
              <a:rPr lang="pt-PT" sz="2000" dirty="0" smtClean="0">
                <a:latin typeface="Cambria" panose="02040503050406030204" pitchFamily="18" charset="0"/>
              </a:rPr>
              <a:t>- Não </a:t>
            </a:r>
            <a:r>
              <a:rPr lang="pt-PT" sz="2000" dirty="0" smtClean="0">
                <a:latin typeface="Cambria" panose="02040503050406030204" pitchFamily="18" charset="0"/>
              </a:rPr>
              <a:t>estão </a:t>
            </a:r>
            <a:r>
              <a:rPr lang="pt-PT" sz="2000" dirty="0" smtClean="0">
                <a:latin typeface="Cambria" panose="02040503050406030204" pitchFamily="18" charset="0"/>
              </a:rPr>
              <a:t>submetidos ao Regime os contratos (novos) em que não haja lugar à remuneração do capital.  </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rPr>
              <a:t> </a:t>
            </a:r>
            <a:r>
              <a:rPr lang="pt-PT" sz="2400" b="1" dirty="0" smtClean="0">
                <a:latin typeface="Cambria" panose="02040503050406030204" pitchFamily="18" charset="0"/>
              </a:rPr>
              <a:t>11. As regras sobre o conteúdo dos contratos, em especial sobre preços - taxa de juro e não só </a:t>
            </a:r>
            <a:r>
              <a:rPr lang="pt-PT" sz="2400" b="1" dirty="0" smtClean="0">
                <a:solidFill>
                  <a:srgbClr val="FF0000"/>
                </a:solidFill>
                <a:latin typeface="Cambria" panose="02040503050406030204" pitchFamily="18" charset="0"/>
              </a:rPr>
              <a:t>(1)</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23</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2027757"/>
            <a:ext cx="77343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400" dirty="0" smtClean="0">
                <a:latin typeface="Cambria" panose="02040503050406030204" pitchFamily="18" charset="0"/>
              </a:rPr>
              <a:t>Parte nuclear do Regime (e da Diretiva que transpõe) é a das regras sobre preços, em especial sobre as taxas de juro. </a:t>
            </a:r>
          </a:p>
          <a:p>
            <a:pPr algn="just"/>
            <a:r>
              <a:rPr lang="pt-PT" sz="2400" dirty="0" smtClean="0">
                <a:latin typeface="Cambria" panose="02040503050406030204" pitchFamily="18" charset="0"/>
              </a:rPr>
              <a:t> </a:t>
            </a:r>
          </a:p>
          <a:p>
            <a:pPr algn="just"/>
            <a:r>
              <a:rPr lang="pt-PT" sz="2400" dirty="0" smtClean="0">
                <a:latin typeface="Cambria" panose="02040503050406030204" pitchFamily="18" charset="0"/>
              </a:rPr>
              <a:t>As regras em causa são aparentemente dirigidas às fases pré-contratual e de execução do contrato, mas também determinam o próprio conteúdo do contrato, na medida em que o mesmo tem de refletir a fase pré-contratual. </a:t>
            </a:r>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anose="02040503050406030204" pitchFamily="18" charset="0"/>
              </a:rPr>
              <a:t> 11. As regras sobre o conteúdo dos contratos, em especial sobre preços - taxa de juro e não só </a:t>
            </a:r>
            <a:r>
              <a:rPr lang="pt-PT" sz="2000" b="1" dirty="0" smtClean="0">
                <a:solidFill>
                  <a:srgbClr val="FF0000"/>
                </a:solidFill>
                <a:latin typeface="Cambria" panose="02040503050406030204" pitchFamily="18" charset="0"/>
              </a:rPr>
              <a:t>(</a:t>
            </a:r>
            <a:r>
              <a:rPr lang="pt-PT" sz="2000" b="1" dirty="0" err="1" smtClean="0">
                <a:solidFill>
                  <a:srgbClr val="FF0000"/>
                </a:solidFill>
                <a:latin typeface="Cambria" panose="02040503050406030204" pitchFamily="18" charset="0"/>
              </a:rPr>
              <a:t>cont</a:t>
            </a:r>
            <a:r>
              <a:rPr lang="pt-PT" sz="2000" b="1" dirty="0" smtClean="0">
                <a:solidFill>
                  <a:srgbClr val="FF0000"/>
                </a:solidFill>
                <a:latin typeface="Cambria" panose="02040503050406030204" pitchFamily="18" charset="0"/>
              </a:rPr>
              <a:t>. 2)</a:t>
            </a:r>
            <a:endParaRPr lang="pt-PT" sz="20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24</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470119"/>
            <a:ext cx="77343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400" b="1" dirty="0" smtClean="0">
                <a:latin typeface="Cambria" panose="02040503050406030204" pitchFamily="18" charset="0"/>
              </a:rPr>
              <a:t>FINE</a:t>
            </a:r>
            <a:endParaRPr lang="pt-PT" sz="2400" dirty="0" smtClean="0">
              <a:latin typeface="Cambria" panose="02040503050406030204" pitchFamily="18" charset="0"/>
            </a:endParaRPr>
          </a:p>
          <a:p>
            <a:pPr algn="just"/>
            <a:r>
              <a:rPr lang="pt-PT" sz="2000" dirty="0" smtClean="0">
                <a:latin typeface="Cambria" panose="02040503050406030204" pitchFamily="18" charset="0"/>
                <a:ea typeface="Cambria" panose="02040503050406030204" pitchFamily="18" charset="0"/>
              </a:rPr>
              <a:t> </a:t>
            </a:r>
          </a:p>
          <a:p>
            <a:pPr algn="just"/>
            <a:r>
              <a:rPr lang="pt-PT" sz="2000" dirty="0" smtClean="0">
                <a:latin typeface="Cambria" panose="02040503050406030204" pitchFamily="18" charset="0"/>
                <a:ea typeface="Cambria" panose="02040503050406030204" pitchFamily="18" charset="0"/>
              </a:rPr>
              <a:t>- O </a:t>
            </a:r>
            <a:r>
              <a:rPr lang="pt-PT" sz="2000" dirty="0" smtClean="0">
                <a:latin typeface="Cambria" panose="02040503050406030204" pitchFamily="18" charset="0"/>
                <a:ea typeface="Cambria" panose="02040503050406030204" pitchFamily="18" charset="0"/>
              </a:rPr>
              <a:t>D-L 74-A/2017 consagra a obrigatoriedade do uso da Ficha de Informação Normalizada Europeia (FINE), constante do seu anexo I, seguindo o modelo que consta do anexo III da Diretiva (que é muito semelhante à FINE já usada, em obediência ao Aviso do </a:t>
            </a:r>
            <a:r>
              <a:rPr lang="pt-PT" sz="2000" dirty="0" err="1" smtClean="0">
                <a:latin typeface="Cambria" panose="02040503050406030204" pitchFamily="18" charset="0"/>
                <a:ea typeface="Cambria" panose="02040503050406030204" pitchFamily="18" charset="0"/>
              </a:rPr>
              <a:t>BdP</a:t>
            </a:r>
            <a:r>
              <a:rPr lang="pt-PT" sz="2000" dirty="0" smtClean="0">
                <a:latin typeface="Cambria" panose="02040503050406030204" pitchFamily="18" charset="0"/>
                <a:ea typeface="Cambria" panose="02040503050406030204" pitchFamily="18" charset="0"/>
              </a:rPr>
              <a:t> </a:t>
            </a:r>
            <a:r>
              <a:rPr lang="pt-PT" sz="2000" dirty="0" smtClean="0">
                <a:latin typeface="Cambria" panose="02040503050406030204" pitchFamily="18" charset="0"/>
                <a:ea typeface="Cambria" panose="02040503050406030204" pitchFamily="18" charset="0"/>
              </a:rPr>
              <a:t>2/2010 e à Instrução do </a:t>
            </a:r>
            <a:r>
              <a:rPr lang="pt-PT" sz="2000" dirty="0" err="1" smtClean="0">
                <a:latin typeface="Cambria" panose="02040503050406030204" pitchFamily="18" charset="0"/>
                <a:ea typeface="Cambria" panose="02040503050406030204" pitchFamily="18" charset="0"/>
              </a:rPr>
              <a:t>BdP</a:t>
            </a:r>
            <a:r>
              <a:rPr lang="pt-PT" sz="2000" dirty="0" smtClean="0">
                <a:latin typeface="Cambria" panose="02040503050406030204" pitchFamily="18" charset="0"/>
                <a:ea typeface="Cambria" panose="02040503050406030204" pitchFamily="18" charset="0"/>
              </a:rPr>
              <a:t> </a:t>
            </a:r>
            <a:r>
              <a:rPr lang="pt-PT" sz="2000" dirty="0" smtClean="0">
                <a:latin typeface="Cambria" panose="02040503050406030204" pitchFamily="18" charset="0"/>
                <a:ea typeface="Cambria" panose="02040503050406030204" pitchFamily="18" charset="0"/>
              </a:rPr>
              <a:t>45/2012</a:t>
            </a:r>
            <a:r>
              <a:rPr lang="pt-PT" sz="2000" dirty="0" smtClean="0">
                <a:latin typeface="Cambria" panose="02040503050406030204" pitchFamily="18" charset="0"/>
                <a:ea typeface="Cambria" panose="02040503050406030204" pitchFamily="18" charset="0"/>
              </a:rPr>
              <a:t>);</a:t>
            </a:r>
            <a:endParaRPr lang="pt-PT" sz="2000" dirty="0" smtClean="0">
              <a:latin typeface="Cambria" panose="02040503050406030204" pitchFamily="18" charset="0"/>
              <a:ea typeface="Cambria" panose="02040503050406030204" pitchFamily="18" charset="0"/>
            </a:endParaRPr>
          </a:p>
          <a:p>
            <a:pPr algn="just"/>
            <a:r>
              <a:rPr lang="pt-PT" sz="2000" dirty="0" smtClean="0">
                <a:latin typeface="Cambria" panose="02040503050406030204" pitchFamily="18" charset="0"/>
                <a:ea typeface="Cambria" panose="02040503050406030204" pitchFamily="18" charset="0"/>
              </a:rPr>
              <a:t>- Nos </a:t>
            </a:r>
            <a:r>
              <a:rPr lang="pt-PT" sz="2000" dirty="0" smtClean="0">
                <a:latin typeface="Cambria" panose="02040503050406030204" pitchFamily="18" charset="0"/>
                <a:ea typeface="Cambria" panose="02040503050406030204" pitchFamily="18" charset="0"/>
              </a:rPr>
              <a:t>termos do </a:t>
            </a:r>
            <a:r>
              <a:rPr lang="pt-PT" sz="2000" dirty="0" err="1" smtClean="0">
                <a:latin typeface="Cambria" panose="02040503050406030204" pitchFamily="18" charset="0"/>
                <a:ea typeface="Cambria" panose="02040503050406030204" pitchFamily="18" charset="0"/>
              </a:rPr>
              <a:t>art</a:t>
            </a:r>
            <a:r>
              <a:rPr lang="pt-PT" sz="2000" dirty="0" smtClean="0">
                <a:latin typeface="Cambria" panose="02040503050406030204" pitchFamily="18" charset="0"/>
                <a:ea typeface="Cambria" panose="02040503050406030204" pitchFamily="18" charset="0"/>
              </a:rPr>
              <a:t>. 13, n.º 3, é por meio dela que as informações referidas nos n.º</a:t>
            </a:r>
            <a:r>
              <a:rPr lang="pt-PT" sz="2000" baseline="30000" dirty="0" smtClean="0">
                <a:latin typeface="Cambria" panose="02040503050406030204" pitchFamily="18" charset="0"/>
                <a:ea typeface="Cambria" panose="02040503050406030204" pitchFamily="18" charset="0"/>
              </a:rPr>
              <a:t>s </a:t>
            </a:r>
            <a:r>
              <a:rPr lang="pt-PT" sz="2000" dirty="0" smtClean="0">
                <a:latin typeface="Cambria" panose="02040503050406030204" pitchFamily="18" charset="0"/>
                <a:ea typeface="Cambria" panose="02040503050406030204" pitchFamily="18" charset="0"/>
              </a:rPr>
              <a:t>1 e 2 do mesmo artigo são prestadas, em papel ou noutro suporte </a:t>
            </a:r>
            <a:r>
              <a:rPr lang="pt-PT" sz="2000" dirty="0" smtClean="0">
                <a:latin typeface="Cambria" panose="02040503050406030204" pitchFamily="18" charset="0"/>
                <a:ea typeface="Cambria" panose="02040503050406030204" pitchFamily="18" charset="0"/>
              </a:rPr>
              <a:t>duradouro;</a:t>
            </a:r>
          </a:p>
          <a:p>
            <a:pPr algn="just"/>
            <a:r>
              <a:rPr lang="pt-PT" sz="2000" dirty="0" smtClean="0">
                <a:latin typeface="Cambria" panose="02040503050406030204" pitchFamily="18" charset="0"/>
                <a:ea typeface="Cambria" panose="02040503050406030204" pitchFamily="18" charset="0"/>
              </a:rPr>
              <a:t>- Pela Instrução </a:t>
            </a:r>
            <a:r>
              <a:rPr lang="pt-PT" sz="2000" dirty="0" smtClean="0">
                <a:latin typeface="Cambria" panose="02040503050406030204" pitchFamily="18" charset="0"/>
                <a:ea typeface="Cambria" panose="02040503050406030204" pitchFamily="18" charset="0"/>
              </a:rPr>
              <a:t>9/2017, de 22.9.2017, o </a:t>
            </a:r>
            <a:r>
              <a:rPr lang="pt-PT" sz="2000" dirty="0" err="1" smtClean="0">
                <a:latin typeface="Cambria" panose="02040503050406030204" pitchFamily="18" charset="0"/>
                <a:ea typeface="Cambria" panose="02040503050406030204" pitchFamily="18" charset="0"/>
              </a:rPr>
              <a:t>BdP</a:t>
            </a:r>
            <a:r>
              <a:rPr lang="pt-PT" sz="2000" dirty="0" smtClean="0">
                <a:latin typeface="Cambria" panose="02040503050406030204" pitchFamily="18" charset="0"/>
                <a:ea typeface="Cambria" panose="02040503050406030204" pitchFamily="18" charset="0"/>
              </a:rPr>
              <a:t> aprovou um </a:t>
            </a:r>
            <a:r>
              <a:rPr lang="pt-PT" sz="2000" dirty="0">
                <a:latin typeface="Cambria" panose="02040503050406030204" pitchFamily="18" charset="0"/>
                <a:ea typeface="Cambria" panose="02040503050406030204" pitchFamily="18" charset="0"/>
              </a:rPr>
              <a:t>modelo de FINE </a:t>
            </a:r>
            <a:r>
              <a:rPr lang="pt-PT" sz="2000" dirty="0" smtClean="0">
                <a:latin typeface="Cambria" panose="02040503050406030204" pitchFamily="18" charset="0"/>
                <a:ea typeface="Cambria" panose="02040503050406030204" pitchFamily="18" charset="0"/>
              </a:rPr>
              <a:t>mais concretizado e estabeleceu instruções </a:t>
            </a:r>
            <a:r>
              <a:rPr lang="pt-PT" sz="2000" dirty="0">
                <a:latin typeface="Cambria" panose="02040503050406030204" pitchFamily="18" charset="0"/>
                <a:ea typeface="Cambria" panose="02040503050406030204" pitchFamily="18" charset="0"/>
              </a:rPr>
              <a:t>a adotar no preenchimento </a:t>
            </a:r>
            <a:r>
              <a:rPr lang="pt-PT" sz="2000" dirty="0" smtClean="0">
                <a:latin typeface="Cambria" panose="02040503050406030204" pitchFamily="18" charset="0"/>
                <a:ea typeface="Cambria" panose="02040503050406030204" pitchFamily="18" charset="0"/>
              </a:rPr>
              <a:t>de tal  modelo.</a:t>
            </a:r>
            <a:endParaRPr lang="pt-PT"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anose="02040503050406030204" pitchFamily="18" charset="0"/>
              </a:rPr>
              <a:t> </a:t>
            </a:r>
            <a:r>
              <a:rPr lang="pt-PT" sz="2400" b="1" dirty="0" smtClean="0">
                <a:latin typeface="Cambria" panose="02040503050406030204" pitchFamily="18" charset="0"/>
              </a:rPr>
              <a:t>11. As regras sobre o conteúdo dos contratos, em especial sobre preços -taxa de juro e não só </a:t>
            </a:r>
            <a:r>
              <a:rPr lang="pt-PT" sz="2400" b="1" dirty="0" smtClean="0">
                <a:solidFill>
                  <a:srgbClr val="FF0000"/>
                </a:solidFill>
                <a:latin typeface="Cambria" panose="02040503050406030204" pitchFamily="18" charset="0"/>
              </a:rPr>
              <a:t>(</a:t>
            </a:r>
            <a:r>
              <a:rPr lang="pt-PT" sz="2400" b="1" dirty="0" err="1" smtClean="0">
                <a:solidFill>
                  <a:srgbClr val="FF0000"/>
                </a:solidFill>
                <a:latin typeface="Cambria" panose="02040503050406030204" pitchFamily="18" charset="0"/>
              </a:rPr>
              <a:t>cont</a:t>
            </a:r>
            <a:r>
              <a:rPr lang="pt-PT" sz="2400" b="1" dirty="0" smtClean="0">
                <a:solidFill>
                  <a:srgbClr val="FF0000"/>
                </a:solidFill>
                <a:latin typeface="Cambria" panose="02040503050406030204" pitchFamily="18" charset="0"/>
              </a:rPr>
              <a:t>. 3)</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25</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791090"/>
            <a:ext cx="77343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400" b="1" dirty="0" smtClean="0">
                <a:latin typeface="Cambria" panose="02040503050406030204" pitchFamily="18" charset="0"/>
              </a:rPr>
              <a:t>TAEG</a:t>
            </a:r>
            <a:endParaRPr lang="pt-PT" sz="2400" dirty="0" smtClean="0">
              <a:latin typeface="Cambria" panose="02040503050406030204" pitchFamily="18" charset="0"/>
            </a:endParaRPr>
          </a:p>
          <a:p>
            <a:pPr algn="just"/>
            <a:endParaRPr lang="pt-PT" sz="2400" dirty="0" smtClean="0">
              <a:latin typeface="Cambria" panose="02040503050406030204" pitchFamily="18" charset="0"/>
            </a:endParaRPr>
          </a:p>
          <a:p>
            <a:pPr algn="just"/>
            <a:r>
              <a:rPr lang="pt-PT" sz="2400" dirty="0" smtClean="0">
                <a:latin typeface="Cambria" panose="02040503050406030204" pitchFamily="18" charset="0"/>
              </a:rPr>
              <a:t>-O </a:t>
            </a:r>
            <a:r>
              <a:rPr lang="pt-PT" sz="2400" dirty="0" err="1" smtClean="0">
                <a:latin typeface="Cambria" panose="02040503050406030204" pitchFamily="18" charset="0"/>
              </a:rPr>
              <a:t>art</a:t>
            </a:r>
            <a:r>
              <a:rPr lang="pt-PT" sz="2400" dirty="0" smtClean="0">
                <a:latin typeface="Cambria" panose="02040503050406030204" pitchFamily="18" charset="0"/>
              </a:rPr>
              <a:t>. 15 regula pormenorizadamente o cálculo da taxa anual de encargos efetiva global (TAEG)</a:t>
            </a:r>
          </a:p>
          <a:p>
            <a:pPr algn="just"/>
            <a:r>
              <a:rPr lang="pt-PT" sz="2400" dirty="0" smtClean="0">
                <a:latin typeface="Cambria" panose="02040503050406030204" pitchFamily="18" charset="0"/>
              </a:rPr>
              <a:t> </a:t>
            </a:r>
          </a:p>
          <a:p>
            <a:pPr algn="just"/>
            <a:r>
              <a:rPr lang="pt-PT" sz="2400" dirty="0" smtClean="0">
                <a:latin typeface="Cambria" panose="02040503050406030204" pitchFamily="18" charset="0"/>
              </a:rPr>
              <a:t>- O </a:t>
            </a:r>
            <a:r>
              <a:rPr lang="pt-PT" sz="2400" dirty="0" smtClean="0">
                <a:latin typeface="Cambria" panose="02040503050406030204" pitchFamily="18" charset="0"/>
              </a:rPr>
              <a:t>n.º 1 do </a:t>
            </a:r>
            <a:r>
              <a:rPr lang="pt-PT" sz="2400" dirty="0" err="1" smtClean="0">
                <a:latin typeface="Cambria" panose="02040503050406030204" pitchFamily="18" charset="0"/>
              </a:rPr>
              <a:t>art</a:t>
            </a:r>
            <a:r>
              <a:rPr lang="pt-PT" sz="2400" dirty="0" smtClean="0">
                <a:latin typeface="Cambria" panose="02040503050406030204" pitchFamily="18" charset="0"/>
              </a:rPr>
              <a:t>. 15 determina que o cálculo da TAEG seja feito segundo a fórmula matemática constante do anexo II ao diploma – fórmula essa que também é igual à do D-L 133/2009, de 2 de junho.</a:t>
            </a:r>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itchFamily="18" charset="0"/>
              </a:rPr>
              <a:t> </a:t>
            </a:r>
            <a:r>
              <a:rPr lang="pt-PT" sz="2400" b="1" dirty="0" smtClean="0">
                <a:latin typeface="Cambria" panose="02040503050406030204" pitchFamily="18" charset="0"/>
              </a:rPr>
              <a:t>11. As regras sobre o conteúdo dos contratos, em especial sobre preços -taxa de juro e não só </a:t>
            </a:r>
            <a:r>
              <a:rPr lang="pt-PT" sz="2400" b="1" dirty="0" smtClean="0">
                <a:solidFill>
                  <a:srgbClr val="FF0000"/>
                </a:solidFill>
                <a:latin typeface="Cambria" panose="02040503050406030204" pitchFamily="18" charset="0"/>
              </a:rPr>
              <a:t>(</a:t>
            </a:r>
            <a:r>
              <a:rPr lang="pt-PT" sz="2400" b="1" dirty="0" err="1" smtClean="0">
                <a:solidFill>
                  <a:srgbClr val="FF0000"/>
                </a:solidFill>
                <a:latin typeface="Cambria" panose="02040503050406030204" pitchFamily="18" charset="0"/>
              </a:rPr>
              <a:t>cont</a:t>
            </a:r>
            <a:r>
              <a:rPr lang="pt-PT" sz="2400" b="1" dirty="0" smtClean="0">
                <a:solidFill>
                  <a:srgbClr val="FF0000"/>
                </a:solidFill>
                <a:latin typeface="Cambria" panose="02040503050406030204" pitchFamily="18" charset="0"/>
              </a:rPr>
              <a:t>. 4)</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26</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699395"/>
            <a:ext cx="77343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rPr>
              <a:t>O Regime tem ainda regras sobre outros preços, nomeadamente as seguintes:</a:t>
            </a:r>
          </a:p>
          <a:p>
            <a:pPr algn="just"/>
            <a:r>
              <a:rPr lang="pt-PT" sz="2000" dirty="0" smtClean="0">
                <a:latin typeface="Cambria" panose="02040503050406030204" pitchFamily="18" charset="0"/>
              </a:rPr>
              <a:t>- «Todas as informações prestadas aos consumidores, em cumprimento do presente decreto-lei, são efetuadas a título gratuito, estando vedada a cobrança de qualquer comissão ou despesa pela prestação de informação.» (</a:t>
            </a:r>
            <a:r>
              <a:rPr lang="pt-PT" sz="2000" dirty="0" err="1" smtClean="0">
                <a:latin typeface="Cambria" panose="02040503050406030204" pitchFamily="18" charset="0"/>
              </a:rPr>
              <a:t>art</a:t>
            </a:r>
            <a:r>
              <a:rPr lang="pt-PT" sz="2000" dirty="0" smtClean="0">
                <a:latin typeface="Cambria" panose="02040503050406030204" pitchFamily="18" charset="0"/>
              </a:rPr>
              <a:t>. 7.º);</a:t>
            </a:r>
          </a:p>
          <a:p>
            <a:pPr algn="just"/>
            <a:r>
              <a:rPr lang="pt-PT" sz="2000" dirty="0" smtClean="0">
                <a:latin typeface="Cambria" panose="02040503050406030204" pitchFamily="18" charset="0"/>
              </a:rPr>
              <a:t>- «Aos mutuantes está vedada a cobrança de qualquer comissão pela análise da renegociação das condições do crédito, nomeadamente do</a:t>
            </a:r>
            <a:r>
              <a:rPr lang="pt-PT" sz="2000" i="1" dirty="0" smtClean="0">
                <a:latin typeface="Cambria" panose="02040503050406030204" pitchFamily="18" charset="0"/>
              </a:rPr>
              <a:t> spread</a:t>
            </a:r>
            <a:r>
              <a:rPr lang="pt-PT" sz="2000" dirty="0" smtClean="0">
                <a:latin typeface="Cambria" panose="02040503050406030204" pitchFamily="18" charset="0"/>
              </a:rPr>
              <a:t> ou do prazo de duração do contrato de crédito.» (</a:t>
            </a:r>
            <a:r>
              <a:rPr lang="pt-PT" sz="2000" dirty="0" err="1" smtClean="0">
                <a:latin typeface="Cambria" panose="02040503050406030204" pitchFamily="18" charset="0"/>
              </a:rPr>
              <a:t>art</a:t>
            </a:r>
            <a:r>
              <a:rPr lang="pt-PT" sz="2000" dirty="0" smtClean="0">
                <a:latin typeface="Cambria" panose="02040503050406030204" pitchFamily="18" charset="0"/>
              </a:rPr>
              <a:t>. 25, n.º 1).</a:t>
            </a:r>
          </a:p>
          <a:p>
            <a:pPr algn="just"/>
            <a:r>
              <a:rPr lang="pt-PT" sz="2000" dirty="0" smtClean="0">
                <a:latin typeface="Cambria" panose="02040503050406030204" pitchFamily="18" charset="0"/>
              </a:rPr>
              <a:t> </a:t>
            </a:r>
          </a:p>
          <a:p>
            <a:pPr algn="just"/>
            <a:r>
              <a:rPr lang="pt-PT" sz="2000" dirty="0" smtClean="0">
                <a:latin typeface="Cambria" panose="02040503050406030204" pitchFamily="18" charset="0"/>
              </a:rPr>
              <a:t>A regra que proíbe a cobrança de qualquer comissão ou despesa pela prestação de informação em cumprimento do Regime aplica-se às informações prestadas durante a execução do contrato e também às prestadas na fase pré-contratual. </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itchFamily="18" charset="0"/>
              </a:rPr>
              <a:t> 12. As regras sobre publicidade, informação e formação do contrato</a:t>
            </a:r>
            <a:endParaRPr lang="pt-PT" sz="20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27</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710859"/>
            <a:ext cx="77343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rPr>
              <a:t>O capítulo III («Informação e práticas prévias à celebração do contrato de crédito») compõe-se de:</a:t>
            </a:r>
          </a:p>
          <a:p>
            <a:pPr algn="just"/>
            <a:r>
              <a:rPr lang="pt-PT" sz="2000" dirty="0" smtClean="0">
                <a:latin typeface="Cambria" panose="02040503050406030204" pitchFamily="18" charset="0"/>
              </a:rPr>
              <a:t>- </a:t>
            </a:r>
            <a:r>
              <a:rPr lang="pt-PT" sz="2000" dirty="0" err="1" smtClean="0">
                <a:latin typeface="Cambria" panose="02040503050406030204" pitchFamily="18" charset="0"/>
              </a:rPr>
              <a:t>Art</a:t>
            </a:r>
            <a:r>
              <a:rPr lang="pt-PT" sz="2000" dirty="0" smtClean="0">
                <a:latin typeface="Cambria" panose="02040503050406030204" pitchFamily="18" charset="0"/>
              </a:rPr>
              <a:t>. 8.º Dever de informação</a:t>
            </a:r>
          </a:p>
          <a:p>
            <a:pPr algn="just"/>
            <a:r>
              <a:rPr lang="pt-PT" sz="2000" dirty="0" smtClean="0">
                <a:latin typeface="Cambria" panose="02040503050406030204" pitchFamily="18" charset="0"/>
              </a:rPr>
              <a:t>- </a:t>
            </a:r>
            <a:r>
              <a:rPr lang="pt-PT" sz="2000" dirty="0" err="1" smtClean="0">
                <a:latin typeface="Cambria" panose="02040503050406030204" pitchFamily="18" charset="0"/>
              </a:rPr>
              <a:t>Art</a:t>
            </a:r>
            <a:r>
              <a:rPr lang="pt-PT" sz="2000" dirty="0" smtClean="0">
                <a:latin typeface="Cambria" panose="02040503050406030204" pitchFamily="18" charset="0"/>
              </a:rPr>
              <a:t>. 9.º Disposições gerais aplicáveis à comunicação comercial e à publicidade</a:t>
            </a:r>
          </a:p>
          <a:p>
            <a:pPr algn="just"/>
            <a:r>
              <a:rPr lang="pt-PT" sz="2000" dirty="0" smtClean="0">
                <a:latin typeface="Cambria" panose="02040503050406030204" pitchFamily="18" charset="0"/>
              </a:rPr>
              <a:t>- </a:t>
            </a:r>
            <a:r>
              <a:rPr lang="pt-PT" sz="2000" dirty="0" err="1" smtClean="0">
                <a:latin typeface="Cambria" panose="02040503050406030204" pitchFamily="18" charset="0"/>
              </a:rPr>
              <a:t>Art</a:t>
            </a:r>
            <a:r>
              <a:rPr lang="pt-PT" sz="2000" dirty="0" smtClean="0">
                <a:latin typeface="Cambria" panose="02040503050406030204" pitchFamily="18" charset="0"/>
              </a:rPr>
              <a:t>. 10 Informação normalizada a incluir na publicidade</a:t>
            </a:r>
          </a:p>
          <a:p>
            <a:pPr algn="just"/>
            <a:r>
              <a:rPr lang="pt-PT" sz="2000" dirty="0" smtClean="0">
                <a:latin typeface="Cambria" panose="02040503050406030204" pitchFamily="18" charset="0"/>
              </a:rPr>
              <a:t>- </a:t>
            </a:r>
            <a:r>
              <a:rPr lang="pt-PT" sz="2000" dirty="0" err="1" smtClean="0">
                <a:latin typeface="Cambria" panose="02040503050406030204" pitchFamily="18" charset="0"/>
              </a:rPr>
              <a:t>Art</a:t>
            </a:r>
            <a:r>
              <a:rPr lang="pt-PT" sz="2000" dirty="0" smtClean="0">
                <a:latin typeface="Cambria" panose="02040503050406030204" pitchFamily="18" charset="0"/>
              </a:rPr>
              <a:t>. 11 Vendas associadas obrigatórias e vendas associadas facultativas</a:t>
            </a:r>
          </a:p>
          <a:p>
            <a:pPr algn="just"/>
            <a:r>
              <a:rPr lang="pt-PT" sz="2000" dirty="0" smtClean="0">
                <a:latin typeface="Cambria" panose="02040503050406030204" pitchFamily="18" charset="0"/>
              </a:rPr>
              <a:t>- </a:t>
            </a:r>
            <a:r>
              <a:rPr lang="pt-PT" sz="2000" dirty="0" err="1" smtClean="0">
                <a:latin typeface="Cambria" panose="02040503050406030204" pitchFamily="18" charset="0"/>
              </a:rPr>
              <a:t>Art</a:t>
            </a:r>
            <a:r>
              <a:rPr lang="pt-PT" sz="2000" dirty="0" smtClean="0">
                <a:latin typeface="Cambria" panose="02040503050406030204" pitchFamily="18" charset="0"/>
              </a:rPr>
              <a:t>. 12 Informação pré-contratual de caráter geral</a:t>
            </a:r>
          </a:p>
          <a:p>
            <a:pPr algn="just"/>
            <a:r>
              <a:rPr lang="pt-PT" sz="2000" dirty="0" smtClean="0">
                <a:latin typeface="Cambria" panose="02040503050406030204" pitchFamily="18" charset="0"/>
              </a:rPr>
              <a:t>- </a:t>
            </a:r>
            <a:r>
              <a:rPr lang="pt-PT" sz="2000" dirty="0" err="1" smtClean="0">
                <a:latin typeface="Cambria" panose="02040503050406030204" pitchFamily="18" charset="0"/>
              </a:rPr>
              <a:t>Art</a:t>
            </a:r>
            <a:r>
              <a:rPr lang="pt-PT" sz="2000" dirty="0" smtClean="0">
                <a:latin typeface="Cambria" panose="02040503050406030204" pitchFamily="18" charset="0"/>
              </a:rPr>
              <a:t>. 13 Informação pré-contratual personalizada</a:t>
            </a:r>
          </a:p>
          <a:p>
            <a:pPr algn="just"/>
            <a:r>
              <a:rPr lang="pt-PT" sz="2000" dirty="0" smtClean="0">
                <a:latin typeface="Cambria" panose="02040503050406030204" pitchFamily="18" charset="0"/>
              </a:rPr>
              <a:t>- </a:t>
            </a:r>
            <a:r>
              <a:rPr lang="pt-PT" sz="2000" dirty="0" err="1" smtClean="0">
                <a:latin typeface="Cambria" panose="02040503050406030204" pitchFamily="18" charset="0"/>
              </a:rPr>
              <a:t>Art</a:t>
            </a:r>
            <a:r>
              <a:rPr lang="pt-PT" sz="2000" dirty="0" smtClean="0">
                <a:latin typeface="Cambria" panose="02040503050406030204" pitchFamily="18" charset="0"/>
              </a:rPr>
              <a:t>. 14 Dever de assistência ao consumidor</a:t>
            </a:r>
          </a:p>
          <a:p>
            <a:pPr algn="just"/>
            <a:r>
              <a:rPr lang="pt-PT" sz="2000" dirty="0" smtClean="0">
                <a:latin typeface="Cambria" panose="02040503050406030204" pitchFamily="18" charset="0"/>
              </a:rPr>
              <a:t>- </a:t>
            </a:r>
            <a:r>
              <a:rPr lang="pt-PT" sz="2000" dirty="0" err="1" smtClean="0">
                <a:latin typeface="Cambria" panose="02040503050406030204" pitchFamily="18" charset="0"/>
              </a:rPr>
              <a:t>Art</a:t>
            </a:r>
            <a:r>
              <a:rPr lang="pt-PT" sz="2000" dirty="0" smtClean="0">
                <a:latin typeface="Cambria" panose="02040503050406030204" pitchFamily="18" charset="0"/>
              </a:rPr>
              <a:t>. 15 Cálculo da taxa anual de encargos efetiva global.</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anose="02040503050406030204" pitchFamily="18" charset="0"/>
              </a:rPr>
              <a:t> </a:t>
            </a:r>
            <a:r>
              <a:rPr lang="pt-PT" sz="2400" b="1" dirty="0" smtClean="0">
                <a:latin typeface="Cambria" panose="02040503050406030204" pitchFamily="18" charset="0"/>
              </a:rPr>
              <a:t>13. As regras sobre «vendas associadas» </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28</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2056223"/>
            <a:ext cx="77343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400" dirty="0" smtClean="0">
                <a:latin typeface="Cambria" panose="02040503050406030204" pitchFamily="18" charset="0"/>
              </a:rPr>
              <a:t>O D-L 74-A/2017 limita altamente as «vendas associadas», sejam elas «obrigatórias» ou «facultativas», alterando o que </a:t>
            </a:r>
            <a:r>
              <a:rPr lang="pt-PT" sz="2400" dirty="0" smtClean="0">
                <a:latin typeface="Cambria" panose="02040503050406030204" pitchFamily="18" charset="0"/>
              </a:rPr>
              <a:t>antes</a:t>
            </a:r>
            <a:r>
              <a:rPr lang="pt-PT" sz="2400" dirty="0" smtClean="0">
                <a:latin typeface="Cambria" panose="02040503050406030204" pitchFamily="18" charset="0"/>
              </a:rPr>
              <a:t> constava </a:t>
            </a:r>
            <a:r>
              <a:rPr lang="pt-PT" sz="2400" dirty="0" smtClean="0">
                <a:latin typeface="Cambria" panose="02040503050406030204" pitchFamily="18" charset="0"/>
              </a:rPr>
              <a:t>do </a:t>
            </a:r>
            <a:r>
              <a:rPr lang="pt-PT" sz="2400" dirty="0" err="1" smtClean="0">
                <a:latin typeface="Cambria" panose="02040503050406030204" pitchFamily="18" charset="0"/>
              </a:rPr>
              <a:t>art</a:t>
            </a:r>
            <a:r>
              <a:rPr lang="pt-PT" sz="2400" dirty="0" smtClean="0">
                <a:latin typeface="Cambria" panose="02040503050406030204" pitchFamily="18" charset="0"/>
              </a:rPr>
              <a:t>. 9.º do D-L 51/2007, de 7 de março, na redação do D-L 192/2009, de 17 de agosto</a:t>
            </a:r>
            <a:r>
              <a:rPr lang="pt-PT" sz="2400" dirty="0" smtClean="0"/>
              <a:t>.</a:t>
            </a:r>
            <a:endParaRPr lang="pt-PT" sz="2400"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itchFamily="18" charset="0"/>
              </a:rPr>
              <a:t> 14. As regras sobre avaliação da solvabilidade dos consumidores</a:t>
            </a:r>
            <a:endParaRPr lang="pt-PT" sz="20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29</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899853"/>
            <a:ext cx="77343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dirty="0" smtClean="0">
                <a:latin typeface="Cambria" panose="02040503050406030204" pitchFamily="18" charset="0"/>
              </a:rPr>
              <a:t>A Diretiva estabelece que «Os Estados-Membros asseguram que, antes da celebração do contrato de crédito, o mutuante proceda a uma rigorosa avaliação da solvabilidade do consumidor» e que «A avaliação deve ter devidamente em conta os fatores relevantes para verificar a probabilidade de o consumidor cumprir as obrigações decorrentes do contrato de crédito» (</a:t>
            </a:r>
            <a:r>
              <a:rPr lang="pt-PT" dirty="0" err="1" smtClean="0">
                <a:latin typeface="Cambria" panose="02040503050406030204" pitchFamily="18" charset="0"/>
              </a:rPr>
              <a:t>art</a:t>
            </a:r>
            <a:r>
              <a:rPr lang="pt-PT" dirty="0" smtClean="0">
                <a:latin typeface="Cambria" panose="02040503050406030204" pitchFamily="18" charset="0"/>
              </a:rPr>
              <a:t>. 18, n.º 1), fixando regras para essa avaliação (no mesmo </a:t>
            </a:r>
            <a:r>
              <a:rPr lang="pt-PT" dirty="0" err="1" smtClean="0">
                <a:latin typeface="Cambria" panose="02040503050406030204" pitchFamily="18" charset="0"/>
              </a:rPr>
              <a:t>art</a:t>
            </a:r>
            <a:r>
              <a:rPr lang="pt-PT" dirty="0" smtClean="0">
                <a:latin typeface="Cambria" panose="02040503050406030204" pitchFamily="18" charset="0"/>
              </a:rPr>
              <a:t>. 18).</a:t>
            </a:r>
          </a:p>
          <a:p>
            <a:pPr algn="just"/>
            <a:r>
              <a:rPr lang="pt-PT" dirty="0" smtClean="0">
                <a:latin typeface="Cambria" panose="02040503050406030204" pitchFamily="18" charset="0"/>
              </a:rPr>
              <a:t> </a:t>
            </a:r>
          </a:p>
          <a:p>
            <a:pPr algn="just"/>
            <a:r>
              <a:rPr lang="pt-PT" dirty="0" smtClean="0">
                <a:latin typeface="Cambria" panose="02040503050406030204" pitchFamily="18" charset="0"/>
              </a:rPr>
              <a:t>O D-L 74-A/2017, de 23 de junho, regula a matéria no </a:t>
            </a:r>
            <a:r>
              <a:rPr lang="pt-PT" dirty="0" err="1" smtClean="0">
                <a:latin typeface="Cambria" panose="02040503050406030204" pitchFamily="18" charset="0"/>
              </a:rPr>
              <a:t>art</a:t>
            </a:r>
            <a:r>
              <a:rPr lang="pt-PT" dirty="0" smtClean="0">
                <a:latin typeface="Cambria" panose="02040503050406030204" pitchFamily="18" charset="0"/>
              </a:rPr>
              <a:t>. 16.</a:t>
            </a:r>
          </a:p>
          <a:p>
            <a:pPr algn="just"/>
            <a:r>
              <a:rPr lang="pt-PT" dirty="0" smtClean="0">
                <a:latin typeface="Cambria" panose="02040503050406030204" pitchFamily="18" charset="0"/>
              </a:rPr>
              <a:t> </a:t>
            </a:r>
          </a:p>
          <a:p>
            <a:pPr algn="just"/>
            <a:r>
              <a:rPr lang="pt-PT" dirty="0" smtClean="0">
                <a:latin typeface="Cambria" panose="02040503050406030204" pitchFamily="18" charset="0"/>
              </a:rPr>
              <a:t>No n.º 7, o </a:t>
            </a:r>
            <a:r>
              <a:rPr lang="pt-PT" dirty="0" err="1" smtClean="0">
                <a:latin typeface="Cambria" panose="02040503050406030204" pitchFamily="18" charset="0"/>
              </a:rPr>
              <a:t>art</a:t>
            </a:r>
            <a:r>
              <a:rPr lang="pt-PT" dirty="0" smtClean="0">
                <a:latin typeface="Cambria" panose="02040503050406030204" pitchFamily="18" charset="0"/>
              </a:rPr>
              <a:t>. 16 prevê que o Banco de Portugal estabeleça, através de aviso, as regras que se mostrem necessárias à execução das regras dele constantes</a:t>
            </a:r>
          </a:p>
          <a:p>
            <a:pPr algn="just"/>
            <a:r>
              <a:rPr lang="pt-PT" dirty="0" smtClean="0">
                <a:latin typeface="Cambria" panose="02040503050406030204" pitchFamily="18" charset="0"/>
              </a:rPr>
              <a:t> </a:t>
            </a:r>
          </a:p>
          <a:p>
            <a:pPr algn="just"/>
            <a:r>
              <a:rPr lang="pt-PT" i="1" dirty="0" smtClean="0">
                <a:latin typeface="Cambria" panose="02040503050406030204" pitchFamily="18" charset="0"/>
              </a:rPr>
              <a:t> </a:t>
            </a:r>
            <a:r>
              <a:rPr lang="pt-PT" dirty="0" smtClean="0">
                <a:latin typeface="Cambria" panose="02040503050406030204" pitchFamily="18" charset="0"/>
              </a:rPr>
              <a:t>No </a:t>
            </a:r>
            <a:r>
              <a:rPr lang="pt-PT" dirty="0" err="1" smtClean="0">
                <a:latin typeface="Cambria" panose="02040503050406030204" pitchFamily="18" charset="0"/>
              </a:rPr>
              <a:t>art</a:t>
            </a:r>
            <a:r>
              <a:rPr lang="pt-PT" dirty="0" smtClean="0">
                <a:latin typeface="Cambria" panose="02040503050406030204" pitchFamily="18" charset="0"/>
              </a:rPr>
              <a:t>. 17, o diploma complementa as regras anteriores com regras sobre a verificação da informação relativa ao consumidor.</a:t>
            </a:r>
            <a:endParaRPr lang="pt-PT"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a:xfrm>
            <a:off x="6553200" y="6356350"/>
            <a:ext cx="2133600" cy="365125"/>
          </a:xfrm>
        </p:spPr>
        <p:txBody>
          <a:bodyPr/>
          <a:lstStyle/>
          <a:p>
            <a:fld id="{B6F15528-21DE-4FAA-801E-634DDDAF4B2B}" type="slidenum">
              <a:rPr lang="en-US" smtClean="0"/>
              <a:pPr/>
              <a:t>3</a:t>
            </a:fld>
            <a:endParaRPr lang="en-US" dirty="0"/>
          </a:p>
        </p:txBody>
      </p:sp>
      <p:sp>
        <p:nvSpPr>
          <p:cNvPr id="22530" name="Rectangle 2"/>
          <p:cNvSpPr>
            <a:spLocks noChangeArrowheads="1"/>
          </p:cNvSpPr>
          <p:nvPr/>
        </p:nvSpPr>
        <p:spPr bwMode="auto">
          <a:xfrm>
            <a:off x="0" y="376535"/>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kumimoji="0" lang="pt-PT" sz="2400" b="1" i="0" u="none" strike="noStrike" cap="none" normalizeH="0" baseline="0" dirty="0" smtClean="0">
                <a:ln>
                  <a:noFill/>
                </a:ln>
                <a:solidFill>
                  <a:schemeClr val="tx1"/>
                </a:solidFill>
                <a:effectLst/>
                <a:latin typeface="Cambria" panose="02040503050406030204" pitchFamily="18" charset="0"/>
                <a:ea typeface="Times New Roman" pitchFamily="18" charset="0"/>
                <a:cs typeface="Arial" pitchFamily="34" charset="0"/>
              </a:rPr>
              <a:t>2. </a:t>
            </a:r>
            <a:r>
              <a:rPr lang="pt-PT" sz="2400" b="1" dirty="0" smtClean="0">
                <a:latin typeface="Cambria" panose="02040503050406030204" pitchFamily="18" charset="0"/>
              </a:rPr>
              <a:t>Notas Principais</a:t>
            </a:r>
            <a:endParaRPr lang="pt-PT" sz="2400" dirty="0" smtClean="0">
              <a:latin typeface="Cambria" panose="02040503050406030204" pitchFamily="18" charset="0"/>
            </a:endParaRPr>
          </a:p>
        </p:txBody>
      </p:sp>
      <p:sp>
        <p:nvSpPr>
          <p:cNvPr id="3" name="Retângulo 2"/>
          <p:cNvSpPr/>
          <p:nvPr/>
        </p:nvSpPr>
        <p:spPr>
          <a:xfrm>
            <a:off x="762000" y="1676401"/>
            <a:ext cx="7772399" cy="4770537"/>
          </a:xfrm>
          <a:prstGeom prst="rect">
            <a:avLst/>
          </a:prstGeom>
        </p:spPr>
        <p:txBody>
          <a:bodyPr wrap="square">
            <a:spAutoFit/>
          </a:bodyPr>
          <a:lstStyle/>
          <a:p>
            <a:r>
              <a:rPr lang="pt-PT" sz="1600" dirty="0" smtClean="0">
                <a:latin typeface="Cambria" panose="02040503050406030204" pitchFamily="18" charset="0"/>
              </a:rPr>
              <a:t>- O D-L 74-A/2017 </a:t>
            </a:r>
            <a:r>
              <a:rPr lang="pt-PT" sz="1600" dirty="0" smtClean="0">
                <a:latin typeface="Cambria" panose="02040503050406030204" pitchFamily="18" charset="0"/>
              </a:rPr>
              <a:t>efetuou </a:t>
            </a:r>
            <a:r>
              <a:rPr lang="pt-PT" sz="1600" dirty="0" smtClean="0">
                <a:latin typeface="Cambria" panose="02040503050406030204" pitchFamily="18" charset="0"/>
              </a:rPr>
              <a:t>uma transposição </a:t>
            </a:r>
            <a:r>
              <a:rPr lang="pt-PT" sz="1600" i="1" dirty="0" smtClean="0">
                <a:latin typeface="Cambria" panose="02040503050406030204" pitchFamily="18" charset="0"/>
              </a:rPr>
              <a:t>parcial</a:t>
            </a:r>
            <a:r>
              <a:rPr lang="pt-PT" sz="1600" dirty="0" smtClean="0">
                <a:latin typeface="Cambria" panose="02040503050406030204" pitchFamily="18" charset="0"/>
              </a:rPr>
              <a:t> da Diretiva 2014/17/UE;</a:t>
            </a:r>
          </a:p>
          <a:p>
            <a:pPr algn="just"/>
            <a:r>
              <a:rPr lang="pt-PT" sz="1600" dirty="0" smtClean="0">
                <a:latin typeface="Cambria" panose="02040503050406030204" pitchFamily="18" charset="0"/>
              </a:rPr>
              <a:t>- A parte da Diretiva 2014/17/UE não transposta pelo D-L 74-A/2017 foi-o pelo D-L 81-C/2017, de 7 de julho (regime jurídico de acesso e de exercício da atividade de intermediário de crédito e da prestação de serviços de consultoria relativos a contratos de crédito);</a:t>
            </a:r>
          </a:p>
          <a:p>
            <a:pPr algn="just"/>
            <a:r>
              <a:rPr lang="pt-PT" sz="1600" dirty="0" smtClean="0">
                <a:latin typeface="Cambria" panose="02040503050406030204" pitchFamily="18" charset="0"/>
              </a:rPr>
              <a:t>- A imagem completa do regime do crédito imobiliário a consumidores </a:t>
            </a:r>
            <a:r>
              <a:rPr lang="pt-PT" sz="1600" dirty="0" smtClean="0">
                <a:latin typeface="Cambria" panose="02040503050406030204" pitchFamily="18" charset="0"/>
              </a:rPr>
              <a:t>resulta </a:t>
            </a:r>
            <a:r>
              <a:rPr lang="pt-PT" sz="1600" dirty="0" smtClean="0">
                <a:latin typeface="Cambria" panose="02040503050406030204" pitchFamily="18" charset="0"/>
              </a:rPr>
              <a:t>da conjugação do D-L 74-A/2017 com o D-L 81-C/2017;</a:t>
            </a:r>
          </a:p>
          <a:p>
            <a:pPr algn="just"/>
            <a:r>
              <a:rPr lang="pt-PT" sz="1600" dirty="0" smtClean="0">
                <a:latin typeface="Cambria" panose="02040503050406030204" pitchFamily="18" charset="0"/>
              </a:rPr>
              <a:t>- O D-L 74-A/2017 </a:t>
            </a:r>
            <a:r>
              <a:rPr lang="pt-PT" sz="1600" dirty="0" smtClean="0">
                <a:latin typeface="Cambria" panose="02040503050406030204" pitchFamily="18" charset="0"/>
              </a:rPr>
              <a:t>revogou </a:t>
            </a:r>
            <a:r>
              <a:rPr lang="pt-PT" sz="1600" dirty="0" smtClean="0">
                <a:latin typeface="Cambria" panose="02040503050406030204" pitchFamily="18" charset="0"/>
              </a:rPr>
              <a:t>alguns diplomas, deixando, porém, em vigor vários preceitos do D-L 349/98, que contém o «Regime Jurídico de Concessão de Crédito à Habitação Própria»; </a:t>
            </a:r>
          </a:p>
          <a:p>
            <a:pPr algn="just"/>
            <a:r>
              <a:rPr lang="pt-PT" sz="1600" dirty="0" smtClean="0">
                <a:latin typeface="Cambria" panose="02040503050406030204" pitchFamily="18" charset="0"/>
              </a:rPr>
              <a:t>- O regime aprovado pelo D-L 74-A/2017 tem um âmbito de aplicação mais amplo do que o da Diretiva;</a:t>
            </a:r>
          </a:p>
          <a:p>
            <a:pPr algn="just"/>
            <a:r>
              <a:rPr lang="pt-PT" sz="1600" dirty="0" smtClean="0">
                <a:latin typeface="Cambria" panose="02040503050406030204" pitchFamily="18" charset="0"/>
              </a:rPr>
              <a:t>- Além disso, o D-L 74-A/2017 acrescenta algumas regras às que são impostas pela Diretiva;</a:t>
            </a:r>
          </a:p>
          <a:p>
            <a:pPr algn="just"/>
            <a:r>
              <a:rPr lang="pt-PT" sz="1600" dirty="0" smtClean="0">
                <a:latin typeface="Cambria" panose="02040503050406030204" pitchFamily="18" charset="0"/>
              </a:rPr>
              <a:t>- O D-L 74-A/2017 articula-se com o D-L 133/2009, de 2 de junho, formando em conjunto um regime de crédito ao consumo que abrange tendencialmente todos os tipos de financiamentos ao consumo;</a:t>
            </a:r>
          </a:p>
          <a:p>
            <a:pPr algn="just"/>
            <a:r>
              <a:rPr lang="pt-PT" sz="1600" dirty="0" smtClean="0">
                <a:latin typeface="Cambria" panose="02040503050406030204" pitchFamily="18" charset="0"/>
              </a:rPr>
              <a:t>- </a:t>
            </a:r>
            <a:r>
              <a:rPr lang="pt-PT" sz="1600" dirty="0" smtClean="0">
                <a:latin typeface="Cambria" panose="02040503050406030204" pitchFamily="18" charset="0"/>
              </a:rPr>
              <a:t>G</a:t>
            </a:r>
            <a:r>
              <a:rPr lang="pt-PT" sz="1600" dirty="0" smtClean="0">
                <a:latin typeface="Cambria" panose="02040503050406030204" pitchFamily="18" charset="0"/>
              </a:rPr>
              <a:t>rande </a:t>
            </a:r>
            <a:r>
              <a:rPr lang="pt-PT" sz="1600" dirty="0">
                <a:latin typeface="Cambria" panose="02040503050406030204" pitchFamily="18" charset="0"/>
              </a:rPr>
              <a:t>parte dos </a:t>
            </a:r>
            <a:r>
              <a:rPr lang="pt-PT" sz="1600" dirty="0" smtClean="0">
                <a:latin typeface="Cambria" panose="02040503050406030204" pitchFamily="18" charset="0"/>
              </a:rPr>
              <a:t>preceitos do </a:t>
            </a:r>
            <a:r>
              <a:rPr lang="pt-PT" sz="1600" dirty="0">
                <a:latin typeface="Cambria" panose="02040503050406030204" pitchFamily="18" charset="0"/>
              </a:rPr>
              <a:t>D-L 74-A/2017 </a:t>
            </a:r>
            <a:r>
              <a:rPr lang="pt-PT" sz="1600" dirty="0" smtClean="0">
                <a:latin typeface="Cambria" panose="02040503050406030204" pitchFamily="18" charset="0"/>
              </a:rPr>
              <a:t>são </a:t>
            </a:r>
            <a:r>
              <a:rPr lang="pt-PT" sz="1600" dirty="0">
                <a:latin typeface="Cambria" panose="02040503050406030204" pitchFamily="18" charset="0"/>
              </a:rPr>
              <a:t>muito semelhantes aos dos diplomas legais e regulamentares </a:t>
            </a:r>
            <a:r>
              <a:rPr lang="pt-PT" sz="1600" dirty="0" smtClean="0">
                <a:latin typeface="Cambria" panose="02040503050406030204" pitchFamily="18" charset="0"/>
              </a:rPr>
              <a:t>que vigoravam anteriormente.</a:t>
            </a:r>
            <a:endParaRPr lang="pt-PT" sz="1600" dirty="0">
              <a:latin typeface="Cambria" panose="02040503050406030204" pitchFamily="18" charset="0"/>
              <a:cs typeface="Arial" pitchFamily="34" charset="0"/>
            </a:endParaRPr>
          </a:p>
        </p:txBody>
      </p:sp>
    </p:spTree>
    <p:extLst>
      <p:ext uri="{BB962C8B-B14F-4D97-AF65-F5344CB8AC3E}">
        <p14:creationId xmlns:p14="http://schemas.microsoft.com/office/powerpoint/2010/main" val="28727637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anose="02040503050406030204" pitchFamily="18" charset="0"/>
              </a:rPr>
              <a:t> </a:t>
            </a:r>
            <a:r>
              <a:rPr lang="pt-PT" sz="2400" b="1" dirty="0" smtClean="0">
                <a:latin typeface="Cambria" panose="02040503050406030204" pitchFamily="18" charset="0"/>
              </a:rPr>
              <a:t>15. As regras sobre avaliação dos imóveis</a:t>
            </a:r>
            <a:r>
              <a:rPr lang="pt-PT" sz="2400" dirty="0" smtClean="0"/>
              <a:t/>
            </a:r>
            <a:br>
              <a:rPr lang="pt-PT" sz="2400" dirty="0" smtClean="0"/>
            </a:b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30</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2155273"/>
            <a:ext cx="77343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400" dirty="0" smtClean="0">
                <a:latin typeface="Cambria" panose="02040503050406030204" pitchFamily="18" charset="0"/>
              </a:rPr>
              <a:t>A Diretiva estabelece que «Os Estados-Membros asseguram o desenvolvimento no seu território de normas fidedignas para a avaliação de imóveis de habitação para efeitos de crédito hipotecário» (</a:t>
            </a:r>
            <a:r>
              <a:rPr lang="pt-PT" sz="2400" dirty="0" err="1" smtClean="0">
                <a:latin typeface="Cambria" panose="02040503050406030204" pitchFamily="18" charset="0"/>
              </a:rPr>
              <a:t>art</a:t>
            </a:r>
            <a:r>
              <a:rPr lang="pt-PT" sz="2400" dirty="0" smtClean="0">
                <a:latin typeface="Cambria" panose="02040503050406030204" pitchFamily="18" charset="0"/>
              </a:rPr>
              <a:t>. 19, n.º 1), desenvolvendo depois essa regra. </a:t>
            </a:r>
          </a:p>
          <a:p>
            <a:pPr algn="just"/>
            <a:r>
              <a:rPr lang="pt-PT" sz="2400" b="1" dirty="0" smtClean="0">
                <a:latin typeface="Cambria" panose="02040503050406030204" pitchFamily="18" charset="0"/>
              </a:rPr>
              <a:t> </a:t>
            </a:r>
            <a:endParaRPr lang="pt-PT" sz="2400" dirty="0" smtClean="0">
              <a:latin typeface="Cambria" panose="02040503050406030204" pitchFamily="18" charset="0"/>
            </a:endParaRPr>
          </a:p>
          <a:p>
            <a:pPr algn="just"/>
            <a:r>
              <a:rPr lang="pt-PT" sz="2400" dirty="0" smtClean="0">
                <a:latin typeface="Cambria" panose="02040503050406030204" pitchFamily="18" charset="0"/>
              </a:rPr>
              <a:t>O D-L 74-A/2017 regula a matéria no </a:t>
            </a:r>
            <a:r>
              <a:rPr lang="pt-PT" sz="2400" dirty="0" err="1" smtClean="0">
                <a:latin typeface="Cambria" panose="02040503050406030204" pitchFamily="18" charset="0"/>
              </a:rPr>
              <a:t>art</a:t>
            </a:r>
            <a:r>
              <a:rPr lang="pt-PT" sz="2400" dirty="0" smtClean="0">
                <a:latin typeface="Cambria" panose="02040503050406030204" pitchFamily="18" charset="0"/>
              </a:rPr>
              <a:t>. 18.</a:t>
            </a:r>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itchFamily="18" charset="0"/>
              </a:rPr>
              <a:t> 16. As regras sobre certos arrendamentos dos imóveis hipotecados </a:t>
            </a:r>
            <a:r>
              <a:rPr lang="pt-PT" sz="2000" b="1" dirty="0" smtClean="0">
                <a:solidFill>
                  <a:srgbClr val="FF0000"/>
                </a:solidFill>
                <a:latin typeface="Cambria" panose="02040503050406030204" pitchFamily="18" charset="0"/>
              </a:rPr>
              <a:t>(1)</a:t>
            </a:r>
            <a:endParaRPr lang="pt-PT" sz="20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31</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615980"/>
            <a:ext cx="77343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rPr>
              <a:t>Mantendo, com ligeiras alterações de redação, o que atualmente consta do </a:t>
            </a:r>
            <a:r>
              <a:rPr lang="pt-PT" sz="2000" dirty="0" err="1" smtClean="0">
                <a:latin typeface="Cambria" panose="02040503050406030204" pitchFamily="18" charset="0"/>
              </a:rPr>
              <a:t>art</a:t>
            </a:r>
            <a:r>
              <a:rPr lang="pt-PT" sz="2000" dirty="0" smtClean="0">
                <a:latin typeface="Cambria" panose="02040503050406030204" pitchFamily="18" charset="0"/>
              </a:rPr>
              <a:t>. 28-A, n.º</a:t>
            </a:r>
            <a:r>
              <a:rPr lang="pt-PT" sz="2000" baseline="30000" dirty="0" smtClean="0">
                <a:latin typeface="Cambria" panose="02040503050406030204" pitchFamily="18" charset="0"/>
              </a:rPr>
              <a:t>s</a:t>
            </a:r>
            <a:r>
              <a:rPr lang="pt-PT" sz="2000" dirty="0" smtClean="0">
                <a:latin typeface="Cambria" panose="02040503050406030204" pitchFamily="18" charset="0"/>
              </a:rPr>
              <a:t> 2 a 6, do D-L 349/98, o D-L 74-A/2017, no </a:t>
            </a:r>
            <a:r>
              <a:rPr lang="pt-PT" sz="2000" dirty="0" err="1" smtClean="0">
                <a:latin typeface="Cambria" panose="02040503050406030204" pitchFamily="18" charset="0"/>
              </a:rPr>
              <a:t>art</a:t>
            </a:r>
            <a:r>
              <a:rPr lang="pt-PT" sz="2000" dirty="0" smtClean="0">
                <a:latin typeface="Cambria" panose="02040503050406030204" pitchFamily="18" charset="0"/>
              </a:rPr>
              <a:t>. 25, n.º</a:t>
            </a:r>
            <a:r>
              <a:rPr lang="pt-PT" sz="2000" baseline="30000" dirty="0" smtClean="0">
                <a:latin typeface="Cambria" panose="02040503050406030204" pitchFamily="18" charset="0"/>
              </a:rPr>
              <a:t>s</a:t>
            </a:r>
            <a:r>
              <a:rPr lang="pt-PT" sz="2000" dirty="0" smtClean="0">
                <a:latin typeface="Cambria" panose="02040503050406030204" pitchFamily="18" charset="0"/>
              </a:rPr>
              <a:t> 2, 4 e 5, prevê a possibilidade de, no quadro de uma renegociação do contrato, um consumidor </a:t>
            </a:r>
            <a:r>
              <a:rPr lang="pt-PT" sz="2000" dirty="0" err="1" smtClean="0">
                <a:latin typeface="Cambria" panose="02040503050406030204" pitchFamily="18" charset="0"/>
              </a:rPr>
              <a:t>redestinar</a:t>
            </a:r>
            <a:r>
              <a:rPr lang="pt-PT" sz="2000" dirty="0" smtClean="0">
                <a:latin typeface="Cambria" panose="02040503050406030204" pitchFamily="18" charset="0"/>
              </a:rPr>
              <a:t> a arrendamento um imóvel financiado para habitação própria permanente, determinando que os mutuantes não podem agravar os encargos com o crédito, nomeadamente aumentando os </a:t>
            </a:r>
            <a:r>
              <a:rPr lang="pt-PT" sz="2000" i="1" dirty="0" smtClean="0">
                <a:latin typeface="Cambria" panose="02040503050406030204" pitchFamily="18" charset="0"/>
              </a:rPr>
              <a:t>spreads</a:t>
            </a:r>
            <a:r>
              <a:rPr lang="pt-PT" sz="2000" dirty="0" smtClean="0">
                <a:latin typeface="Cambria" panose="02040503050406030204" pitchFamily="18" charset="0"/>
              </a:rPr>
              <a:t> estipulados, nos casos de a </a:t>
            </a:r>
            <a:r>
              <a:rPr lang="pt-PT" sz="2000" dirty="0" err="1" smtClean="0">
                <a:latin typeface="Cambria" panose="02040503050406030204" pitchFamily="18" charset="0"/>
              </a:rPr>
              <a:t>redestinação</a:t>
            </a:r>
            <a:r>
              <a:rPr lang="pt-PT" sz="2000" dirty="0" smtClean="0">
                <a:latin typeface="Cambria" panose="02040503050406030204" pitchFamily="18" charset="0"/>
              </a:rPr>
              <a:t> ser motivada por:</a:t>
            </a:r>
          </a:p>
          <a:p>
            <a:pPr algn="just"/>
            <a:r>
              <a:rPr lang="pt-PT" sz="2000" dirty="0" smtClean="0">
                <a:latin typeface="Cambria" panose="02040503050406030204" pitchFamily="18" charset="0"/>
              </a:rPr>
              <a:t>- Mudança de local de trabalho do consumidor ou de outro membro do agregado familiar, à exceção dos descendentes, para um local cuja distância do imóvel seja superior a 50 km em linha reta e que implique a mudança da habitação permanente do agregado familiar;</a:t>
            </a:r>
          </a:p>
          <a:p>
            <a:pPr algn="just"/>
            <a:r>
              <a:rPr lang="pt-PT" sz="2000" dirty="0" smtClean="0">
                <a:latin typeface="Cambria" panose="02040503050406030204" pitchFamily="18" charset="0"/>
              </a:rPr>
              <a:t>- Situação de desemprego do consumidor ou de outro membro do agregado familiar (n.º 2). </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itchFamily="18" charset="0"/>
              </a:rPr>
              <a:t> 16. As regras sobre certos arrendamentos dos imóveis hipotecados </a:t>
            </a:r>
            <a:r>
              <a:rPr lang="pt-PT" sz="2000" b="1" dirty="0" smtClean="0">
                <a:solidFill>
                  <a:srgbClr val="FF0000"/>
                </a:solidFill>
                <a:latin typeface="Cambria" panose="02040503050406030204" pitchFamily="18" charset="0"/>
              </a:rPr>
              <a:t>(</a:t>
            </a:r>
            <a:r>
              <a:rPr lang="pt-PT" sz="2000" b="1" dirty="0" err="1" smtClean="0">
                <a:solidFill>
                  <a:srgbClr val="FF0000"/>
                </a:solidFill>
                <a:latin typeface="Cambria" panose="02040503050406030204" pitchFamily="18" charset="0"/>
              </a:rPr>
              <a:t>cont</a:t>
            </a:r>
            <a:r>
              <a:rPr lang="pt-PT" sz="2000" b="1" dirty="0" smtClean="0">
                <a:solidFill>
                  <a:srgbClr val="FF0000"/>
                </a:solidFill>
                <a:latin typeface="Cambria" panose="02040503050406030204" pitchFamily="18" charset="0"/>
              </a:rPr>
              <a:t>. 2)</a:t>
            </a:r>
            <a:endParaRPr lang="pt-PT" sz="20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32</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653335"/>
            <a:ext cx="77343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rPr>
              <a:t>A tais arrendamentos são aplicáveis as seguintes regras:</a:t>
            </a:r>
          </a:p>
          <a:p>
            <a:pPr algn="just"/>
            <a:r>
              <a:rPr lang="pt-PT" sz="2000" dirty="0" smtClean="0">
                <a:latin typeface="Cambria" panose="02040503050406030204" pitchFamily="18" charset="0"/>
              </a:rPr>
              <a:t>- Os contratos devem conter menção expressa a que o imóvel se encontra hipotecado em garantia de um crédito cuja finalidade é financiar a aquisição, a realização de obras ou a manutenção de direitos de propriedade sobre habitação própria permanente do locador (n.º 4);</a:t>
            </a:r>
          </a:p>
          <a:p>
            <a:pPr algn="just"/>
            <a:r>
              <a:rPr lang="pt-PT" sz="2000" dirty="0" smtClean="0">
                <a:latin typeface="Cambria" panose="02040503050406030204" pitchFamily="18" charset="0"/>
              </a:rPr>
              <a:t>- Os contratos devem obrigar o arrendatário a depositar a renda na conta bancária do locador associada ao empréstimo (n.º 4);</a:t>
            </a:r>
          </a:p>
          <a:p>
            <a:pPr algn="just"/>
            <a:r>
              <a:rPr lang="pt-PT" sz="2000" dirty="0" smtClean="0">
                <a:latin typeface="Cambria" panose="02040503050406030204" pitchFamily="18" charset="0"/>
              </a:rPr>
              <a:t>- Os contratos caducam com a venda executiva ou dação em cumprimento do imóvel hipotecado fundada em incumprimento do contrato de crédito pelo consumidor, salvo se o mutuante e o consumidor tiverem, com fundamento no arrendamento, acordado na alteração das condições do crédito (n.º 5).</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itchFamily="18" charset="0"/>
              </a:rPr>
              <a:t> </a:t>
            </a:r>
            <a:r>
              <a:rPr lang="pt-PT" sz="2400" b="1" dirty="0" smtClean="0">
                <a:latin typeface="Cambria" panose="02040503050406030204" pitchFamily="18" charset="0"/>
              </a:rPr>
              <a:t>17. As regras sobre financiamentos em moeda estrangeira</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33</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807596"/>
            <a:ext cx="77343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rPr>
              <a:t>A Diretiva estabelece que «Os Estados-Membros asseguram que, caso um contrato de crédito tenha por objeto um empréstimo em moeda estrangeira, exista um enquadramento regulamentar adequado no momento da celebração do contrato, a fim de assegurar, pelo menos, que: a) O consumidor tenha o direito de converter o contrato de crédito numa moeda alternativa, em condições determinadas; ou b) Existam outras formas de limitar o risco de taxa de câmbio a que o consumidor está exposto por força do contrato de crédito» (</a:t>
            </a:r>
            <a:r>
              <a:rPr lang="pt-PT" sz="2000" dirty="0" err="1" smtClean="0">
                <a:latin typeface="Cambria" panose="02040503050406030204" pitchFamily="18" charset="0"/>
              </a:rPr>
              <a:t>art</a:t>
            </a:r>
            <a:r>
              <a:rPr lang="pt-PT" sz="2000" dirty="0" smtClean="0">
                <a:latin typeface="Cambria" panose="02040503050406030204" pitchFamily="18" charset="0"/>
              </a:rPr>
              <a:t>. 20, n.º 1), desenvolvendo depois essa regra.</a:t>
            </a:r>
          </a:p>
          <a:p>
            <a:pPr algn="just"/>
            <a:r>
              <a:rPr lang="pt-PT" sz="2000" b="1" dirty="0" smtClean="0">
                <a:latin typeface="Cambria" panose="02040503050406030204" pitchFamily="18" charset="0"/>
              </a:rPr>
              <a:t> </a:t>
            </a:r>
            <a:endParaRPr lang="pt-PT" sz="2000" dirty="0" smtClean="0">
              <a:latin typeface="Cambria" panose="02040503050406030204" pitchFamily="18" charset="0"/>
            </a:endParaRPr>
          </a:p>
          <a:p>
            <a:pPr algn="just"/>
            <a:r>
              <a:rPr lang="pt-PT" sz="2000" dirty="0" smtClean="0">
                <a:latin typeface="Cambria" panose="02040503050406030204" pitchFamily="18" charset="0"/>
              </a:rPr>
              <a:t>O D-L 74-A/2017 regula a matéria no </a:t>
            </a:r>
            <a:r>
              <a:rPr lang="pt-PT" sz="2000" dirty="0" err="1" smtClean="0">
                <a:latin typeface="Cambria" panose="02040503050406030204" pitchFamily="18" charset="0"/>
              </a:rPr>
              <a:t>art</a:t>
            </a:r>
            <a:r>
              <a:rPr lang="pt-PT" sz="2000" dirty="0" smtClean="0">
                <a:latin typeface="Cambria" panose="02040503050406030204" pitchFamily="18" charset="0"/>
              </a:rPr>
              <a:t>. 20.</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anose="02040503050406030204" pitchFamily="18" charset="0"/>
              </a:rPr>
              <a:t> </a:t>
            </a:r>
            <a:r>
              <a:rPr lang="pt-PT" sz="2400" b="1" dirty="0" smtClean="0">
                <a:latin typeface="Cambria" panose="02040503050406030204" pitchFamily="18" charset="0"/>
              </a:rPr>
              <a:t>18. As regras sobre financiamentos a taxa variável</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34</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600738"/>
            <a:ext cx="77343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400" dirty="0" smtClean="0">
                <a:latin typeface="Cambria" panose="02040503050406030204" pitchFamily="18" charset="0"/>
              </a:rPr>
              <a:t>A Diretiva estabelece que «Caso o contrato de crédito seja um crédito a taxa de juro variável, os Estados-Membros asseguram que: a) Os índices ou taxas de referência utilizados para calcular a taxa devedora sejam claros, acessíveis, objetivos e verificáveis pelas partes no contrato de crédito e pelas autoridades competentes; e b) Os registos históricos dos índices utilizados para calcular as taxas devedoras sejam mantidos pelas entidades que publicam esses índices ou pelos mutuantes» (</a:t>
            </a:r>
            <a:r>
              <a:rPr lang="pt-PT" sz="2400" dirty="0" err="1" smtClean="0">
                <a:latin typeface="Cambria" panose="02040503050406030204" pitchFamily="18" charset="0"/>
              </a:rPr>
              <a:t>art</a:t>
            </a:r>
            <a:r>
              <a:rPr lang="pt-PT" sz="2400" dirty="0" smtClean="0">
                <a:latin typeface="Cambria" panose="02040503050406030204" pitchFamily="18" charset="0"/>
              </a:rPr>
              <a:t>. 24).</a:t>
            </a:r>
          </a:p>
          <a:p>
            <a:pPr algn="just"/>
            <a:r>
              <a:rPr lang="pt-PT" sz="2400" dirty="0" smtClean="0">
                <a:latin typeface="Cambria" panose="02040503050406030204" pitchFamily="18" charset="0"/>
              </a:rPr>
              <a:t> </a:t>
            </a:r>
          </a:p>
          <a:p>
            <a:pPr algn="just"/>
            <a:r>
              <a:rPr lang="pt-PT" sz="2400" dirty="0" smtClean="0">
                <a:latin typeface="Cambria" panose="02040503050406030204" pitchFamily="18" charset="0"/>
              </a:rPr>
              <a:t>O D-L 74-A/2017 regula a matéria </a:t>
            </a:r>
            <a:r>
              <a:rPr lang="pt-PT" sz="2400" dirty="0" smtClean="0">
                <a:latin typeface="Cambria" panose="02040503050406030204" pitchFamily="18" charset="0"/>
              </a:rPr>
              <a:t>nos </a:t>
            </a:r>
            <a:r>
              <a:rPr lang="pt-PT" sz="2400" dirty="0" err="1" smtClean="0">
                <a:latin typeface="Cambria" panose="02040503050406030204" pitchFamily="18" charset="0"/>
              </a:rPr>
              <a:t>arts</a:t>
            </a:r>
            <a:r>
              <a:rPr lang="pt-PT" sz="2400" dirty="0" smtClean="0">
                <a:latin typeface="Cambria" panose="02040503050406030204" pitchFamily="18" charset="0"/>
              </a:rPr>
              <a:t>. 21 e 21-A (este, sobre taxas negativas, aditado pela Lei 32/2018)</a:t>
            </a:r>
            <a:r>
              <a:rPr lang="pt-PT" sz="2400" dirty="0" smtClean="0"/>
              <a:t>.</a:t>
            </a:r>
            <a:endParaRPr lang="pt-PT" sz="2400" dirty="0"/>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anose="02040503050406030204" pitchFamily="18" charset="0"/>
              </a:rPr>
              <a:t> </a:t>
            </a:r>
            <a:r>
              <a:rPr lang="pt-PT" sz="2400" b="1" dirty="0" smtClean="0">
                <a:latin typeface="Cambria" panose="02040503050406030204" pitchFamily="18" charset="0"/>
              </a:rPr>
              <a:t>19. As regras sobre a execução dos contratos</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35</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882681"/>
            <a:ext cx="77343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rPr>
              <a:t>O capítulo VI do D-L 74-A/2017, intitulado «Informação e direitos relativos aos contratos de crédito», contém sete artigos, com as seguintes epígrafes:</a:t>
            </a:r>
          </a:p>
          <a:p>
            <a:pPr algn="just"/>
            <a:r>
              <a:rPr lang="pt-PT" sz="2000" dirty="0" smtClean="0">
                <a:latin typeface="Cambria" panose="02040503050406030204" pitchFamily="18" charset="0"/>
              </a:rPr>
              <a:t>- Informação a prestar durante a vigência do contrato de crédito (</a:t>
            </a:r>
            <a:r>
              <a:rPr lang="pt-PT" sz="2000" dirty="0" err="1" smtClean="0">
                <a:latin typeface="Cambria" panose="02040503050406030204" pitchFamily="18" charset="0"/>
              </a:rPr>
              <a:t>art</a:t>
            </a:r>
            <a:r>
              <a:rPr lang="pt-PT" sz="2000" dirty="0" smtClean="0">
                <a:latin typeface="Cambria" panose="02040503050406030204" pitchFamily="18" charset="0"/>
              </a:rPr>
              <a:t>. 22);</a:t>
            </a:r>
          </a:p>
          <a:p>
            <a:pPr algn="just"/>
            <a:r>
              <a:rPr lang="pt-PT" sz="2000" dirty="0" smtClean="0">
                <a:latin typeface="Cambria" panose="02040503050406030204" pitchFamily="18" charset="0"/>
              </a:rPr>
              <a:t>- Reembolso antecipado (</a:t>
            </a:r>
            <a:r>
              <a:rPr lang="pt-PT" sz="2000" dirty="0" err="1" smtClean="0">
                <a:latin typeface="Cambria" panose="02040503050406030204" pitchFamily="18" charset="0"/>
              </a:rPr>
              <a:t>art</a:t>
            </a:r>
            <a:r>
              <a:rPr lang="pt-PT" sz="2000" dirty="0" smtClean="0">
                <a:latin typeface="Cambria" panose="02040503050406030204" pitchFamily="18" charset="0"/>
              </a:rPr>
              <a:t>. 23);</a:t>
            </a:r>
          </a:p>
          <a:p>
            <a:pPr algn="just"/>
            <a:r>
              <a:rPr lang="pt-PT" sz="2000" dirty="0" smtClean="0">
                <a:latin typeface="Cambria" panose="02040503050406030204" pitchFamily="18" charset="0"/>
              </a:rPr>
              <a:t>- Reembolso antecipado com vista à transferência de crédito (</a:t>
            </a:r>
            <a:r>
              <a:rPr lang="pt-PT" sz="2000" dirty="0" err="1" smtClean="0">
                <a:latin typeface="Cambria" panose="02040503050406030204" pitchFamily="18" charset="0"/>
              </a:rPr>
              <a:t>art</a:t>
            </a:r>
            <a:r>
              <a:rPr lang="pt-PT" sz="2000" dirty="0" smtClean="0">
                <a:latin typeface="Cambria" panose="02040503050406030204" pitchFamily="18" charset="0"/>
              </a:rPr>
              <a:t>. 24);</a:t>
            </a:r>
          </a:p>
          <a:p>
            <a:pPr algn="just"/>
            <a:r>
              <a:rPr lang="pt-PT" sz="2000" dirty="0" smtClean="0">
                <a:latin typeface="Cambria" panose="02040503050406030204" pitchFamily="18" charset="0"/>
              </a:rPr>
              <a:t>- Renegociação do contrato de crédito (</a:t>
            </a:r>
            <a:r>
              <a:rPr lang="pt-PT" sz="2000" dirty="0" err="1" smtClean="0">
                <a:latin typeface="Cambria" panose="02040503050406030204" pitchFamily="18" charset="0"/>
              </a:rPr>
              <a:t>art</a:t>
            </a:r>
            <a:r>
              <a:rPr lang="pt-PT" sz="2000" dirty="0" smtClean="0">
                <a:latin typeface="Cambria" panose="02040503050406030204" pitchFamily="18" charset="0"/>
              </a:rPr>
              <a:t>. 25);</a:t>
            </a:r>
          </a:p>
          <a:p>
            <a:pPr algn="just"/>
            <a:r>
              <a:rPr lang="pt-PT" sz="2000" dirty="0" smtClean="0">
                <a:latin typeface="Cambria" panose="02040503050406030204" pitchFamily="18" charset="0"/>
              </a:rPr>
              <a:t>- Designação do cumprimento do contrato (</a:t>
            </a:r>
            <a:r>
              <a:rPr lang="pt-PT" sz="2000" dirty="0" err="1" smtClean="0">
                <a:latin typeface="Cambria" panose="02040503050406030204" pitchFamily="18" charset="0"/>
              </a:rPr>
              <a:t>art</a:t>
            </a:r>
            <a:r>
              <a:rPr lang="pt-PT" sz="2000" dirty="0" smtClean="0">
                <a:latin typeface="Cambria" panose="02040503050406030204" pitchFamily="18" charset="0"/>
              </a:rPr>
              <a:t>. 26);</a:t>
            </a:r>
          </a:p>
          <a:p>
            <a:pPr algn="just"/>
            <a:r>
              <a:rPr lang="pt-PT" sz="2000" dirty="0" smtClean="0">
                <a:latin typeface="Cambria" panose="02040503050406030204" pitchFamily="18" charset="0"/>
              </a:rPr>
              <a:t>- Incumprimento do contrato de crédito (</a:t>
            </a:r>
            <a:r>
              <a:rPr lang="pt-PT" sz="2000" dirty="0" err="1" smtClean="0">
                <a:latin typeface="Cambria" panose="02040503050406030204" pitchFamily="18" charset="0"/>
              </a:rPr>
              <a:t>art</a:t>
            </a:r>
            <a:r>
              <a:rPr lang="pt-PT" sz="2000" dirty="0" smtClean="0">
                <a:latin typeface="Cambria" panose="02040503050406030204" pitchFamily="18" charset="0"/>
              </a:rPr>
              <a:t>. 27);</a:t>
            </a:r>
          </a:p>
          <a:p>
            <a:pPr algn="just"/>
            <a:r>
              <a:rPr lang="pt-PT" sz="2000" dirty="0" smtClean="0">
                <a:latin typeface="Cambria" panose="02040503050406030204" pitchFamily="18" charset="0"/>
              </a:rPr>
              <a:t>- Retoma do contrato de crédito (</a:t>
            </a:r>
            <a:r>
              <a:rPr lang="pt-PT" sz="2000" dirty="0" err="1" smtClean="0">
                <a:latin typeface="Cambria" panose="02040503050406030204" pitchFamily="18" charset="0"/>
              </a:rPr>
              <a:t>art</a:t>
            </a:r>
            <a:r>
              <a:rPr lang="pt-PT" sz="2000" dirty="0" smtClean="0">
                <a:latin typeface="Cambria" panose="02040503050406030204" pitchFamily="18" charset="0"/>
              </a:rPr>
              <a:t>. 28).</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anose="02040503050406030204" pitchFamily="18" charset="0"/>
              </a:rPr>
              <a:t> </a:t>
            </a:r>
            <a:r>
              <a:rPr lang="pt-PT" sz="2400" b="1" dirty="0" smtClean="0">
                <a:latin typeface="Cambria" panose="02040503050406030204" pitchFamily="18" charset="0"/>
              </a:rPr>
              <a:t>20. Outras regras com incidência nos contratos</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36</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2182389"/>
            <a:ext cx="77343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400" dirty="0" smtClean="0">
                <a:latin typeface="Cambria" panose="02040503050406030204" pitchFamily="18" charset="0"/>
              </a:rPr>
              <a:t>No capítulo «Disposições complementares e finais», o D-L 74-A/2017 contém outras regras com incidência nos contratos: </a:t>
            </a:r>
          </a:p>
          <a:p>
            <a:pPr algn="just"/>
            <a:r>
              <a:rPr lang="pt-PT" sz="2400" dirty="0" smtClean="0">
                <a:latin typeface="Cambria" panose="02040503050406030204" pitchFamily="18" charset="0"/>
              </a:rPr>
              <a:t>- O </a:t>
            </a:r>
            <a:r>
              <a:rPr lang="pt-PT" sz="2400" dirty="0" err="1" smtClean="0">
                <a:latin typeface="Cambria" panose="02040503050406030204" pitchFamily="18" charset="0"/>
              </a:rPr>
              <a:t>art</a:t>
            </a:r>
            <a:r>
              <a:rPr lang="pt-PT" sz="2400" dirty="0" smtClean="0">
                <a:latin typeface="Cambria" panose="02040503050406030204" pitchFamily="18" charset="0"/>
              </a:rPr>
              <a:t> 35: «Caráter imperativo»;</a:t>
            </a:r>
          </a:p>
          <a:p>
            <a:pPr algn="just"/>
            <a:r>
              <a:rPr lang="pt-PT" sz="2400" dirty="0" smtClean="0">
                <a:latin typeface="Cambria" panose="02040503050406030204" pitchFamily="18" charset="0"/>
              </a:rPr>
              <a:t>- O </a:t>
            </a:r>
            <a:r>
              <a:rPr lang="pt-PT" sz="2400" dirty="0" err="1" smtClean="0">
                <a:latin typeface="Cambria" panose="02040503050406030204" pitchFamily="18" charset="0"/>
              </a:rPr>
              <a:t>art</a:t>
            </a:r>
            <a:r>
              <a:rPr lang="pt-PT" sz="2400" dirty="0" smtClean="0">
                <a:latin typeface="Cambria" panose="02040503050406030204" pitchFamily="18" charset="0"/>
              </a:rPr>
              <a:t>. 36: «Inversão do ónus da prova»;</a:t>
            </a:r>
          </a:p>
          <a:p>
            <a:pPr algn="just"/>
            <a:r>
              <a:rPr lang="pt-PT" sz="2400" dirty="0" smtClean="0">
                <a:latin typeface="Cambria" panose="02040503050406030204" pitchFamily="18" charset="0"/>
              </a:rPr>
              <a:t>- O </a:t>
            </a:r>
            <a:r>
              <a:rPr lang="pt-PT" sz="2400" dirty="0" err="1" smtClean="0">
                <a:latin typeface="Cambria" panose="02040503050406030204" pitchFamily="18" charset="0"/>
              </a:rPr>
              <a:t>art</a:t>
            </a:r>
            <a:r>
              <a:rPr lang="pt-PT" sz="2400" dirty="0" smtClean="0">
                <a:latin typeface="Cambria" panose="02040503050406030204" pitchFamily="18" charset="0"/>
              </a:rPr>
              <a:t> 37: «Fraude à lei».</a:t>
            </a:r>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anose="02040503050406030204" pitchFamily="18" charset="0"/>
              </a:rPr>
              <a:t> </a:t>
            </a:r>
            <a:r>
              <a:rPr lang="pt-PT" sz="2400" b="1" dirty="0" smtClean="0">
                <a:latin typeface="Cambria" panose="02040503050406030204" pitchFamily="18" charset="0"/>
              </a:rPr>
              <a:t>21. As especialidades dos contratos de locação financeira</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37</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501641"/>
            <a:ext cx="77343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rPr>
              <a:t>O D-L 74-A/2017, no </a:t>
            </a:r>
            <a:r>
              <a:rPr lang="pt-PT" sz="2000" dirty="0" err="1" smtClean="0">
                <a:latin typeface="Cambria" panose="02040503050406030204" pitchFamily="18" charset="0"/>
              </a:rPr>
              <a:t>art</a:t>
            </a:r>
            <a:r>
              <a:rPr lang="pt-PT" sz="2000" dirty="0" smtClean="0">
                <a:latin typeface="Cambria" panose="02040503050406030204" pitchFamily="18" charset="0"/>
              </a:rPr>
              <a:t>. 2.º, n.º 2, declara-se aplicável aos contratos de locação financeira de bens imóveis para habitação própria permanente, secundária ou para arrendamento, mas com exceção de:</a:t>
            </a:r>
          </a:p>
          <a:p>
            <a:pPr algn="just"/>
            <a:r>
              <a:rPr lang="pt-PT" sz="2000" dirty="0" smtClean="0">
                <a:latin typeface="Cambria" panose="02040503050406030204" pitchFamily="18" charset="0"/>
              </a:rPr>
              <a:t>- O disposto no n.º 3 do </a:t>
            </a:r>
            <a:r>
              <a:rPr lang="pt-PT" sz="2000" dirty="0" err="1" smtClean="0">
                <a:latin typeface="Cambria" panose="02040503050406030204" pitchFamily="18" charset="0"/>
              </a:rPr>
              <a:t>art</a:t>
            </a:r>
            <a:r>
              <a:rPr lang="pt-PT" sz="2000" dirty="0" smtClean="0">
                <a:latin typeface="Cambria" panose="02040503050406030204" pitchFamily="18" charset="0"/>
              </a:rPr>
              <a:t>. 14, ou seja, da regra que obriga o mutuante a, durante a negociação do contrato de crédito, informar o consumidor da possibilidade de sujeitar o contrato a certas «regras especiais»; </a:t>
            </a:r>
          </a:p>
          <a:p>
            <a:pPr algn="just"/>
            <a:r>
              <a:rPr lang="pt-PT" sz="2000" dirty="0" smtClean="0">
                <a:latin typeface="Cambria" panose="02040503050406030204" pitchFamily="18" charset="0"/>
              </a:rPr>
              <a:t>- O disposto na alínea a) do n.º 2 do </a:t>
            </a:r>
            <a:r>
              <a:rPr lang="pt-PT" sz="2000" dirty="0" err="1" smtClean="0">
                <a:latin typeface="Cambria" panose="02040503050406030204" pitchFamily="18" charset="0"/>
              </a:rPr>
              <a:t>art</a:t>
            </a:r>
            <a:r>
              <a:rPr lang="pt-PT" sz="2000" dirty="0" smtClean="0">
                <a:latin typeface="Cambria" panose="02040503050406030204" pitchFamily="18" charset="0"/>
              </a:rPr>
              <a:t>. 25, ou seja, da regra que impede os mutuantes de, em caso de renegociação de contrato cuja finalidade seja financiar habitação própria permanente que acarrete o arrendamento do imóvel a terceiro, agravarem os encargos com o crédito, nomeadamente aumentando os </a:t>
            </a:r>
            <a:r>
              <a:rPr lang="pt-PT" sz="2000" i="1" dirty="0" smtClean="0">
                <a:latin typeface="Cambria" panose="02040503050406030204" pitchFamily="18" charset="0"/>
              </a:rPr>
              <a:t>spreads</a:t>
            </a:r>
            <a:r>
              <a:rPr lang="pt-PT" sz="2000" dirty="0" smtClean="0">
                <a:latin typeface="Cambria" panose="02040503050406030204" pitchFamily="18" charset="0"/>
              </a:rPr>
              <a:t> estipulados (v. o n.º 16 desta apresentação);</a:t>
            </a:r>
          </a:p>
          <a:p>
            <a:pPr algn="just"/>
            <a:r>
              <a:rPr lang="pt-PT" sz="2000" dirty="0" smtClean="0">
                <a:latin typeface="Cambria" panose="02040503050406030204" pitchFamily="18" charset="0"/>
              </a:rPr>
              <a:t>- O disposto nos n.º</a:t>
            </a:r>
            <a:r>
              <a:rPr lang="pt-PT" sz="2000" baseline="30000" dirty="0" smtClean="0">
                <a:latin typeface="Cambria" panose="02040503050406030204" pitchFamily="18" charset="0"/>
              </a:rPr>
              <a:t>s</a:t>
            </a:r>
            <a:r>
              <a:rPr lang="pt-PT" sz="2000" dirty="0" smtClean="0">
                <a:latin typeface="Cambria" panose="02040503050406030204" pitchFamily="18" charset="0"/>
              </a:rPr>
              <a:t> 4 e 5 do </a:t>
            </a:r>
            <a:r>
              <a:rPr lang="pt-PT" sz="2000" dirty="0" err="1" smtClean="0">
                <a:latin typeface="Cambria" panose="02040503050406030204" pitchFamily="18" charset="0"/>
              </a:rPr>
              <a:t>art</a:t>
            </a:r>
            <a:r>
              <a:rPr lang="pt-PT" sz="2000" dirty="0" smtClean="0">
                <a:latin typeface="Cambria" panose="02040503050406030204" pitchFamily="18" charset="0"/>
              </a:rPr>
              <a:t>. 25 sobre tais contratos de arrendamento;</a:t>
            </a:r>
          </a:p>
          <a:p>
            <a:pPr algn="just"/>
            <a:r>
              <a:rPr lang="pt-PT" sz="2000" dirty="0" smtClean="0">
                <a:latin typeface="Cambria" panose="02040503050406030204" pitchFamily="18" charset="0"/>
              </a:rPr>
              <a:t>- O disposto no </a:t>
            </a:r>
            <a:r>
              <a:rPr lang="pt-PT" sz="2000" dirty="0" err="1" smtClean="0">
                <a:latin typeface="Cambria" panose="02040503050406030204" pitchFamily="18" charset="0"/>
              </a:rPr>
              <a:t>art</a:t>
            </a:r>
            <a:r>
              <a:rPr lang="pt-PT" sz="2000" dirty="0" smtClean="0">
                <a:latin typeface="Cambria" panose="02040503050406030204" pitchFamily="18" charset="0"/>
              </a:rPr>
              <a:t>. 28 sobre retoma do contrato de crédito.</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1800" b="1" dirty="0" smtClean="0">
                <a:latin typeface="Cambria" panose="02040503050406030204" pitchFamily="18" charset="0"/>
              </a:rPr>
              <a:t> 22. A promoção do recurso a meios alternativos de resolução de litígios e a regulação da apresentação de reclamações pelos consumidores ao Banco de Portugal</a:t>
            </a:r>
            <a:endParaRPr lang="pt-PT" sz="18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38</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871557"/>
            <a:ext cx="77343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400" dirty="0" smtClean="0">
                <a:latin typeface="Cambria" panose="02040503050406030204" pitchFamily="18" charset="0"/>
              </a:rPr>
              <a:t>O D-L 74-A/2017 fomenta o recurso aos meios alternativos de resolução de litígios e regula a apresentação de reclamações pelos consumidores ao Banco de Portugal, enquanto entidade encarregada da supervisão comportamental dos mutuantes e dos intermediários de crédito, na área em causa.</a:t>
            </a:r>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anose="02040503050406030204" pitchFamily="18" charset="0"/>
              </a:rPr>
              <a:t> </a:t>
            </a:r>
            <a:r>
              <a:rPr lang="pt-PT" sz="2400" b="1" dirty="0" smtClean="0">
                <a:latin typeface="Cambria" panose="02040503050406030204" pitchFamily="18" charset="0"/>
              </a:rPr>
              <a:t>23. Outras regras sobre o funcionamento dos mutuantes</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39</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2240890"/>
            <a:ext cx="77343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400" dirty="0" smtClean="0">
                <a:latin typeface="Cambria" panose="02040503050406030204" pitchFamily="18" charset="0"/>
              </a:rPr>
              <a:t>- </a:t>
            </a:r>
            <a:r>
              <a:rPr lang="pt-PT" sz="2400" dirty="0" err="1" smtClean="0">
                <a:latin typeface="Cambria" panose="02040503050406030204" pitchFamily="18" charset="0"/>
              </a:rPr>
              <a:t>Art</a:t>
            </a:r>
            <a:r>
              <a:rPr lang="pt-PT" sz="2400" dirty="0" smtClean="0">
                <a:latin typeface="Cambria" panose="02040503050406030204" pitchFamily="18" charset="0"/>
              </a:rPr>
              <a:t>. 5.º: política de remuneração;</a:t>
            </a:r>
          </a:p>
          <a:p>
            <a:r>
              <a:rPr lang="pt-PT" sz="2400" dirty="0" smtClean="0">
                <a:latin typeface="Cambria" panose="02040503050406030204" pitchFamily="18" charset="0"/>
              </a:rPr>
              <a:t>- </a:t>
            </a:r>
            <a:r>
              <a:rPr lang="pt-PT" sz="2400" dirty="0" err="1" smtClean="0">
                <a:latin typeface="Cambria" panose="02040503050406030204" pitchFamily="18" charset="0"/>
              </a:rPr>
              <a:t>Art</a:t>
            </a:r>
            <a:r>
              <a:rPr lang="pt-PT" sz="2400" dirty="0" smtClean="0">
                <a:latin typeface="Cambria" panose="02040503050406030204" pitchFamily="18" charset="0"/>
              </a:rPr>
              <a:t>. 6.º: requisitos de conhecimento e competência; </a:t>
            </a:r>
          </a:p>
          <a:p>
            <a:r>
              <a:rPr lang="pt-PT" sz="2400" dirty="0" smtClean="0">
                <a:latin typeface="Cambria" panose="02040503050406030204" pitchFamily="18" charset="0"/>
              </a:rPr>
              <a:t>- </a:t>
            </a:r>
            <a:r>
              <a:rPr lang="pt-PT" sz="2400" dirty="0" err="1" smtClean="0">
                <a:latin typeface="Cambria" panose="02040503050406030204" pitchFamily="18" charset="0"/>
              </a:rPr>
              <a:t>Art</a:t>
            </a:r>
            <a:r>
              <a:rPr lang="pt-PT" sz="2400" dirty="0" smtClean="0">
                <a:latin typeface="Cambria" panose="02040503050406030204" pitchFamily="18" charset="0"/>
              </a:rPr>
              <a:t>. 19: acesso a bases de dados de mutuantes que atuem noutros Estados-Membro.</a:t>
            </a:r>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571500" y="2020686"/>
            <a:ext cx="8229600" cy="3687763"/>
          </a:xfrm>
        </p:spPr>
        <p:txBody>
          <a:bodyPr>
            <a:normAutofit/>
          </a:bodyPr>
          <a:lstStyle/>
          <a:p>
            <a:endParaRPr lang="pt-PT" dirty="0" smtClean="0"/>
          </a:p>
          <a:p>
            <a:endParaRPr lang="pt-PT" dirty="0" smtClean="0"/>
          </a:p>
          <a:p>
            <a:endParaRPr lang="pt-PT" b="1" dirty="0" smtClean="0"/>
          </a:p>
          <a:p>
            <a:endParaRPr lang="pt-PT" dirty="0"/>
          </a:p>
        </p:txBody>
      </p:sp>
      <p:sp>
        <p:nvSpPr>
          <p:cNvPr id="4" name="Marcador de Posição do Número do Diapositivo 3"/>
          <p:cNvSpPr>
            <a:spLocks noGrp="1"/>
          </p:cNvSpPr>
          <p:nvPr>
            <p:ph type="sldNum" sz="quarter" idx="12"/>
          </p:nvPr>
        </p:nvSpPr>
        <p:spPr/>
        <p:txBody>
          <a:bodyPr/>
          <a:lstStyle/>
          <a:p>
            <a:fld id="{B6F15528-21DE-4FAA-801E-634DDDAF4B2B}" type="slidenum">
              <a:rPr lang="en-US" smtClean="0"/>
              <a:pPr/>
              <a:t>4</a:t>
            </a:fld>
            <a:endParaRPr lang="en-US"/>
          </a:p>
        </p:txBody>
      </p:sp>
      <p:sp>
        <p:nvSpPr>
          <p:cNvPr id="5"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1505" name="Rectangle 1"/>
          <p:cNvSpPr>
            <a:spLocks noChangeArrowheads="1"/>
          </p:cNvSpPr>
          <p:nvPr/>
        </p:nvSpPr>
        <p:spPr bwMode="auto">
          <a:xfrm>
            <a:off x="0" y="73658"/>
            <a:ext cx="9144000" cy="10464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kumimoji="0" lang="pt-PT" sz="2000" b="1" i="0" u="none" strike="noStrike" cap="none" normalizeH="0" baseline="0" dirty="0" smtClean="0">
                <a:ln>
                  <a:noFill/>
                </a:ln>
                <a:solidFill>
                  <a:schemeClr val="tx1"/>
                </a:solidFill>
                <a:effectLst/>
                <a:latin typeface="Cambria" panose="02040503050406030204" pitchFamily="18" charset="0"/>
                <a:ea typeface="Times New Roman" pitchFamily="18" charset="0"/>
                <a:cs typeface="Arial" pitchFamily="34" charset="0"/>
              </a:rPr>
              <a:t>3. </a:t>
            </a:r>
            <a:r>
              <a:rPr lang="pt-PT" sz="2000" b="1" dirty="0" smtClean="0">
                <a:latin typeface="Cambria" panose="02040503050406030204" pitchFamily="18" charset="0"/>
              </a:rPr>
              <a:t>Principais marcos da evolução das leis e dos regulamentos sobre «crédito à habitação»</a:t>
            </a:r>
            <a:r>
              <a:rPr lang="pt-PT" sz="2000" b="1" dirty="0">
                <a:solidFill>
                  <a:srgbClr val="FF0000"/>
                </a:solidFill>
                <a:latin typeface="Cambria" panose="02040503050406030204" pitchFamily="18" charset="0"/>
              </a:rPr>
              <a:t> </a:t>
            </a:r>
            <a:r>
              <a:rPr lang="pt-PT" sz="2000" b="1" dirty="0" smtClean="0">
                <a:solidFill>
                  <a:srgbClr val="FF0000"/>
                </a:solidFill>
                <a:latin typeface="Cambria" panose="02040503050406030204" pitchFamily="18" charset="0"/>
              </a:rPr>
              <a:t>(1)</a:t>
            </a:r>
            <a:endParaRPr lang="pt-PT" sz="2000" dirty="0">
              <a:solidFill>
                <a:srgbClr val="FF0000"/>
              </a:solidFill>
              <a:latin typeface="Cambria" panose="02040503050406030204" pitchFamily="18" charset="0"/>
            </a:endParaRPr>
          </a:p>
          <a:p>
            <a:pPr algn="ctr" fontAlgn="base">
              <a:spcBef>
                <a:spcPct val="0"/>
              </a:spcBef>
              <a:spcAft>
                <a:spcPct val="0"/>
              </a:spcAft>
            </a:pPr>
            <a:endParaRPr lang="pt-PT" sz="2200" dirty="0" smtClean="0">
              <a:latin typeface="Cambria" panose="02040503050406030204" pitchFamily="18" charset="0"/>
            </a:endParaRPr>
          </a:p>
        </p:txBody>
      </p:sp>
      <p:sp>
        <p:nvSpPr>
          <p:cNvPr id="21506" name="Rectangle 2"/>
          <p:cNvSpPr>
            <a:spLocks noChangeArrowheads="1"/>
          </p:cNvSpPr>
          <p:nvPr/>
        </p:nvSpPr>
        <p:spPr bwMode="auto">
          <a:xfrm>
            <a:off x="838200" y="1870333"/>
            <a:ext cx="7696200" cy="41242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1400" dirty="0" smtClean="0"/>
              <a:t>- D-L 43/76, de 20 de janeiro: atribuiu aos deficientes das forças armadas abrangidos pelo diploma «direito à aquisição ou construção de habitação própria nas mesmas condições que vierem a ser estabelecidas para os trabalhadores das instituições de crédito nacionalizadas» – direito esse que o D-L 230/80, de 16 de julho, estendeu aos deficientes civis e aos deficientes das forças armadas não compreendidos no D-L 43/76, «uns e outros com grau de incapacidade igual ou superior a 60%»;</a:t>
            </a:r>
          </a:p>
          <a:p>
            <a:pPr algn="just"/>
            <a:r>
              <a:rPr lang="pt-PT" sz="1400" dirty="0" smtClean="0"/>
              <a:t>- Resolução do Conselho de Ministros de 24 de fevereiro de 1976: criou um regime experimental, em que o financiamento só podia ser concedido pela CGD, pelo CPP e pelo MG;</a:t>
            </a:r>
          </a:p>
          <a:p>
            <a:pPr algn="just"/>
            <a:r>
              <a:rPr lang="pt-PT" sz="1400" dirty="0" smtClean="0"/>
              <a:t>- D-L 515/77, de 14 de dezembro: reformulou o regime de crédito à habitação, criando um regime permanente, mantendo a reserva do tipo de financiamento em causa à CGD, ao CPP e ao MG;</a:t>
            </a:r>
          </a:p>
          <a:p>
            <a:pPr algn="just"/>
            <a:r>
              <a:rPr lang="pt-PT" sz="1400" dirty="0" smtClean="0"/>
              <a:t>- D-L 435/80, de 2 de outubro: modificou, flexibilizando-o, o regime anterior, mas manteve ainda, no essencial, a reserva do crédito à habitação à CGD, ao CPP e ao MG, alargando-o apenas a algumas outras caixas económicas;</a:t>
            </a:r>
          </a:p>
          <a:p>
            <a:pPr algn="just"/>
            <a:r>
              <a:rPr lang="pt-PT" sz="1400" dirty="0" smtClean="0"/>
              <a:t>- D-L 459/83, de 30 de dezembro: consagrou mais uma reforma </a:t>
            </a:r>
            <a:r>
              <a:rPr lang="pt-PT" sz="1400" dirty="0" err="1" smtClean="0"/>
              <a:t>flexibilizadora</a:t>
            </a:r>
            <a:r>
              <a:rPr lang="pt-PT" sz="1400" dirty="0" smtClean="0"/>
              <a:t> do regime anterior, abrindo a possibilidade de o Ministro das Finanças e do Plano autorizar outras IC a efetuar financiamentos do tipo em causa;</a:t>
            </a:r>
          </a:p>
          <a:p>
            <a:pPr algn="just"/>
            <a:r>
              <a:rPr lang="pt-PT" sz="1400" dirty="0" smtClean="0"/>
              <a:t>- D-L 34/86, de 3 de março: atribuiu aos bancos comerciais e aos bancos de investimento a possibilidade de conceder crédito à habitação, embora dentro de limites apertados;  </a:t>
            </a:r>
          </a:p>
          <a:p>
            <a:pPr lvl="0" algn="just" fontAlgn="base">
              <a:spcBef>
                <a:spcPct val="0"/>
              </a:spcBef>
              <a:spcAft>
                <a:spcPct val="0"/>
              </a:spcAft>
            </a:pPr>
            <a:endParaRPr kumimoji="0" lang="pt-PT" sz="2400" b="0" i="0" u="none" strike="noStrike" cap="none" normalizeH="0" baseline="0" dirty="0" smtClean="0">
              <a:ln>
                <a:noFill/>
              </a:ln>
              <a:solidFill>
                <a:schemeClr val="tx1"/>
              </a:solidFill>
              <a:effectLst/>
              <a:latin typeface="Cambria" panose="02040503050406030204" pitchFamily="18" charset="0"/>
              <a:cs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itchFamily="18" charset="0"/>
              </a:rPr>
              <a:t> </a:t>
            </a:r>
            <a:r>
              <a:rPr lang="pt-PT" sz="2400" b="1" dirty="0" smtClean="0">
                <a:latin typeface="Cambria" panose="02040503050406030204" pitchFamily="18" charset="0"/>
              </a:rPr>
              <a:t>24. </a:t>
            </a:r>
            <a:r>
              <a:rPr lang="pt-PT" sz="2400" b="1" dirty="0" smtClean="0">
                <a:latin typeface="Cambria" panose="02040503050406030204" pitchFamily="18" charset="0"/>
              </a:rPr>
              <a:t>Regulamentação </a:t>
            </a:r>
            <a:r>
              <a:rPr lang="pt-PT" sz="2400" b="1" dirty="0" smtClean="0">
                <a:latin typeface="Cambria" panose="02040503050406030204" pitchFamily="18" charset="0"/>
              </a:rPr>
              <a:t>do Regime pelo Governo </a:t>
            </a:r>
            <a:r>
              <a:rPr lang="pt-PT" sz="2400" dirty="0" smtClean="0"/>
              <a:t/>
            </a:r>
            <a:br>
              <a:rPr lang="pt-PT" sz="2400" dirty="0" smtClean="0"/>
            </a:b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40</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914400" y="1877979"/>
            <a:ext cx="75438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400" dirty="0" smtClean="0">
                <a:latin typeface="Cambria" panose="02040503050406030204" pitchFamily="18" charset="0"/>
              </a:rPr>
              <a:t>-</a:t>
            </a:r>
            <a:r>
              <a:rPr lang="pt-PT" sz="2400" dirty="0" err="1" smtClean="0">
                <a:latin typeface="Cambria" panose="02040503050406030204" pitchFamily="18" charset="0"/>
              </a:rPr>
              <a:t>Art</a:t>
            </a:r>
            <a:r>
              <a:rPr lang="pt-PT" sz="2400" dirty="0" smtClean="0">
                <a:latin typeface="Cambria" panose="02040503050406030204" pitchFamily="18" charset="0"/>
              </a:rPr>
              <a:t>. 45, n.º 1: as portarias </a:t>
            </a:r>
            <a:r>
              <a:rPr lang="pt-PT" sz="2400" dirty="0" smtClean="0">
                <a:latin typeface="Cambria" panose="02040503050406030204" pitchFamily="18" charset="0"/>
              </a:rPr>
              <a:t>deviam </a:t>
            </a:r>
            <a:r>
              <a:rPr lang="pt-PT" sz="2400" dirty="0" smtClean="0">
                <a:latin typeface="Cambria" panose="02040503050406030204" pitchFamily="18" charset="0"/>
              </a:rPr>
              <a:t>ser aprovadas no prazo de 90 dias a contar da publicação do </a:t>
            </a:r>
            <a:r>
              <a:rPr lang="pt-PT" sz="2400" dirty="0" smtClean="0">
                <a:latin typeface="Cambria" panose="02040503050406030204" pitchFamily="18" charset="0"/>
              </a:rPr>
              <a:t>diploma;</a:t>
            </a:r>
          </a:p>
          <a:p>
            <a:endParaRPr lang="pt-PT" sz="2400" dirty="0" smtClean="0">
              <a:latin typeface="Cambria" panose="02040503050406030204" pitchFamily="18" charset="0"/>
            </a:endParaRPr>
          </a:p>
          <a:p>
            <a:r>
              <a:rPr lang="pt-PT" sz="2400" dirty="0" smtClean="0">
                <a:latin typeface="Cambria" panose="02040503050406030204" pitchFamily="18" charset="0"/>
              </a:rPr>
              <a:t>- Em 29.12.2017, foram publicadas as Portarias 385-C/2017, 385-D/2017 e 385-E/2017. </a:t>
            </a:r>
            <a:endParaRPr lang="pt-PT" sz="2400" dirty="0">
              <a:latin typeface="Cambria" panose="02040503050406030204" pitchFamily="18" charset="0"/>
            </a:endParaRPr>
          </a:p>
          <a:p>
            <a:r>
              <a:rPr lang="pt-PT" sz="2400" dirty="0" smtClean="0">
                <a:latin typeface="Cambria" panose="02040503050406030204" pitchFamily="18" charset="0"/>
              </a:rPr>
              <a:t> </a:t>
            </a:r>
            <a:endParaRPr lang="pt-PT" sz="2400" dirty="0">
              <a:latin typeface="Cambria" panose="02040503050406030204" pitchFamily="18" charset="0"/>
            </a:endParaRPr>
          </a:p>
          <a:p>
            <a:endParaRPr lang="pt-PT" sz="2400" dirty="0">
              <a:latin typeface="Cambria" panose="02040503050406030204" pitchFamily="18" charset="0"/>
            </a:endParaRPr>
          </a:p>
          <a:p>
            <a:endParaRPr lang="pt-PT" sz="2400" dirty="0" smtClean="0">
              <a:latin typeface="Cambria" panose="02040503050406030204" pitchFamily="18" charset="0"/>
            </a:endParaRPr>
          </a:p>
          <a:p>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anose="02040503050406030204" pitchFamily="18" charset="0"/>
              </a:rPr>
              <a:t> </a:t>
            </a:r>
            <a:r>
              <a:rPr lang="pt-PT" sz="2400" b="1" dirty="0" smtClean="0">
                <a:latin typeface="Cambria" panose="02040503050406030204" pitchFamily="18" charset="0"/>
              </a:rPr>
              <a:t>25. Os poderes e deveres do Banco de Portugal</a:t>
            </a:r>
            <a:r>
              <a:rPr lang="pt-PT" sz="2400" b="1" dirty="0" smtClean="0">
                <a:solidFill>
                  <a:srgbClr val="FF0000"/>
                </a:solidFill>
                <a:latin typeface="Cambria" pitchFamily="18" charset="0"/>
              </a:rPr>
              <a:t> (1)</a:t>
            </a: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41</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2024546"/>
            <a:ext cx="77343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400" dirty="0" smtClean="0">
                <a:latin typeface="Cambria" panose="02040503050406030204" pitchFamily="18" charset="0"/>
              </a:rPr>
              <a:t>- Competência do Banco de Portugal: </a:t>
            </a:r>
            <a:r>
              <a:rPr lang="pt-PT" sz="2400" dirty="0" err="1" smtClean="0">
                <a:latin typeface="Cambria" panose="02040503050406030204" pitchFamily="18" charset="0"/>
              </a:rPr>
              <a:t>art</a:t>
            </a:r>
            <a:r>
              <a:rPr lang="pt-PT" sz="2400" dirty="0" smtClean="0">
                <a:latin typeface="Cambria" panose="02040503050406030204" pitchFamily="18" charset="0"/>
              </a:rPr>
              <a:t>. 39, n.º</a:t>
            </a:r>
            <a:r>
              <a:rPr lang="pt-PT" sz="2400" baseline="30000" dirty="0" smtClean="0">
                <a:latin typeface="Cambria" panose="02040503050406030204" pitchFamily="18" charset="0"/>
              </a:rPr>
              <a:t>s</a:t>
            </a:r>
            <a:r>
              <a:rPr lang="pt-PT" sz="2400" dirty="0" smtClean="0">
                <a:latin typeface="Cambria" panose="02040503050406030204" pitchFamily="18" charset="0"/>
              </a:rPr>
              <a:t> 1 e 2 (mas competência da Direção-Geral do Consumidor: </a:t>
            </a:r>
            <a:r>
              <a:rPr lang="pt-PT" sz="2400" dirty="0" err="1" smtClean="0">
                <a:latin typeface="Cambria" panose="02040503050406030204" pitchFamily="18" charset="0"/>
              </a:rPr>
              <a:t>art</a:t>
            </a:r>
            <a:r>
              <a:rPr lang="pt-PT" sz="2400" dirty="0" smtClean="0">
                <a:latin typeface="Cambria" panose="02040503050406030204" pitchFamily="18" charset="0"/>
              </a:rPr>
              <a:t>. 39, n.º 3);</a:t>
            </a:r>
          </a:p>
          <a:p>
            <a:pPr algn="just"/>
            <a:r>
              <a:rPr lang="pt-PT" sz="2400" dirty="0" smtClean="0">
                <a:latin typeface="Cambria" panose="02040503050406030204" pitchFamily="18" charset="0"/>
              </a:rPr>
              <a:t>- Colaboração do Banco de Portugal com autoridades competentes de outros Estados-Membros: </a:t>
            </a:r>
            <a:r>
              <a:rPr lang="pt-PT" sz="2400" dirty="0" err="1" smtClean="0">
                <a:latin typeface="Cambria" panose="02040503050406030204" pitchFamily="18" charset="0"/>
              </a:rPr>
              <a:t>art</a:t>
            </a:r>
            <a:r>
              <a:rPr lang="pt-PT" sz="2400" dirty="0" smtClean="0">
                <a:latin typeface="Cambria" panose="02040503050406030204" pitchFamily="18" charset="0"/>
              </a:rPr>
              <a:t>. 40;</a:t>
            </a:r>
          </a:p>
          <a:p>
            <a:pPr algn="just"/>
            <a:r>
              <a:rPr lang="pt-PT" sz="2400" dirty="0" smtClean="0">
                <a:latin typeface="Cambria" panose="02040503050406030204" pitchFamily="18" charset="0"/>
              </a:rPr>
              <a:t>- Iniciativas de formação financeira: </a:t>
            </a:r>
            <a:r>
              <a:rPr lang="pt-PT" sz="2400" dirty="0" err="1" smtClean="0">
                <a:latin typeface="Cambria" panose="02040503050406030204" pitchFamily="18" charset="0"/>
              </a:rPr>
              <a:t>art</a:t>
            </a:r>
            <a:r>
              <a:rPr lang="pt-PT" sz="2400" dirty="0" smtClean="0">
                <a:latin typeface="Cambria" panose="02040503050406030204" pitchFamily="18" charset="0"/>
              </a:rPr>
              <a:t>. 42;</a:t>
            </a:r>
          </a:p>
          <a:p>
            <a:pPr algn="just"/>
            <a:r>
              <a:rPr lang="pt-PT" sz="2400" dirty="0" smtClean="0">
                <a:latin typeface="Cambria" panose="02040503050406030204" pitchFamily="18" charset="0"/>
              </a:rPr>
              <a:t>- Avaliação da execução: </a:t>
            </a:r>
            <a:r>
              <a:rPr lang="pt-PT" sz="2400" dirty="0" err="1" smtClean="0">
                <a:latin typeface="Cambria" panose="02040503050406030204" pitchFamily="18" charset="0"/>
              </a:rPr>
              <a:t>art</a:t>
            </a:r>
            <a:r>
              <a:rPr lang="pt-PT" sz="2400" dirty="0" smtClean="0">
                <a:latin typeface="Cambria" panose="02040503050406030204" pitchFamily="18" charset="0"/>
              </a:rPr>
              <a:t>. 44.</a:t>
            </a:r>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anose="02040503050406030204" pitchFamily="18" charset="0"/>
              </a:rPr>
              <a:t> </a:t>
            </a:r>
            <a:r>
              <a:rPr lang="pt-PT" sz="2400" b="1" dirty="0" smtClean="0">
                <a:latin typeface="Cambria" panose="02040503050406030204" pitchFamily="18" charset="0"/>
              </a:rPr>
              <a:t>26. </a:t>
            </a:r>
            <a:r>
              <a:rPr lang="pt-PT" sz="2400" b="1" dirty="0" smtClean="0">
                <a:latin typeface="Cambria" panose="02040503050406030204" pitchFamily="18" charset="0"/>
              </a:rPr>
              <a:t>Os poderes e deveres do Banco de Portugal </a:t>
            </a:r>
            <a:r>
              <a:rPr lang="pt-PT" sz="2400" b="1" dirty="0" smtClean="0">
                <a:solidFill>
                  <a:srgbClr val="FF0000"/>
                </a:solidFill>
                <a:latin typeface="Cambria" panose="02040503050406030204" pitchFamily="18" charset="0"/>
              </a:rPr>
              <a:t>(</a:t>
            </a:r>
            <a:r>
              <a:rPr lang="pt-PT" sz="2400" b="1" dirty="0" err="1" smtClean="0">
                <a:solidFill>
                  <a:srgbClr val="FF0000"/>
                </a:solidFill>
                <a:latin typeface="Cambria" panose="02040503050406030204" pitchFamily="18" charset="0"/>
              </a:rPr>
              <a:t>cont</a:t>
            </a:r>
            <a:r>
              <a:rPr lang="pt-PT" sz="2400" b="1" dirty="0" smtClean="0">
                <a:solidFill>
                  <a:srgbClr val="FF0000"/>
                </a:solidFill>
                <a:latin typeface="Cambria" panose="02040503050406030204" pitchFamily="18" charset="0"/>
              </a:rPr>
              <a:t>. 2)</a:t>
            </a:r>
            <a:r>
              <a:rPr lang="pt-PT" sz="2400" dirty="0" smtClean="0"/>
              <a:t/>
            </a:r>
            <a:br>
              <a:rPr lang="pt-PT" sz="2400" dirty="0" smtClean="0"/>
            </a:b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42</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533400" y="1649700"/>
            <a:ext cx="78867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200" dirty="0" smtClean="0">
                <a:latin typeface="Cambria" panose="02040503050406030204" pitchFamily="18" charset="0"/>
                <a:ea typeface="Cambria" panose="02040503050406030204" pitchFamily="18" charset="0"/>
              </a:rPr>
              <a:t>-O </a:t>
            </a:r>
            <a:r>
              <a:rPr lang="pt-PT" sz="2200" dirty="0" err="1" smtClean="0">
                <a:latin typeface="Cambria" panose="02040503050406030204" pitchFamily="18" charset="0"/>
                <a:ea typeface="Cambria" panose="02040503050406030204" pitchFamily="18" charset="0"/>
              </a:rPr>
              <a:t>art</a:t>
            </a:r>
            <a:r>
              <a:rPr lang="pt-PT" sz="2200" dirty="0" smtClean="0">
                <a:latin typeface="Cambria" panose="02040503050406030204" pitchFamily="18" charset="0"/>
                <a:ea typeface="Cambria" panose="02040503050406030204" pitchFamily="18" charset="0"/>
              </a:rPr>
              <a:t>. 45, n.º 2: avisos do Banco de Portugal no prazo de 90 dias a contar da publicação do </a:t>
            </a:r>
            <a:r>
              <a:rPr lang="pt-PT" sz="2200" dirty="0" smtClean="0">
                <a:latin typeface="Cambria" panose="02040503050406030204" pitchFamily="18" charset="0"/>
                <a:ea typeface="Cambria" panose="02040503050406030204" pitchFamily="18" charset="0"/>
              </a:rPr>
              <a:t>diploma;</a:t>
            </a:r>
          </a:p>
          <a:p>
            <a:pPr algn="just"/>
            <a:r>
              <a:rPr lang="pt-PT" sz="2200" dirty="0">
                <a:latin typeface="Cambria" panose="02040503050406030204" pitchFamily="18" charset="0"/>
                <a:ea typeface="Cambria" panose="02040503050406030204" pitchFamily="18" charset="0"/>
              </a:rPr>
              <a:t>- Aviso n.º </a:t>
            </a:r>
            <a:r>
              <a:rPr lang="pt-PT" sz="2200" dirty="0" smtClean="0">
                <a:latin typeface="Cambria" panose="02040503050406030204" pitchFamily="18" charset="0"/>
                <a:ea typeface="Cambria" panose="02040503050406030204" pitchFamily="18" charset="0"/>
              </a:rPr>
              <a:t>4/2017, publicado em 22.9.2017, </a:t>
            </a:r>
            <a:r>
              <a:rPr lang="pt-PT" sz="2200" dirty="0">
                <a:latin typeface="Cambria" panose="02040503050406030204" pitchFamily="18" charset="0"/>
                <a:ea typeface="Cambria" panose="02040503050406030204" pitchFamily="18" charset="0"/>
              </a:rPr>
              <a:t>«sobre o dever de avaliação da solvabilidade dos clientes bancários no âmbito da atividade de concessão de crédito», que abrange os contratos de crédito regulados pelo </a:t>
            </a:r>
            <a:r>
              <a:rPr lang="pt-PT" sz="2200" dirty="0" err="1">
                <a:latin typeface="Cambria" panose="02040503050406030204" pitchFamily="18" charset="0"/>
                <a:ea typeface="Cambria" panose="02040503050406030204" pitchFamily="18" charset="0"/>
              </a:rPr>
              <a:t>Dec.-Lei</a:t>
            </a:r>
            <a:r>
              <a:rPr lang="pt-PT" sz="2200" dirty="0">
                <a:latin typeface="Cambria" panose="02040503050406030204" pitchFamily="18" charset="0"/>
                <a:ea typeface="Cambria" panose="02040503050406030204" pitchFamily="18" charset="0"/>
              </a:rPr>
              <a:t> 74-A/2017, de 23 de junho, e pelo </a:t>
            </a:r>
            <a:r>
              <a:rPr lang="pt-PT" sz="2200" dirty="0" err="1">
                <a:latin typeface="Cambria" panose="02040503050406030204" pitchFamily="18" charset="0"/>
                <a:ea typeface="Cambria" panose="02040503050406030204" pitchFamily="18" charset="0"/>
              </a:rPr>
              <a:t>Dec.-Lei</a:t>
            </a:r>
            <a:r>
              <a:rPr lang="pt-PT" sz="2200" dirty="0">
                <a:latin typeface="Cambria" panose="02040503050406030204" pitchFamily="18" charset="0"/>
                <a:ea typeface="Cambria" panose="02040503050406030204" pitchFamily="18" charset="0"/>
              </a:rPr>
              <a:t> 133/2009, de 2 de junho;</a:t>
            </a:r>
          </a:p>
          <a:p>
            <a:pPr algn="just"/>
            <a:r>
              <a:rPr lang="pt-PT" sz="2200" dirty="0">
                <a:latin typeface="Cambria" panose="02040503050406030204" pitchFamily="18" charset="0"/>
                <a:ea typeface="Cambria" panose="02040503050406030204" pitchFamily="18" charset="0"/>
              </a:rPr>
              <a:t>- Instrução </a:t>
            </a:r>
            <a:r>
              <a:rPr lang="pt-PT" sz="2200" dirty="0" smtClean="0">
                <a:latin typeface="Cambria" panose="02040503050406030204" pitchFamily="18" charset="0"/>
                <a:ea typeface="Cambria" panose="02040503050406030204" pitchFamily="18" charset="0"/>
              </a:rPr>
              <a:t>15/2017 sobre </a:t>
            </a:r>
            <a:r>
              <a:rPr lang="pt-PT" sz="2200" dirty="0">
                <a:latin typeface="Cambria" panose="02040503050406030204" pitchFamily="18" charset="0"/>
                <a:ea typeface="Cambria" panose="02040503050406030204" pitchFamily="18" charset="0"/>
              </a:rPr>
              <a:t>o disposto no artigo 9.º, n.º 4, de tal Aviso, ou seja, sobre o modo de os mutuantes procederem à avaliação, no caso de os contratos adotarem taxa de juro variável ou mista, do impacto na solvabilidade do cliente de um aumento do indexante aplicável. </a:t>
            </a:r>
          </a:p>
          <a:p>
            <a:pPr algn="just"/>
            <a:endParaRPr lang="pt-PT" sz="2400" dirty="0">
              <a:latin typeface="Cambria" panose="02040503050406030204" pitchFamily="18" charset="0"/>
            </a:endParaRPr>
          </a:p>
          <a:p>
            <a:pPr algn="just"/>
            <a:endParaRPr lang="pt-PT" sz="2400" dirty="0" smtClean="0">
              <a:latin typeface="Cambria" panose="02040503050406030204" pitchFamily="18" charset="0"/>
            </a:endParaRPr>
          </a:p>
          <a:p>
            <a:pPr algn="just"/>
            <a:r>
              <a:rPr lang="pt-PT" sz="2400" b="1" dirty="0" smtClean="0">
                <a:latin typeface="Cambria" panose="02040503050406030204" pitchFamily="18" charset="0"/>
              </a:rPr>
              <a:t> </a:t>
            </a:r>
            <a:endParaRPr lang="pt-PT" sz="2400" dirty="0" smtClean="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b="1" dirty="0" smtClean="0">
                <a:latin typeface="Cambria" panose="02040503050406030204" pitchFamily="18" charset="0"/>
              </a:rPr>
              <a:t>27. </a:t>
            </a:r>
            <a:r>
              <a:rPr lang="pt-PT" sz="2400" b="1" dirty="0">
                <a:latin typeface="Cambria" panose="02040503050406030204" pitchFamily="18" charset="0"/>
              </a:rPr>
              <a:t>Os poderes e deveres do Banco de Portugal </a:t>
            </a:r>
            <a:r>
              <a:rPr lang="pt-PT" sz="2400" b="1" dirty="0" smtClean="0">
                <a:solidFill>
                  <a:srgbClr val="FF0000"/>
                </a:solidFill>
                <a:latin typeface="Cambria" panose="02040503050406030204" pitchFamily="18" charset="0"/>
              </a:rPr>
              <a:t>(3 fim)</a:t>
            </a:r>
            <a:endParaRPr lang="pt-PT" sz="2400" dirty="0"/>
          </a:p>
        </p:txBody>
      </p:sp>
      <p:sp>
        <p:nvSpPr>
          <p:cNvPr id="3" name="Marcador de Posição de Conteúdo 2"/>
          <p:cNvSpPr>
            <a:spLocks noGrp="1"/>
          </p:cNvSpPr>
          <p:nvPr>
            <p:ph idx="1"/>
          </p:nvPr>
        </p:nvSpPr>
        <p:spPr/>
        <p:txBody>
          <a:bodyPr>
            <a:normAutofit fontScale="77500" lnSpcReduction="20000"/>
          </a:bodyPr>
          <a:lstStyle/>
          <a:p>
            <a:pPr marL="0" indent="0" algn="just">
              <a:buNone/>
            </a:pPr>
            <a:r>
              <a:rPr lang="pt-PT" dirty="0"/>
              <a:t>Aviso n.º 5/2017, publicado a 22.9.2017:</a:t>
            </a:r>
          </a:p>
          <a:p>
            <a:pPr marL="0" indent="0" algn="just">
              <a:buNone/>
            </a:pPr>
            <a:r>
              <a:rPr lang="pt-PT" dirty="0"/>
              <a:t>- Regras a observar pelos mutuantes na definição das políticas de remuneração dos trabalhadores envolvidos na elaboração, comercialização e concessão</a:t>
            </a:r>
          </a:p>
          <a:p>
            <a:pPr marL="0" indent="0" algn="just">
              <a:buNone/>
            </a:pPr>
            <a:r>
              <a:rPr lang="pt-PT" dirty="0"/>
              <a:t>de contratos de crédito;</a:t>
            </a:r>
          </a:p>
          <a:p>
            <a:pPr marL="0" indent="0" algn="just">
              <a:buNone/>
            </a:pPr>
            <a:r>
              <a:rPr lang="pt-PT" dirty="0"/>
              <a:t>- Regras a observar pelos mutantes e pelos intermediários de crédito, no âmbito do dever de assistência ao consumidor; </a:t>
            </a:r>
          </a:p>
          <a:p>
            <a:pPr marL="0" indent="0" algn="just">
              <a:buNone/>
            </a:pPr>
            <a:r>
              <a:rPr lang="pt-PT" dirty="0"/>
              <a:t>- Deveres de informação aplicáveis aos mutuantes na vigência dos contratos de crédito;</a:t>
            </a:r>
          </a:p>
          <a:p>
            <a:pPr marL="0" indent="0" algn="just">
              <a:buNone/>
            </a:pPr>
            <a:r>
              <a:rPr lang="pt-PT" dirty="0"/>
              <a:t>- Deveres de informação aplicáveis aos mutuantes na negociação e celebração dos contratos de crédito regulados pelo Decreto -Lei n.º 74 -A/2017.</a:t>
            </a:r>
          </a:p>
          <a:p>
            <a:endParaRPr lang="pt-PT" dirty="0"/>
          </a:p>
        </p:txBody>
      </p:sp>
      <p:sp>
        <p:nvSpPr>
          <p:cNvPr id="4" name="Marcador de Posição do Número do Diapositivo 3"/>
          <p:cNvSpPr>
            <a:spLocks noGrp="1"/>
          </p:cNvSpPr>
          <p:nvPr>
            <p:ph type="sldNum" sz="quarter" idx="12"/>
          </p:nvPr>
        </p:nvSpPr>
        <p:spPr/>
        <p:txBody>
          <a:bodyPr/>
          <a:lstStyle/>
          <a:p>
            <a:fld id="{B6F15528-21DE-4FAA-801E-634DDDAF4B2B}" type="slidenum">
              <a:rPr lang="en-US" smtClean="0"/>
              <a:pPr/>
              <a:t>43</a:t>
            </a:fld>
            <a:endParaRPr lang="en-US"/>
          </a:p>
        </p:txBody>
      </p:sp>
      <p:sp>
        <p:nvSpPr>
          <p:cNvPr id="5"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14727253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anose="02040503050406030204" pitchFamily="18" charset="0"/>
              </a:rPr>
              <a:t> </a:t>
            </a:r>
            <a:r>
              <a:rPr lang="pt-PT" sz="2400" b="1" dirty="0" smtClean="0">
                <a:latin typeface="Cambria" panose="02040503050406030204" pitchFamily="18" charset="0"/>
              </a:rPr>
              <a:t>28. </a:t>
            </a:r>
            <a:r>
              <a:rPr lang="pt-PT" sz="2400" b="1" dirty="0" smtClean="0">
                <a:latin typeface="Cambria" panose="02040503050406030204" pitchFamily="18" charset="0"/>
              </a:rPr>
              <a:t>As regras sancionatórias</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44</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2610221"/>
            <a:ext cx="77343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400" dirty="0" err="1" smtClean="0">
                <a:latin typeface="Cambria" panose="02040503050406030204" pitchFamily="18" charset="0"/>
              </a:rPr>
              <a:t>Arts</a:t>
            </a:r>
            <a:r>
              <a:rPr lang="pt-PT" sz="2400" dirty="0" smtClean="0">
                <a:latin typeface="Cambria" panose="02040503050406030204" pitchFamily="18" charset="0"/>
              </a:rPr>
              <a:t>. 29 a 34: regras sancionatórias, a título de contraordenações.</a:t>
            </a:r>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itchFamily="18" charset="0"/>
              </a:rPr>
              <a:t> </a:t>
            </a:r>
            <a:r>
              <a:rPr lang="pt-PT" sz="2400" b="1" dirty="0" smtClean="0">
                <a:latin typeface="Cambria" panose="02040503050406030204" pitchFamily="18" charset="0"/>
              </a:rPr>
              <a:t>29. </a:t>
            </a:r>
            <a:r>
              <a:rPr lang="pt-PT" sz="2400" b="1" dirty="0" smtClean="0">
                <a:latin typeface="Cambria" panose="02040503050406030204" pitchFamily="18" charset="0"/>
              </a:rPr>
              <a:t>O que resta do «Regime Jurídico de Concessão de Crédito à Habitação Própria»</a:t>
            </a:r>
            <a:r>
              <a:rPr lang="pt-PT" sz="2400" dirty="0" smtClean="0">
                <a:latin typeface="Cambria" panose="02040503050406030204" pitchFamily="18" charset="0"/>
              </a:rPr>
              <a:t> </a:t>
            </a:r>
            <a:r>
              <a:rPr lang="pt-PT" sz="2400" b="1" dirty="0" smtClean="0">
                <a:solidFill>
                  <a:srgbClr val="FF0000"/>
                </a:solidFill>
                <a:latin typeface="Cambria" panose="02040503050406030204" pitchFamily="18" charset="0"/>
              </a:rPr>
              <a:t>(1)</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45</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768752"/>
            <a:ext cx="77343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rPr>
              <a:t>O D-L 74-A/2017, de 23 de junho, não </a:t>
            </a:r>
            <a:r>
              <a:rPr lang="pt-PT" sz="2000" dirty="0" smtClean="0">
                <a:latin typeface="Cambria" panose="02040503050406030204" pitchFamily="18" charset="0"/>
              </a:rPr>
              <a:t>incluiu </a:t>
            </a:r>
            <a:r>
              <a:rPr lang="pt-PT" sz="2000" dirty="0" smtClean="0">
                <a:latin typeface="Cambria" panose="02040503050406030204" pitchFamily="18" charset="0"/>
              </a:rPr>
              <a:t>na revogação que </a:t>
            </a:r>
            <a:r>
              <a:rPr lang="pt-PT" sz="2000" dirty="0" smtClean="0">
                <a:latin typeface="Cambria" panose="02040503050406030204" pitchFamily="18" charset="0"/>
              </a:rPr>
              <a:t>fez </a:t>
            </a:r>
            <a:r>
              <a:rPr lang="pt-PT" sz="2000" dirty="0" smtClean="0">
                <a:latin typeface="Cambria" panose="02040503050406030204" pitchFamily="18" charset="0"/>
              </a:rPr>
              <a:t>de preceitos desse diploma os seguintes: 1.º a 4.º, 7.º a 17, 23, 23-A, 25, 26, 26-A, 27, 28, 29, 29-A 29-B.</a:t>
            </a:r>
          </a:p>
          <a:p>
            <a:pPr algn="just"/>
            <a:r>
              <a:rPr lang="pt-PT" sz="2000" dirty="0" smtClean="0">
                <a:latin typeface="Cambria" panose="02040503050406030204" pitchFamily="18" charset="0"/>
              </a:rPr>
              <a:t> </a:t>
            </a:r>
          </a:p>
          <a:p>
            <a:pPr algn="just"/>
            <a:r>
              <a:rPr lang="pt-PT" sz="2000" dirty="0" smtClean="0">
                <a:latin typeface="Cambria" panose="02040503050406030204" pitchFamily="18" charset="0"/>
              </a:rPr>
              <a:t>Os preceitos que se </a:t>
            </a:r>
            <a:r>
              <a:rPr lang="pt-PT" sz="2000" dirty="0" smtClean="0">
                <a:latin typeface="Cambria" panose="02040503050406030204" pitchFamily="18" charset="0"/>
              </a:rPr>
              <a:t>mantêm </a:t>
            </a:r>
            <a:r>
              <a:rPr lang="pt-PT" sz="2000" dirty="0" smtClean="0">
                <a:latin typeface="Cambria" panose="02040503050406030204" pitchFamily="18" charset="0"/>
              </a:rPr>
              <a:t>podem ser organizados nos seguintes grupos:</a:t>
            </a:r>
          </a:p>
          <a:p>
            <a:pPr algn="just"/>
            <a:r>
              <a:rPr lang="pt-PT" sz="2000" dirty="0" smtClean="0">
                <a:latin typeface="Cambria" panose="02040503050406030204" pitchFamily="18" charset="0"/>
              </a:rPr>
              <a:t>- Regras de enquadramento: </a:t>
            </a:r>
            <a:r>
              <a:rPr lang="pt-PT" sz="2000" dirty="0" err="1" smtClean="0">
                <a:latin typeface="Cambria" panose="02040503050406030204" pitchFamily="18" charset="0"/>
              </a:rPr>
              <a:t>arts</a:t>
            </a:r>
            <a:r>
              <a:rPr lang="pt-PT" sz="2000" dirty="0" smtClean="0">
                <a:latin typeface="Cambria" panose="02040503050406030204" pitchFamily="18" charset="0"/>
              </a:rPr>
              <a:t>. 1.º, 2.º 4.º;</a:t>
            </a:r>
          </a:p>
          <a:p>
            <a:pPr algn="just"/>
            <a:r>
              <a:rPr lang="pt-PT" sz="2000" dirty="0" smtClean="0">
                <a:latin typeface="Cambria" panose="02040503050406030204" pitchFamily="18" charset="0"/>
              </a:rPr>
              <a:t>- Regras gerais: </a:t>
            </a:r>
            <a:r>
              <a:rPr lang="pt-PT" sz="2000" dirty="0" err="1" smtClean="0">
                <a:latin typeface="Cambria" panose="02040503050406030204" pitchFamily="18" charset="0"/>
              </a:rPr>
              <a:t>arts</a:t>
            </a:r>
            <a:r>
              <a:rPr lang="pt-PT" sz="2000" dirty="0" smtClean="0">
                <a:latin typeface="Cambria" panose="02040503050406030204" pitchFamily="18" charset="0"/>
              </a:rPr>
              <a:t>. 3.º, 7.º, 23, 23-A;</a:t>
            </a:r>
          </a:p>
          <a:p>
            <a:pPr algn="just"/>
            <a:r>
              <a:rPr lang="pt-PT" sz="2000" dirty="0" smtClean="0">
                <a:latin typeface="Cambria" panose="02040503050406030204" pitchFamily="18" charset="0"/>
              </a:rPr>
              <a:t>- Regime especial de crédito bonificado: </a:t>
            </a:r>
            <a:r>
              <a:rPr lang="pt-PT" sz="2000" dirty="0" err="1" smtClean="0">
                <a:latin typeface="Cambria" panose="02040503050406030204" pitchFamily="18" charset="0"/>
              </a:rPr>
              <a:t>arts</a:t>
            </a:r>
            <a:r>
              <a:rPr lang="pt-PT" sz="2000" dirty="0" smtClean="0">
                <a:latin typeface="Cambria" panose="02040503050406030204" pitchFamily="18" charset="0"/>
              </a:rPr>
              <a:t>. 8.º a 13;</a:t>
            </a:r>
          </a:p>
          <a:p>
            <a:pPr algn="just"/>
            <a:r>
              <a:rPr lang="pt-PT" sz="2000" dirty="0" smtClean="0">
                <a:latin typeface="Cambria" panose="02040503050406030204" pitchFamily="18" charset="0"/>
              </a:rPr>
              <a:t>- Regime especial de crédito jovem bonificado: </a:t>
            </a:r>
            <a:r>
              <a:rPr lang="pt-PT" sz="2000" dirty="0" err="1" smtClean="0">
                <a:latin typeface="Cambria" panose="02040503050406030204" pitchFamily="18" charset="0"/>
              </a:rPr>
              <a:t>arts</a:t>
            </a:r>
            <a:r>
              <a:rPr lang="pt-PT" sz="2000" dirty="0" smtClean="0">
                <a:latin typeface="Cambria" panose="02040503050406030204" pitchFamily="18" charset="0"/>
              </a:rPr>
              <a:t>. 14 a 17;</a:t>
            </a:r>
          </a:p>
          <a:p>
            <a:pPr algn="just"/>
            <a:r>
              <a:rPr lang="pt-PT" sz="2000" dirty="0" smtClean="0">
                <a:latin typeface="Cambria" panose="02040503050406030204" pitchFamily="18" charset="0"/>
              </a:rPr>
              <a:t>- Regras sobre crédito bonificado em geral: </a:t>
            </a:r>
            <a:r>
              <a:rPr lang="pt-PT" sz="2000" dirty="0" err="1" smtClean="0">
                <a:latin typeface="Cambria" panose="02040503050406030204" pitchFamily="18" charset="0"/>
              </a:rPr>
              <a:t>arts</a:t>
            </a:r>
            <a:r>
              <a:rPr lang="pt-PT" sz="2000" dirty="0" smtClean="0">
                <a:latin typeface="Cambria" panose="02040503050406030204" pitchFamily="18" charset="0"/>
              </a:rPr>
              <a:t>. 26, 26-A, 27, 28, 29, 29-A, 29-B;</a:t>
            </a:r>
          </a:p>
          <a:p>
            <a:pPr algn="just"/>
            <a:r>
              <a:rPr lang="pt-PT" sz="2000" dirty="0" smtClean="0">
                <a:latin typeface="Cambria" panose="02040503050406030204" pitchFamily="18" charset="0"/>
              </a:rPr>
              <a:t>- Regra de ligação ao sistema de poupança-habitação: </a:t>
            </a:r>
            <a:r>
              <a:rPr lang="pt-PT" sz="2000" dirty="0" err="1" smtClean="0">
                <a:latin typeface="Cambria" panose="02040503050406030204" pitchFamily="18" charset="0"/>
              </a:rPr>
              <a:t>art</a:t>
            </a:r>
            <a:r>
              <a:rPr lang="pt-PT" sz="2000" dirty="0" smtClean="0">
                <a:latin typeface="Cambria" panose="02040503050406030204" pitchFamily="18" charset="0"/>
              </a:rPr>
              <a:t>. 25.</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itchFamily="18" charset="0"/>
              </a:rPr>
              <a:t> </a:t>
            </a:r>
            <a:r>
              <a:rPr lang="pt-PT" sz="2400" b="1" dirty="0" smtClean="0">
                <a:latin typeface="Cambria" panose="02040503050406030204" pitchFamily="18" charset="0"/>
              </a:rPr>
              <a:t>29. </a:t>
            </a:r>
            <a:r>
              <a:rPr lang="pt-PT" sz="2400" b="1" dirty="0" smtClean="0">
                <a:latin typeface="Cambria" panose="02040503050406030204" pitchFamily="18" charset="0"/>
              </a:rPr>
              <a:t>O que resta do «Regime Jurídico de Concessão de Crédito à Habitação Própria» </a:t>
            </a:r>
            <a:r>
              <a:rPr lang="pt-PT" sz="2400" b="1" dirty="0" smtClean="0">
                <a:solidFill>
                  <a:srgbClr val="FF0000"/>
                </a:solidFill>
                <a:latin typeface="Cambria" panose="02040503050406030204" pitchFamily="18" charset="0"/>
              </a:rPr>
              <a:t>(</a:t>
            </a:r>
            <a:r>
              <a:rPr lang="pt-PT" sz="2400" b="1" dirty="0" err="1" smtClean="0">
                <a:solidFill>
                  <a:srgbClr val="FF0000"/>
                </a:solidFill>
                <a:latin typeface="Cambria" panose="02040503050406030204" pitchFamily="18" charset="0"/>
              </a:rPr>
              <a:t>cont</a:t>
            </a:r>
            <a:r>
              <a:rPr lang="pt-PT" sz="2400" b="1" dirty="0" smtClean="0">
                <a:solidFill>
                  <a:srgbClr val="FF0000"/>
                </a:solidFill>
                <a:latin typeface="Cambria" panose="02040503050406030204" pitchFamily="18" charset="0"/>
              </a:rPr>
              <a:t>. 2)</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46</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806108"/>
            <a:ext cx="77343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rPr>
              <a:t>- As </a:t>
            </a:r>
            <a:r>
              <a:rPr lang="pt-PT" sz="2000" dirty="0" smtClean="0">
                <a:latin typeface="Cambria" panose="02040503050406030204" pitchFamily="18" charset="0"/>
              </a:rPr>
              <a:t>regras sobre crédito bonificado têm a sua aplicação restringida a contratos celebrados até 2003 (D-L 305/2003, de 9 de dezembro). </a:t>
            </a:r>
          </a:p>
          <a:p>
            <a:pPr algn="just"/>
            <a:r>
              <a:rPr lang="pt-PT" sz="2000" dirty="0" smtClean="0">
                <a:latin typeface="Cambria" panose="02040503050406030204" pitchFamily="18" charset="0"/>
              </a:rPr>
              <a:t> </a:t>
            </a:r>
          </a:p>
          <a:p>
            <a:pPr algn="just"/>
            <a:r>
              <a:rPr lang="pt-PT" sz="2000" dirty="0" smtClean="0">
                <a:latin typeface="Cambria" panose="02040503050406030204" pitchFamily="18" charset="0"/>
              </a:rPr>
              <a:t>- Algumas </a:t>
            </a:r>
            <a:r>
              <a:rPr lang="pt-PT" sz="2000" dirty="0" smtClean="0">
                <a:latin typeface="Cambria" panose="02040503050406030204" pitchFamily="18" charset="0"/>
              </a:rPr>
              <a:t>das regras gerais do D-L 349/98 não revogadas pelo D-L 74-A/2017, nomeadamente o </a:t>
            </a:r>
            <a:r>
              <a:rPr lang="pt-PT" sz="2000" dirty="0" err="1" smtClean="0">
                <a:latin typeface="Cambria" panose="02040503050406030204" pitchFamily="18" charset="0"/>
              </a:rPr>
              <a:t>art</a:t>
            </a:r>
            <a:r>
              <a:rPr lang="pt-PT" sz="2000" dirty="0" smtClean="0">
                <a:latin typeface="Cambria" panose="02040503050406030204" pitchFamily="18" charset="0"/>
              </a:rPr>
              <a:t>. 3.º, n.º </a:t>
            </a:r>
            <a:r>
              <a:rPr lang="pt-PT" sz="2000" dirty="0" smtClean="0">
                <a:latin typeface="Cambria" panose="02040503050406030204" pitchFamily="18" charset="0"/>
              </a:rPr>
              <a:t>2, </a:t>
            </a:r>
            <a:r>
              <a:rPr lang="pt-PT" sz="2000" dirty="0" smtClean="0">
                <a:latin typeface="Cambria" panose="02040503050406030204" pitchFamily="18" charset="0"/>
              </a:rPr>
              <a:t>e o </a:t>
            </a:r>
            <a:r>
              <a:rPr lang="pt-PT" sz="2000" dirty="0" err="1" smtClean="0">
                <a:latin typeface="Cambria" panose="02040503050406030204" pitchFamily="18" charset="0"/>
              </a:rPr>
              <a:t>art</a:t>
            </a:r>
            <a:r>
              <a:rPr lang="pt-PT" sz="2000" dirty="0" smtClean="0">
                <a:latin typeface="Cambria" panose="02040503050406030204" pitchFamily="18" charset="0"/>
              </a:rPr>
              <a:t>. 23-A, </a:t>
            </a:r>
            <a:r>
              <a:rPr lang="pt-PT" sz="2000" dirty="0" smtClean="0">
                <a:latin typeface="Cambria" panose="02040503050406030204" pitchFamily="18" charset="0"/>
              </a:rPr>
              <a:t>ficaram </a:t>
            </a:r>
            <a:r>
              <a:rPr lang="pt-PT" sz="2000" dirty="0" smtClean="0">
                <a:latin typeface="Cambria" panose="02040503050406030204" pitchFamily="18" charset="0"/>
              </a:rPr>
              <a:t>com os seus âmbitos reduzidos a poucos casos - sendo o mais claro o dos «contratos de crédito em que o crédito seja concedido por um empregador aos seus trabalhadores enquanto benefício associado ao respetivo vínculo, sem juros ou com taxa anual de encargos efetiva global (TAEG) inferiores às praticadas no mercado, e que não seja proposto ao público em geral», que estão excluídos do âmbito do D-L 74-A/2017.</a:t>
            </a: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000" b="1" dirty="0" smtClean="0">
                <a:latin typeface="Cambria" panose="02040503050406030204" pitchFamily="18" charset="0"/>
              </a:rPr>
              <a:t> </a:t>
            </a:r>
            <a:r>
              <a:rPr lang="pt-PT" sz="2000" b="1" dirty="0" smtClean="0">
                <a:latin typeface="Cambria" panose="02040503050406030204" pitchFamily="18" charset="0"/>
              </a:rPr>
              <a:t>29</a:t>
            </a:r>
            <a:r>
              <a:rPr lang="pt-PT" sz="2400" b="1" dirty="0" smtClean="0">
                <a:latin typeface="Cambria" panose="02040503050406030204" pitchFamily="18" charset="0"/>
              </a:rPr>
              <a:t>. </a:t>
            </a:r>
            <a:r>
              <a:rPr lang="pt-PT" sz="2400" b="1" dirty="0" smtClean="0">
                <a:latin typeface="Cambria" panose="02040503050406030204" pitchFamily="18" charset="0"/>
              </a:rPr>
              <a:t>O que resta do «Regime Jurídico de Concessão de Crédito à Habitação Própria» </a:t>
            </a:r>
            <a:r>
              <a:rPr lang="pt-PT" sz="2400" b="1" dirty="0" smtClean="0">
                <a:solidFill>
                  <a:srgbClr val="FF0000"/>
                </a:solidFill>
                <a:latin typeface="Cambria" panose="02040503050406030204" pitchFamily="18" charset="0"/>
              </a:rPr>
              <a:t>(</a:t>
            </a:r>
            <a:r>
              <a:rPr lang="pt-PT" sz="2400" b="1" dirty="0" err="1" smtClean="0">
                <a:solidFill>
                  <a:srgbClr val="FF0000"/>
                </a:solidFill>
                <a:latin typeface="Cambria" panose="02040503050406030204" pitchFamily="18" charset="0"/>
              </a:rPr>
              <a:t>cont</a:t>
            </a:r>
            <a:r>
              <a:rPr lang="pt-PT" sz="2400" b="1" dirty="0" smtClean="0">
                <a:solidFill>
                  <a:srgbClr val="FF0000"/>
                </a:solidFill>
                <a:latin typeface="Cambria" panose="02040503050406030204" pitchFamily="18" charset="0"/>
              </a:rPr>
              <a:t>. 3)</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47</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718352"/>
            <a:ext cx="77343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000" dirty="0" smtClean="0">
                <a:latin typeface="Cambria" panose="02040503050406030204" pitchFamily="18" charset="0"/>
              </a:rPr>
              <a:t>Restarão com verdadeira vocação geral:</a:t>
            </a:r>
          </a:p>
          <a:p>
            <a:pPr algn="just"/>
            <a:r>
              <a:rPr lang="pt-PT" sz="2000" dirty="0" smtClean="0">
                <a:latin typeface="Cambria" panose="02040503050406030204" pitchFamily="18" charset="0"/>
              </a:rPr>
              <a:t>- O </a:t>
            </a:r>
            <a:r>
              <a:rPr lang="pt-PT" sz="2000" dirty="0" err="1" smtClean="0">
                <a:latin typeface="Cambria" panose="02040503050406030204" pitchFamily="18" charset="0"/>
              </a:rPr>
              <a:t>art</a:t>
            </a:r>
            <a:r>
              <a:rPr lang="pt-PT" sz="2000" dirty="0" smtClean="0">
                <a:latin typeface="Cambria" panose="02040503050406030204" pitchFamily="18" charset="0"/>
              </a:rPr>
              <a:t>. 3.º, n.º 1: «O prazo dos empréstimos é livremente acordado entre as partes, podendo ser alterado ao longo de toda a sua vigência.»; </a:t>
            </a:r>
          </a:p>
          <a:p>
            <a:pPr algn="just"/>
            <a:r>
              <a:rPr lang="pt-PT" sz="2000" dirty="0" smtClean="0">
                <a:latin typeface="Cambria" panose="02040503050406030204" pitchFamily="18" charset="0"/>
              </a:rPr>
              <a:t>- O </a:t>
            </a:r>
            <a:r>
              <a:rPr lang="pt-PT" sz="2000" dirty="0" err="1" smtClean="0">
                <a:latin typeface="Cambria" panose="02040503050406030204" pitchFamily="18" charset="0"/>
              </a:rPr>
              <a:t>art</a:t>
            </a:r>
            <a:r>
              <a:rPr lang="pt-PT" sz="2000" dirty="0" smtClean="0">
                <a:latin typeface="Cambria" panose="02040503050406030204" pitchFamily="18" charset="0"/>
              </a:rPr>
              <a:t>. 3.º, n.º 3: «As instituições de crédito calcularão os juros pelo método das taxas equivalentes.»;</a:t>
            </a:r>
          </a:p>
          <a:p>
            <a:pPr algn="just"/>
            <a:r>
              <a:rPr lang="pt-PT" sz="2000" dirty="0" smtClean="0">
                <a:latin typeface="Cambria" panose="02040503050406030204" pitchFamily="18" charset="0"/>
              </a:rPr>
              <a:t>- O </a:t>
            </a:r>
            <a:r>
              <a:rPr lang="pt-PT" sz="2000" dirty="0" err="1" smtClean="0">
                <a:latin typeface="Cambria" panose="02040503050406030204" pitchFamily="18" charset="0"/>
              </a:rPr>
              <a:t>art</a:t>
            </a:r>
            <a:r>
              <a:rPr lang="pt-PT" sz="2000" dirty="0" smtClean="0">
                <a:latin typeface="Cambria" panose="02040503050406030204" pitchFamily="18" charset="0"/>
              </a:rPr>
              <a:t>. 7.º, n.º 1: «A taxa de juro contratual aplicável será livremente negociada entre as partes.»;</a:t>
            </a:r>
          </a:p>
          <a:p>
            <a:pPr algn="just"/>
            <a:r>
              <a:rPr lang="pt-PT" sz="2000" dirty="0" smtClean="0">
                <a:latin typeface="Cambria" panose="02040503050406030204" pitchFamily="18" charset="0"/>
              </a:rPr>
              <a:t>- O </a:t>
            </a:r>
            <a:r>
              <a:rPr lang="pt-PT" sz="2000" dirty="0" err="1" smtClean="0">
                <a:latin typeface="Cambria" panose="02040503050406030204" pitchFamily="18" charset="0"/>
              </a:rPr>
              <a:t>art</a:t>
            </a:r>
            <a:r>
              <a:rPr lang="pt-PT" sz="2000" dirty="0" smtClean="0">
                <a:latin typeface="Cambria" panose="02040503050406030204" pitchFamily="18" charset="0"/>
              </a:rPr>
              <a:t>. 7.º, n.º 2: «Sem prejuízo de quaisquer outros sistemas de amortização dos empréstimos, devem as instituições de crédito competentes apresentar aos interessados o regime de prestações constantes.»;</a:t>
            </a:r>
          </a:p>
          <a:p>
            <a:pPr algn="just"/>
            <a:r>
              <a:rPr lang="pt-PT" sz="2000" dirty="0" smtClean="0">
                <a:latin typeface="Cambria" panose="02040503050406030204" pitchFamily="18" charset="0"/>
              </a:rPr>
              <a:t>- O </a:t>
            </a:r>
            <a:r>
              <a:rPr lang="pt-PT" sz="2000" dirty="0" err="1" smtClean="0">
                <a:latin typeface="Cambria" panose="02040503050406030204" pitchFamily="18" charset="0"/>
              </a:rPr>
              <a:t>art</a:t>
            </a:r>
            <a:r>
              <a:rPr lang="pt-PT" sz="2000" dirty="0" smtClean="0">
                <a:latin typeface="Cambria" panose="02040503050406030204" pitchFamily="18" charset="0"/>
              </a:rPr>
              <a:t>. 23, n.º 1: «Os empréstimos serão garantidos por hipoteca da habitação adquirida, construída ou objeto das obras financiadas, incluindo o terreno.»; </a:t>
            </a:r>
            <a:endParaRPr lang="pt-PT" sz="20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r>
              <a:rPr lang="pt-PT" sz="2000" b="1" dirty="0" smtClean="0">
                <a:latin typeface="Cambria" pitchFamily="18" charset="0"/>
              </a:rPr>
              <a:t> </a:t>
            </a:r>
            <a:r>
              <a:rPr lang="pt-PT" sz="2000" b="1" dirty="0" smtClean="0">
                <a:latin typeface="Cambria" pitchFamily="18" charset="0"/>
              </a:rPr>
              <a:t>29. </a:t>
            </a:r>
            <a:r>
              <a:rPr lang="pt-PT" sz="2000" b="1" dirty="0" smtClean="0">
                <a:latin typeface="Cambria" pitchFamily="18" charset="0"/>
              </a:rPr>
              <a:t>O que resta do «Regime Jurídico de Concessão de Crédito à Habitação Própria» </a:t>
            </a:r>
            <a:r>
              <a:rPr lang="pt-PT" sz="2000" b="1" dirty="0" smtClean="0">
                <a:solidFill>
                  <a:srgbClr val="FF0000"/>
                </a:solidFill>
                <a:latin typeface="Cambria" panose="02040503050406030204" pitchFamily="18" charset="0"/>
              </a:rPr>
              <a:t>(4 – fim)</a:t>
            </a:r>
            <a:endParaRPr lang="pt-PT" sz="20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48</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1834340"/>
            <a:ext cx="77343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dirty="0" smtClean="0">
                <a:latin typeface="Cambria" panose="02040503050406030204" pitchFamily="18" charset="0"/>
              </a:rPr>
              <a:t>- O </a:t>
            </a:r>
            <a:r>
              <a:rPr lang="pt-PT" dirty="0" err="1" smtClean="0">
                <a:latin typeface="Cambria" panose="02040503050406030204" pitchFamily="18" charset="0"/>
              </a:rPr>
              <a:t>art</a:t>
            </a:r>
            <a:r>
              <a:rPr lang="pt-PT" dirty="0" smtClean="0">
                <a:latin typeface="Cambria" panose="02040503050406030204" pitchFamily="18" charset="0"/>
              </a:rPr>
              <a:t>. 23, n.º 2: «Em reforço da garantia prevista no número anterior, pode ser constituído seguro de vida do mutuário e cônjuge ou outras garantias consideradas adequadas ao risco do empréstimo pela instituição de crédito mutuante.»; </a:t>
            </a:r>
          </a:p>
          <a:p>
            <a:pPr algn="just"/>
            <a:r>
              <a:rPr lang="pt-PT" dirty="0" smtClean="0">
                <a:latin typeface="Cambria" panose="02040503050406030204" pitchFamily="18" charset="0"/>
              </a:rPr>
              <a:t>- O </a:t>
            </a:r>
            <a:r>
              <a:rPr lang="pt-PT" dirty="0" err="1" smtClean="0">
                <a:latin typeface="Cambria" panose="02040503050406030204" pitchFamily="18" charset="0"/>
              </a:rPr>
              <a:t>art</a:t>
            </a:r>
            <a:r>
              <a:rPr lang="pt-PT" dirty="0" smtClean="0">
                <a:latin typeface="Cambria" panose="02040503050406030204" pitchFamily="18" charset="0"/>
              </a:rPr>
              <a:t>. 23, n.º 3: «No regime geral de crédito, a garantia hipotecária a que se refere o n.º 1 pode ser substituída, parcial ou totalmente, por hipoteca de outro prédio ou por penhor de títulos cotados na bolsa de valores e, em casos excecionais, por qualquer outra garantia considerada adequada ao risco do empréstimo pela instituição de crédito mutuante.»; </a:t>
            </a:r>
          </a:p>
          <a:p>
            <a:pPr algn="just"/>
            <a:r>
              <a:rPr lang="pt-PT" dirty="0" smtClean="0">
                <a:latin typeface="Cambria" panose="02040503050406030204" pitchFamily="18" charset="0"/>
              </a:rPr>
              <a:t>- O </a:t>
            </a:r>
            <a:r>
              <a:rPr lang="pt-PT" dirty="0" err="1" smtClean="0">
                <a:latin typeface="Cambria" panose="02040503050406030204" pitchFamily="18" charset="0"/>
              </a:rPr>
              <a:t>art</a:t>
            </a:r>
            <a:r>
              <a:rPr lang="pt-PT" dirty="0" smtClean="0">
                <a:latin typeface="Cambria" panose="02040503050406030204" pitchFamily="18" charset="0"/>
              </a:rPr>
              <a:t>. 23, n.º 4: «No caso do penhor dos títulos, observar-se-á o seguinte: </a:t>
            </a:r>
          </a:p>
          <a:p>
            <a:pPr algn="just"/>
            <a:r>
              <a:rPr lang="pt-PT" dirty="0" smtClean="0">
                <a:latin typeface="Cambria" panose="02040503050406030204" pitchFamily="18" charset="0"/>
              </a:rPr>
              <a:t>a) O valor dos títulos, dado pela sua cotação, não poderá ser inferior, em qualquer momento de vida do empréstimo, a 125% do respetivo saldo; </a:t>
            </a:r>
          </a:p>
          <a:p>
            <a:pPr algn="just"/>
            <a:r>
              <a:rPr lang="pt-PT" dirty="0" smtClean="0">
                <a:latin typeface="Cambria" panose="02040503050406030204" pitchFamily="18" charset="0"/>
              </a:rPr>
              <a:t>b) O penhor poderá, no caso de não ser satisfeito.»   </a:t>
            </a:r>
          </a:p>
          <a:p>
            <a:pPr algn="just"/>
            <a:r>
              <a:rPr lang="pt-PT" dirty="0" smtClean="0">
                <a:latin typeface="Cambria" panose="02040503050406030204" pitchFamily="18" charset="0"/>
              </a:rPr>
              <a:t> </a:t>
            </a:r>
          </a:p>
          <a:p>
            <a:pPr algn="just"/>
            <a:r>
              <a:rPr lang="pt-PT" b="1" dirty="0" smtClean="0">
                <a:latin typeface="Cambria" panose="02040503050406030204" pitchFamily="18" charset="0"/>
              </a:rPr>
              <a:t>A importância do D-L 349/98 </a:t>
            </a:r>
            <a:r>
              <a:rPr lang="pt-PT" b="1" dirty="0" smtClean="0">
                <a:latin typeface="Cambria" panose="02040503050406030204" pitchFamily="18" charset="0"/>
              </a:rPr>
              <a:t>está, </a:t>
            </a:r>
            <a:r>
              <a:rPr lang="pt-PT" b="1" dirty="0" smtClean="0">
                <a:latin typeface="Cambria" panose="02040503050406030204" pitchFamily="18" charset="0"/>
              </a:rPr>
              <a:t>pois, fortemente diminuída.</a:t>
            </a:r>
            <a:endParaRPr lang="pt-PT" b="1"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vert="horz" lIns="91440" tIns="45720" rIns="91440" bIns="45720" rtlCol="0" anchor="ctr">
            <a:noAutofit/>
          </a:bodyPr>
          <a:lstStyle/>
          <a:p>
            <a:pPr lvl="0"/>
            <a:r>
              <a:rPr lang="pt-PT" sz="2400" b="1" dirty="0" smtClean="0">
                <a:latin typeface="Cambria" panose="02040503050406030204" pitchFamily="18" charset="0"/>
              </a:rPr>
              <a:t>30. </a:t>
            </a:r>
            <a:r>
              <a:rPr lang="pt-PT" sz="2400" b="1" dirty="0" smtClean="0">
                <a:latin typeface="Cambria" panose="02040503050406030204" pitchFamily="18" charset="0"/>
              </a:rPr>
              <a:t>Ênfase final</a:t>
            </a:r>
            <a:endParaRPr lang="pt-PT" sz="2400" b="1" dirty="0" smtClean="0">
              <a:solidFill>
                <a:srgbClr val="C00000"/>
              </a:solidFill>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49</a:t>
            </a:fld>
            <a:endParaRPr lang="en-US" dirty="0"/>
          </a:p>
        </p:txBody>
      </p:sp>
      <p:sp>
        <p:nvSpPr>
          <p:cNvPr id="11" name="TextBox 10"/>
          <p:cNvSpPr txBox="1"/>
          <p:nvPr/>
        </p:nvSpPr>
        <p:spPr>
          <a:xfrm>
            <a:off x="723900" y="2682756"/>
            <a:ext cx="7696200" cy="646331"/>
          </a:xfrm>
          <a:prstGeom prst="rect">
            <a:avLst/>
          </a:prstGeom>
          <a:noFill/>
        </p:spPr>
        <p:txBody>
          <a:bodyPr wrap="square" rtlCol="0">
            <a:spAutoFit/>
          </a:bodyPr>
          <a:lstStyle/>
          <a:p>
            <a:pPr indent="177800" algn="just"/>
            <a:endParaRPr lang="pt-PT" dirty="0" smtClean="0">
              <a:latin typeface="Cambria" pitchFamily="18" charset="0"/>
            </a:endParaRPr>
          </a:p>
          <a:p>
            <a:pPr indent="177800" algn="just"/>
            <a:r>
              <a:rPr lang="pt-PT" dirty="0" smtClean="0">
                <a:latin typeface="Cambria" pitchFamily="18" charset="0"/>
              </a:rPr>
              <a:t> </a:t>
            </a:r>
          </a:p>
        </p:txBody>
      </p:sp>
      <p:sp>
        <p:nvSpPr>
          <p:cNvPr id="13313" name="Rectangle 1"/>
          <p:cNvSpPr>
            <a:spLocks noChangeArrowheads="1"/>
          </p:cNvSpPr>
          <p:nvPr/>
        </p:nvSpPr>
        <p:spPr bwMode="auto">
          <a:xfrm>
            <a:off x="723900" y="2425555"/>
            <a:ext cx="77343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400" dirty="0" smtClean="0">
                <a:latin typeface="Cambria" panose="02040503050406030204" pitchFamily="18" charset="0"/>
              </a:rPr>
              <a:t>Os preceitos do </a:t>
            </a:r>
            <a:r>
              <a:rPr lang="pt-PT" sz="2400" dirty="0" smtClean="0">
                <a:latin typeface="Cambria" panose="02040503050406030204" pitchFamily="18" charset="0"/>
              </a:rPr>
              <a:t>Regime </a:t>
            </a:r>
            <a:r>
              <a:rPr lang="pt-PT" sz="2400" dirty="0" smtClean="0">
                <a:latin typeface="Cambria" panose="02040503050406030204" pitchFamily="18" charset="0"/>
              </a:rPr>
              <a:t>são, em grande parte, iguais ou muito parecidos com os que </a:t>
            </a:r>
            <a:r>
              <a:rPr lang="pt-PT" sz="2400" dirty="0" smtClean="0">
                <a:latin typeface="Cambria" panose="02040503050406030204" pitchFamily="18" charset="0"/>
              </a:rPr>
              <a:t>vieram </a:t>
            </a:r>
            <a:r>
              <a:rPr lang="pt-PT" sz="2400" dirty="0" smtClean="0">
                <a:latin typeface="Cambria" panose="02040503050406030204" pitchFamily="18" charset="0"/>
              </a:rPr>
              <a:t>substituir ou com regras constantes de regulamentos do Banco de Portugal.</a:t>
            </a:r>
            <a:endParaRPr lang="pt-PT" sz="2400" dirty="0">
              <a:latin typeface="Cambria" panose="02040503050406030204" pitchFamily="18"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571500" y="2020686"/>
            <a:ext cx="8229600" cy="3687763"/>
          </a:xfrm>
        </p:spPr>
        <p:txBody>
          <a:bodyPr>
            <a:normAutofit/>
          </a:bodyPr>
          <a:lstStyle/>
          <a:p>
            <a:endParaRPr lang="pt-PT" dirty="0" smtClean="0"/>
          </a:p>
          <a:p>
            <a:endParaRPr lang="pt-PT" dirty="0" smtClean="0"/>
          </a:p>
          <a:p>
            <a:endParaRPr lang="pt-PT" b="1" dirty="0" smtClean="0"/>
          </a:p>
          <a:p>
            <a:endParaRPr lang="pt-PT" dirty="0"/>
          </a:p>
        </p:txBody>
      </p:sp>
      <p:sp>
        <p:nvSpPr>
          <p:cNvPr id="4" name="Marcador de Posição do Número do Diapositivo 3"/>
          <p:cNvSpPr>
            <a:spLocks noGrp="1"/>
          </p:cNvSpPr>
          <p:nvPr>
            <p:ph type="sldNum" sz="quarter" idx="12"/>
          </p:nvPr>
        </p:nvSpPr>
        <p:spPr/>
        <p:txBody>
          <a:bodyPr/>
          <a:lstStyle/>
          <a:p>
            <a:fld id="{B6F15528-21DE-4FAA-801E-634DDDAF4B2B}" type="slidenum">
              <a:rPr lang="en-US" smtClean="0"/>
              <a:pPr/>
              <a:t>5</a:t>
            </a:fld>
            <a:endParaRPr lang="en-US"/>
          </a:p>
        </p:txBody>
      </p:sp>
      <p:sp>
        <p:nvSpPr>
          <p:cNvPr id="5"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1505" name="Rectangle 1"/>
          <p:cNvSpPr>
            <a:spLocks noChangeArrowheads="1"/>
          </p:cNvSpPr>
          <p:nvPr/>
        </p:nvSpPr>
        <p:spPr bwMode="auto">
          <a:xfrm>
            <a:off x="0" y="181380"/>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kumimoji="0" lang="pt-PT" sz="2200" b="1" i="0" u="none" strike="noStrike" cap="none" normalizeH="0" baseline="0" dirty="0" smtClean="0">
                <a:ln>
                  <a:noFill/>
                </a:ln>
                <a:solidFill>
                  <a:schemeClr val="tx1"/>
                </a:solidFill>
                <a:effectLst/>
                <a:latin typeface="Cambria" panose="02040503050406030204" pitchFamily="18" charset="0"/>
                <a:ea typeface="Times New Roman" pitchFamily="18" charset="0"/>
                <a:cs typeface="Arial" pitchFamily="34" charset="0"/>
              </a:rPr>
              <a:t>3. </a:t>
            </a:r>
            <a:r>
              <a:rPr lang="pt-PT" sz="2400" b="1" dirty="0" smtClean="0">
                <a:latin typeface="Cambria" panose="02040503050406030204" pitchFamily="18" charset="0"/>
              </a:rPr>
              <a:t>Principais marcos da evolução das leis e dos regulamentos sobre «crédito à habitação» </a:t>
            </a:r>
            <a:r>
              <a:rPr lang="pt-PT" sz="2400" b="1" dirty="0" smtClean="0">
                <a:solidFill>
                  <a:srgbClr val="FF0000"/>
                </a:solidFill>
                <a:latin typeface="Cambria" panose="02040503050406030204" pitchFamily="18" charset="0"/>
              </a:rPr>
              <a:t>(</a:t>
            </a:r>
            <a:r>
              <a:rPr lang="pt-PT" sz="2400" b="1" dirty="0" err="1" smtClean="0">
                <a:solidFill>
                  <a:srgbClr val="FF0000"/>
                </a:solidFill>
                <a:latin typeface="Cambria" panose="02040503050406030204" pitchFamily="18" charset="0"/>
              </a:rPr>
              <a:t>cont</a:t>
            </a:r>
            <a:r>
              <a:rPr lang="pt-PT" sz="2400" b="1" dirty="0" smtClean="0">
                <a:solidFill>
                  <a:srgbClr val="FF0000"/>
                </a:solidFill>
                <a:latin typeface="Cambria" panose="02040503050406030204" pitchFamily="18" charset="0"/>
              </a:rPr>
              <a:t>. 2)</a:t>
            </a:r>
            <a:endParaRPr lang="pt-PT" sz="2200" dirty="0" smtClean="0">
              <a:solidFill>
                <a:srgbClr val="FF0000"/>
              </a:solidFill>
              <a:latin typeface="Cambria" panose="02040503050406030204" pitchFamily="18" charset="0"/>
            </a:endParaRPr>
          </a:p>
        </p:txBody>
      </p:sp>
      <p:sp>
        <p:nvSpPr>
          <p:cNvPr id="21506" name="Rectangle 2"/>
          <p:cNvSpPr>
            <a:spLocks noChangeArrowheads="1"/>
          </p:cNvSpPr>
          <p:nvPr/>
        </p:nvSpPr>
        <p:spPr bwMode="auto">
          <a:xfrm>
            <a:off x="838200" y="1762611"/>
            <a:ext cx="7696200" cy="4339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1400" dirty="0" smtClean="0">
                <a:latin typeface="Cambria" panose="02040503050406030204" pitchFamily="18" charset="0"/>
              </a:rPr>
              <a:t>- D-L 328-B/86, de 30 de setembro: ampliou o regime à aquisição de habitação para arrendamento e reiterou a permissão de os bancos comerciais e os bancos de investimento concederem crédito à habitação, embora mantendo limites apertados;</a:t>
            </a:r>
          </a:p>
          <a:p>
            <a:pPr algn="just"/>
            <a:r>
              <a:rPr lang="pt-PT" sz="1400" dirty="0" smtClean="0">
                <a:latin typeface="Cambria" panose="02040503050406030204" pitchFamily="18" charset="0"/>
              </a:rPr>
              <a:t>- </a:t>
            </a:r>
            <a:r>
              <a:rPr lang="pt-PT" sz="1400" dirty="0">
                <a:latin typeface="Cambria" panose="02040503050406030204" pitchFamily="18" charset="0"/>
              </a:rPr>
              <a:t>Despacho n.º 12 </a:t>
            </a:r>
            <a:r>
              <a:rPr lang="pt-PT" sz="1400" dirty="0" smtClean="0">
                <a:latin typeface="Cambria" panose="02040503050406030204" pitchFamily="18" charset="0"/>
              </a:rPr>
              <a:t>479/97, de 24 de novembro, do Secretário de Estado do Tesouro e Finanças: determinou que ficava permanentemente autorizada a concessão de crédito bonificado à habitação por todos os bancos e pela CCCAM, desde que as instituições cumprissem  determinadas condições – sendo que tal despacho se limitou a dar continuação a vários despachos pontuais afins emitidos desde 1991;</a:t>
            </a:r>
          </a:p>
          <a:p>
            <a:pPr algn="just"/>
            <a:r>
              <a:rPr lang="pt-PT" sz="1400" dirty="0" smtClean="0">
                <a:latin typeface="Cambria" panose="02040503050406030204" pitchFamily="18" charset="0"/>
              </a:rPr>
              <a:t>- D-L 349/98, de 11 de novembro: regime do crédito à habitação que se conservou em vigor, embora com muitas alterações, até à presente data, e de que ainda restarão alguns preceitos após 31 de dezembro de 2017;</a:t>
            </a:r>
          </a:p>
          <a:p>
            <a:pPr algn="just"/>
            <a:r>
              <a:rPr lang="pt-PT" sz="1400" dirty="0" smtClean="0">
                <a:latin typeface="Cambria" panose="02040503050406030204" pitchFamily="18" charset="0"/>
              </a:rPr>
              <a:t>- Despacho n.º 17 704/99, de 31 de agosto de 1999: determinou «Poderão </a:t>
            </a:r>
            <a:r>
              <a:rPr lang="pt-PT" sz="1400" dirty="0" err="1" smtClean="0">
                <a:latin typeface="Cambria" panose="02040503050406030204" pitchFamily="18" charset="0"/>
              </a:rPr>
              <a:t>efectuar</a:t>
            </a:r>
            <a:r>
              <a:rPr lang="pt-PT" sz="1400" dirty="0" smtClean="0">
                <a:latin typeface="Cambria" panose="02040503050406030204" pitchFamily="18" charset="0"/>
              </a:rPr>
              <a:t> operações incluídas nos regimes de crédito bonificado à habitação todas as instituições de crédito habilitadas a conceder empréstimos à habitação no regime geral em Portugal…»;</a:t>
            </a:r>
          </a:p>
          <a:p>
            <a:pPr algn="just"/>
            <a:r>
              <a:rPr lang="pt-PT" sz="1400" dirty="0" smtClean="0">
                <a:latin typeface="Cambria" panose="02040503050406030204" pitchFamily="18" charset="0"/>
              </a:rPr>
              <a:t> - Instrução n.º 27/2003 do Banco de Portugal: vinculou as IC a seguir procedimentos consonantes com o essencial da Recomendação 2001/193/CE - sucedida pelo Aviso do Banco de Portugal n.º 2/2010 (alterado pelo Aviso n.º 16/2012), que levou mais longe a referida vinculação;</a:t>
            </a:r>
          </a:p>
          <a:p>
            <a:r>
              <a:rPr lang="pt-PT" sz="1400" dirty="0" smtClean="0">
                <a:latin typeface="Cambria" panose="02040503050406030204" pitchFamily="18" charset="0"/>
              </a:rPr>
              <a:t>  </a:t>
            </a:r>
          </a:p>
          <a:p>
            <a:pPr lvl="0" algn="just" fontAlgn="base">
              <a:spcBef>
                <a:spcPct val="0"/>
              </a:spcBef>
              <a:spcAft>
                <a:spcPct val="0"/>
              </a:spcAft>
            </a:pPr>
            <a:endParaRPr kumimoji="0" lang="pt-PT" sz="2400" b="0" i="0" u="none" strike="noStrike" cap="none" normalizeH="0" baseline="0" dirty="0" smtClean="0">
              <a:ln>
                <a:noFill/>
              </a:ln>
              <a:solidFill>
                <a:schemeClr val="tx1"/>
              </a:solidFill>
              <a:effectLst/>
              <a:latin typeface="Cambria" panose="02040503050406030204" pitchFamily="18"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571500" y="2020686"/>
            <a:ext cx="8229600" cy="3687763"/>
          </a:xfrm>
        </p:spPr>
        <p:txBody>
          <a:bodyPr>
            <a:normAutofit/>
          </a:bodyPr>
          <a:lstStyle/>
          <a:p>
            <a:endParaRPr lang="pt-PT" dirty="0" smtClean="0"/>
          </a:p>
          <a:p>
            <a:endParaRPr lang="pt-PT" dirty="0" smtClean="0"/>
          </a:p>
          <a:p>
            <a:endParaRPr lang="pt-PT" b="1" dirty="0" smtClean="0"/>
          </a:p>
          <a:p>
            <a:endParaRPr lang="pt-PT" dirty="0"/>
          </a:p>
        </p:txBody>
      </p:sp>
      <p:sp>
        <p:nvSpPr>
          <p:cNvPr id="4" name="Marcador de Posição do Número do Diapositivo 3"/>
          <p:cNvSpPr>
            <a:spLocks noGrp="1"/>
          </p:cNvSpPr>
          <p:nvPr>
            <p:ph type="sldNum" sz="quarter" idx="12"/>
          </p:nvPr>
        </p:nvSpPr>
        <p:spPr/>
        <p:txBody>
          <a:bodyPr/>
          <a:lstStyle/>
          <a:p>
            <a:fld id="{B6F15528-21DE-4FAA-801E-634DDDAF4B2B}" type="slidenum">
              <a:rPr lang="en-US" smtClean="0"/>
              <a:pPr/>
              <a:t>6</a:t>
            </a:fld>
            <a:endParaRPr lang="en-US"/>
          </a:p>
        </p:txBody>
      </p:sp>
      <p:sp>
        <p:nvSpPr>
          <p:cNvPr id="5"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1505" name="Rectangle 1"/>
          <p:cNvSpPr>
            <a:spLocks noChangeArrowheads="1"/>
          </p:cNvSpPr>
          <p:nvPr/>
        </p:nvSpPr>
        <p:spPr bwMode="auto">
          <a:xfrm>
            <a:off x="0" y="181380"/>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kumimoji="0" lang="pt-PT" sz="2200" b="1" i="0" u="none" strike="noStrike" cap="none" normalizeH="0" baseline="0" dirty="0" smtClean="0">
                <a:ln>
                  <a:noFill/>
                </a:ln>
                <a:solidFill>
                  <a:schemeClr val="tx1"/>
                </a:solidFill>
                <a:effectLst/>
                <a:latin typeface="Cambria" panose="02040503050406030204" pitchFamily="18" charset="0"/>
                <a:ea typeface="Cambria" panose="02040503050406030204" pitchFamily="18" charset="0"/>
                <a:cs typeface="Arial" pitchFamily="34" charset="0"/>
              </a:rPr>
              <a:t>3. </a:t>
            </a:r>
            <a:r>
              <a:rPr lang="pt-PT" sz="2400" b="1" dirty="0" smtClean="0">
                <a:latin typeface="Cambria" panose="02040503050406030204" pitchFamily="18" charset="0"/>
                <a:ea typeface="Cambria" panose="02040503050406030204" pitchFamily="18" charset="0"/>
              </a:rPr>
              <a:t>Principais marcos da evolução das leis e dos regulamentos sobre «crédito à habitação» </a:t>
            </a:r>
            <a:r>
              <a:rPr lang="pt-PT" sz="2400" b="1" dirty="0" smtClean="0">
                <a:solidFill>
                  <a:srgbClr val="FF0000"/>
                </a:solidFill>
                <a:latin typeface="Cambria" panose="02040503050406030204" pitchFamily="18" charset="0"/>
                <a:ea typeface="Cambria" panose="02040503050406030204" pitchFamily="18" charset="0"/>
              </a:rPr>
              <a:t>(3 fim)</a:t>
            </a:r>
            <a:endParaRPr lang="pt-PT" sz="2200" dirty="0" smtClean="0">
              <a:solidFill>
                <a:srgbClr val="FF0000"/>
              </a:solidFill>
              <a:latin typeface="Cambria" panose="02040503050406030204" pitchFamily="18" charset="0"/>
              <a:ea typeface="Cambria" panose="02040503050406030204" pitchFamily="18" charset="0"/>
            </a:endParaRPr>
          </a:p>
        </p:txBody>
      </p:sp>
      <p:sp>
        <p:nvSpPr>
          <p:cNvPr id="21506" name="Rectangle 2"/>
          <p:cNvSpPr>
            <a:spLocks noChangeArrowheads="1"/>
          </p:cNvSpPr>
          <p:nvPr/>
        </p:nvSpPr>
        <p:spPr bwMode="auto">
          <a:xfrm>
            <a:off x="838200" y="1654889"/>
            <a:ext cx="7696200" cy="45550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1400" dirty="0" smtClean="0"/>
              <a:t>- D-L 305/2003, de 9 de dezembro: revogou «os regimes de crédito bonificado e crédito jovem bonificado, relativamente à contratação de novas operações de crédito….»;</a:t>
            </a:r>
          </a:p>
          <a:p>
            <a:pPr algn="just"/>
            <a:r>
              <a:rPr lang="pt-PT" sz="1400" dirty="0" smtClean="0"/>
              <a:t>- D-L 240/2006, de 22 de dezembro: estabeleceu regras sobre o arredondamento da taxa de juro, na área do crédito à habitação (vigorará até ao final de 2017);</a:t>
            </a:r>
          </a:p>
          <a:p>
            <a:pPr algn="just"/>
            <a:r>
              <a:rPr lang="pt-PT" sz="1400" dirty="0" smtClean="0"/>
              <a:t>- D-L 51/2007, de 7 de março: regulou as práticas comerciais das instituições de crédito, na área do crédito à habitação (vigorará até ao final de 2017);</a:t>
            </a:r>
          </a:p>
          <a:p>
            <a:pPr algn="just" fontAlgn="t"/>
            <a:r>
              <a:rPr lang="pt-PT" sz="1400" dirty="0" smtClean="0"/>
              <a:t>- D-L 171/2008, de 26 de agosto: aprovou medidas de tutela do mutuário no crédito à habitação «no âmbito do reforço da renegociação das condições dos empréstimos e da respetiva mobilidade»  (vigorará até ao final de 2017);</a:t>
            </a:r>
          </a:p>
          <a:p>
            <a:pPr algn="just"/>
            <a:r>
              <a:rPr lang="pt-PT" sz="1400" dirty="0" smtClean="0"/>
              <a:t>- D-L 222/2009, de 11 de setembro: estabeleceu medidas de proteção do consumidor na celebração de contratos de seguro de vida associados ao crédito à habitação (o D-L 74-A/2017 não o revoga);</a:t>
            </a:r>
          </a:p>
          <a:p>
            <a:pPr algn="just"/>
            <a:r>
              <a:rPr lang="pt-PT" sz="1400" dirty="0" smtClean="0"/>
              <a:t>- D-L 226/2012, de 18 de outubro: estendeu o âmbito de aplicação do D-L 51/2007 aos demais contratos de crédito garantidos por hipoteca, ou por outro direito sobre imóvel, celebrados com clientes bancários particulares (vigorará até ao final de 2017);</a:t>
            </a:r>
          </a:p>
          <a:p>
            <a:pPr algn="just"/>
            <a:r>
              <a:rPr lang="pt-PT" sz="1400" dirty="0" smtClean="0"/>
              <a:t>- Lei 58/2012, de 9 de novembro: criou um regime extraordinário de proteção de devedores de crédito à habitação em situação económica muito difícil (vigorou até 31 de dezembro de 2015);</a:t>
            </a:r>
          </a:p>
          <a:p>
            <a:pPr algn="just"/>
            <a:r>
              <a:rPr lang="pt-PT" sz="1400" dirty="0" smtClean="0"/>
              <a:t>- Lei 59/2012, de 9 de novembro: criou «salvaguardas para os mutuários de crédito à habitação» (o D-L 74-A/2017 não o </a:t>
            </a:r>
            <a:r>
              <a:rPr lang="pt-PT" sz="1400" dirty="0" smtClean="0"/>
              <a:t>revogou, </a:t>
            </a:r>
            <a:r>
              <a:rPr lang="pt-PT" sz="1400" dirty="0" smtClean="0"/>
              <a:t>mas os seus efeitos </a:t>
            </a:r>
            <a:r>
              <a:rPr lang="pt-PT" sz="1400" dirty="0" smtClean="0"/>
              <a:t>extinguiram-se </a:t>
            </a:r>
            <a:r>
              <a:rPr lang="pt-PT" sz="1400" dirty="0" smtClean="0"/>
              <a:t>por força da revogação </a:t>
            </a:r>
            <a:r>
              <a:rPr lang="pt-PT" sz="1400" dirty="0" smtClean="0"/>
              <a:t>de grande parte do </a:t>
            </a:r>
            <a:r>
              <a:rPr lang="pt-PT" sz="1400" dirty="0" smtClean="0"/>
              <a:t>D-L 349/98).  </a:t>
            </a:r>
          </a:p>
          <a:p>
            <a:pPr lvl="0" algn="just" fontAlgn="base">
              <a:spcBef>
                <a:spcPct val="0"/>
              </a:spcBef>
              <a:spcAft>
                <a:spcPct val="0"/>
              </a:spcAft>
            </a:pPr>
            <a:endParaRPr kumimoji="0" lang="pt-PT" sz="2400" b="0" i="0" u="none" strike="noStrike" cap="none" normalizeH="0" baseline="0" dirty="0" smtClean="0">
              <a:ln>
                <a:noFill/>
              </a:ln>
              <a:solidFill>
                <a:schemeClr val="tx1"/>
              </a:solidFill>
              <a:effectLst/>
              <a:latin typeface="Cambria" panose="02040503050406030204" pitchFamily="18"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69672"/>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7</a:t>
            </a:fld>
            <a:endParaRPr lang="en-US" dirty="0"/>
          </a:p>
        </p:txBody>
      </p:sp>
      <p:sp>
        <p:nvSpPr>
          <p:cNvPr id="11" name="TextBox 10"/>
          <p:cNvSpPr txBox="1"/>
          <p:nvPr/>
        </p:nvSpPr>
        <p:spPr>
          <a:xfrm>
            <a:off x="609600" y="1854875"/>
            <a:ext cx="7696200" cy="923330"/>
          </a:xfrm>
          <a:prstGeom prst="rect">
            <a:avLst/>
          </a:prstGeom>
          <a:noFill/>
        </p:spPr>
        <p:txBody>
          <a:bodyPr wrap="square" rtlCol="0">
            <a:spAutoFit/>
          </a:bodyPr>
          <a:lstStyle/>
          <a:p>
            <a:pPr indent="177800" algn="just">
              <a:buFont typeface="Arial" pitchFamily="34" charset="0"/>
              <a:buChar char="•"/>
            </a:pPr>
            <a:endParaRPr lang="pt-PT" dirty="0" smtClean="0">
              <a:latin typeface="Cambria" pitchFamily="18" charset="0"/>
            </a:endParaRPr>
          </a:p>
          <a:p>
            <a:pPr indent="177800" algn="just"/>
            <a:endParaRPr lang="pt-PT" dirty="0" smtClean="0">
              <a:latin typeface="Cambria" pitchFamily="18" charset="0"/>
            </a:endParaRPr>
          </a:p>
          <a:p>
            <a:pPr indent="177800">
              <a:buFont typeface="Arial" pitchFamily="34" charset="0"/>
              <a:buChar char="•"/>
            </a:pPr>
            <a:endParaRPr lang="pt-PT" dirty="0" smtClean="0">
              <a:latin typeface="Cambria" pitchFamily="18" charset="0"/>
            </a:endParaRPr>
          </a:p>
        </p:txBody>
      </p:sp>
      <p:sp>
        <p:nvSpPr>
          <p:cNvPr id="20481" name="Rectangle 1"/>
          <p:cNvSpPr>
            <a:spLocks noChangeArrowheads="1"/>
          </p:cNvSpPr>
          <p:nvPr/>
        </p:nvSpPr>
        <p:spPr bwMode="auto">
          <a:xfrm>
            <a:off x="-304800" y="279665"/>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kumimoji="0" lang="pt-PT" sz="2200" b="1" i="0" u="none" strike="noStrike" cap="none" normalizeH="0" baseline="0" dirty="0" smtClean="0">
                <a:ln>
                  <a:noFill/>
                </a:ln>
                <a:solidFill>
                  <a:schemeClr val="tx1"/>
                </a:solidFill>
                <a:effectLst/>
                <a:latin typeface="Cambria" panose="02040503050406030204" pitchFamily="18" charset="0"/>
                <a:ea typeface="Times New Roman" pitchFamily="18" charset="0"/>
                <a:cs typeface="Arial" pitchFamily="34" charset="0"/>
              </a:rPr>
              <a:t>4. </a:t>
            </a:r>
            <a:r>
              <a:rPr lang="pt-PT" sz="2400" b="1" dirty="0" smtClean="0">
                <a:latin typeface="Cambria" panose="02040503050406030204" pitchFamily="18" charset="0"/>
              </a:rPr>
              <a:t>O início de vigência </a:t>
            </a:r>
            <a:endParaRPr lang="pt-PT" sz="2400" dirty="0" smtClean="0">
              <a:latin typeface="Cambria" panose="02040503050406030204" pitchFamily="18" charset="0"/>
            </a:endParaRPr>
          </a:p>
        </p:txBody>
      </p:sp>
      <p:sp>
        <p:nvSpPr>
          <p:cNvPr id="20482" name="Rectangle 2"/>
          <p:cNvSpPr>
            <a:spLocks noChangeArrowheads="1"/>
          </p:cNvSpPr>
          <p:nvPr/>
        </p:nvSpPr>
        <p:spPr bwMode="auto">
          <a:xfrm>
            <a:off x="835152" y="1686246"/>
            <a:ext cx="78486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PT" sz="2400" dirty="0" smtClean="0">
                <a:latin typeface="Cambria" panose="02040503050406030204" pitchFamily="18" charset="0"/>
              </a:rPr>
              <a:t>No geral, o Regime </a:t>
            </a:r>
            <a:r>
              <a:rPr lang="pt-PT" sz="2400" dirty="0" smtClean="0">
                <a:latin typeface="Cambria" panose="02040503050406030204" pitchFamily="18" charset="0"/>
              </a:rPr>
              <a:t>entrou </a:t>
            </a:r>
            <a:r>
              <a:rPr lang="pt-PT" sz="2400" dirty="0" smtClean="0">
                <a:latin typeface="Cambria" panose="02040503050406030204" pitchFamily="18" charset="0"/>
              </a:rPr>
              <a:t>em vigor em 1.1.2018 (</a:t>
            </a:r>
            <a:r>
              <a:rPr lang="pt-PT" sz="2400" dirty="0" err="1" smtClean="0">
                <a:latin typeface="Cambria" panose="02040503050406030204" pitchFamily="18" charset="0"/>
              </a:rPr>
              <a:t>art</a:t>
            </a:r>
            <a:r>
              <a:rPr lang="pt-PT" sz="2400" dirty="0" smtClean="0">
                <a:latin typeface="Cambria" panose="02040503050406030204" pitchFamily="18" charset="0"/>
              </a:rPr>
              <a:t>. 47, n.º 1).</a:t>
            </a:r>
          </a:p>
          <a:p>
            <a:pPr algn="just"/>
            <a:r>
              <a:rPr lang="pt-PT" sz="2400" dirty="0" smtClean="0">
                <a:latin typeface="Cambria" panose="02040503050406030204" pitchFamily="18" charset="0"/>
              </a:rPr>
              <a:t> </a:t>
            </a:r>
          </a:p>
          <a:p>
            <a:pPr algn="just"/>
            <a:r>
              <a:rPr lang="pt-PT" sz="2400" dirty="0" smtClean="0">
                <a:latin typeface="Cambria" panose="02040503050406030204" pitchFamily="18" charset="0"/>
              </a:rPr>
              <a:t>A parte final da alínea e) do n.º 3 do </a:t>
            </a:r>
            <a:r>
              <a:rPr lang="pt-PT" sz="2400" dirty="0" err="1" smtClean="0">
                <a:latin typeface="Cambria" panose="02040503050406030204" pitchFamily="18" charset="0"/>
              </a:rPr>
              <a:t>art</a:t>
            </a:r>
            <a:r>
              <a:rPr lang="pt-PT" sz="2400" dirty="0" smtClean="0">
                <a:latin typeface="Cambria" panose="02040503050406030204" pitchFamily="18" charset="0"/>
              </a:rPr>
              <a:t>. 12 (obrigação de identificação do indexante, do respetivo administrador e de indicação das suas potenciais implicações para o consumidor) </a:t>
            </a:r>
            <a:r>
              <a:rPr lang="pt-PT" sz="2400" dirty="0" smtClean="0">
                <a:latin typeface="Cambria" panose="02040503050406030204" pitchFamily="18" charset="0"/>
              </a:rPr>
              <a:t>aplicou-se </a:t>
            </a:r>
            <a:r>
              <a:rPr lang="pt-PT" sz="2400" dirty="0" smtClean="0">
                <a:latin typeface="Cambria" panose="02040503050406030204" pitchFamily="18" charset="0"/>
              </a:rPr>
              <a:t>a partir de 1 de julho de 2018, em consonância com o Regulamento (UE) 2016/1011, relativo aos índices utilizados como referência no quadro de instrumentos e contratos financeiros ou para aferir o desempenho de fundos de investimento.</a:t>
            </a:r>
          </a:p>
          <a:p>
            <a:pPr marL="342900" lvl="0" indent="-342900"/>
            <a:endParaRPr kumimoji="0" lang="pt-PT" sz="2400" b="0" i="0" u="none" strike="noStrike" cap="none" normalizeH="0" baseline="0" dirty="0" smtClean="0">
              <a:ln>
                <a:noFill/>
              </a:ln>
              <a:solidFill>
                <a:schemeClr val="tx1"/>
              </a:solidFill>
              <a:effectLst/>
              <a:latin typeface="Cambria" panose="02040503050406030204" pitchFamily="18" charset="0"/>
              <a:cs typeface="Arial" pitchFamily="34"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r>
              <a:rPr lang="pt-PT" sz="2000" b="1" dirty="0" smtClean="0">
                <a:latin typeface="Cambria" panose="02040503050406030204" pitchFamily="18" charset="0"/>
              </a:rPr>
              <a:t>5. A sistematização do diploma</a:t>
            </a:r>
            <a:r>
              <a:rPr lang="pt-PT" sz="2000" b="1" dirty="0" smtClean="0"/>
              <a:t/>
            </a:r>
            <a:br>
              <a:rPr lang="pt-PT" sz="2000" b="1" dirty="0" smtClean="0"/>
            </a:br>
            <a:endParaRPr lang="pt-PT" sz="2000" dirty="0">
              <a:latin typeface="Cambria" pitchFamily="18" charset="0"/>
            </a:endParaRPr>
          </a:p>
        </p:txBody>
      </p:sp>
      <p:sp>
        <p:nvSpPr>
          <p:cNvPr id="4" name="Rectangle 3"/>
          <p:cNvSpPr/>
          <p:nvPr/>
        </p:nvSpPr>
        <p:spPr>
          <a:xfrm>
            <a:off x="0" y="9906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8</a:t>
            </a:fld>
            <a:endParaRPr lang="en-US" dirty="0"/>
          </a:p>
        </p:txBody>
      </p:sp>
      <p:sp>
        <p:nvSpPr>
          <p:cNvPr id="19458" name="Rectangle 2"/>
          <p:cNvSpPr>
            <a:spLocks noChangeArrowheads="1"/>
          </p:cNvSpPr>
          <p:nvPr/>
        </p:nvSpPr>
        <p:spPr bwMode="auto">
          <a:xfrm>
            <a:off x="762000" y="1818540"/>
            <a:ext cx="77724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PT" sz="2000" dirty="0" smtClean="0">
                <a:latin typeface="Cambria" panose="02040503050406030204" pitchFamily="18" charset="0"/>
              </a:rPr>
              <a:t>- Capítulo I </a:t>
            </a:r>
            <a:r>
              <a:rPr lang="pt-PT" sz="2000" b="1" dirty="0" smtClean="0">
                <a:latin typeface="Cambria" panose="02040503050406030204" pitchFamily="18" charset="0"/>
              </a:rPr>
              <a:t>Disposições gerais</a:t>
            </a:r>
            <a:endParaRPr lang="pt-PT" sz="2000" dirty="0" smtClean="0">
              <a:latin typeface="Cambria" panose="02040503050406030204" pitchFamily="18" charset="0"/>
            </a:endParaRPr>
          </a:p>
          <a:p>
            <a:r>
              <a:rPr lang="pt-PT" sz="2000" dirty="0" smtClean="0">
                <a:latin typeface="Cambria" panose="02040503050406030204" pitchFamily="18" charset="0"/>
              </a:rPr>
              <a:t>- Capítulo II </a:t>
            </a:r>
            <a:r>
              <a:rPr lang="pt-PT" sz="2000" b="1" dirty="0" smtClean="0">
                <a:latin typeface="Cambria" panose="02040503050406030204" pitchFamily="18" charset="0"/>
              </a:rPr>
              <a:t>Condições aplicáveis aos mutuantes</a:t>
            </a:r>
            <a:endParaRPr lang="pt-PT" sz="2000" dirty="0" smtClean="0">
              <a:latin typeface="Cambria" panose="02040503050406030204" pitchFamily="18" charset="0"/>
            </a:endParaRPr>
          </a:p>
          <a:p>
            <a:r>
              <a:rPr lang="pt-PT" sz="2000" dirty="0" smtClean="0">
                <a:latin typeface="Cambria" panose="02040503050406030204" pitchFamily="18" charset="0"/>
              </a:rPr>
              <a:t>- Capítulo III </a:t>
            </a:r>
            <a:r>
              <a:rPr lang="pt-PT" sz="2000" b="1" dirty="0" smtClean="0">
                <a:latin typeface="Cambria" panose="02040503050406030204" pitchFamily="18" charset="0"/>
              </a:rPr>
              <a:t>Informação e práticas prévias à celebração do contrato de crédito</a:t>
            </a:r>
            <a:endParaRPr lang="pt-PT" sz="2000" dirty="0" smtClean="0">
              <a:latin typeface="Cambria" panose="02040503050406030204" pitchFamily="18" charset="0"/>
            </a:endParaRPr>
          </a:p>
          <a:p>
            <a:r>
              <a:rPr lang="pt-PT" sz="2000" dirty="0" smtClean="0">
                <a:latin typeface="Cambria" panose="02040503050406030204" pitchFamily="18" charset="0"/>
              </a:rPr>
              <a:t>- Capítulo IV </a:t>
            </a:r>
            <a:r>
              <a:rPr lang="pt-PT" sz="2000" b="1" dirty="0" smtClean="0">
                <a:latin typeface="Cambria" panose="02040503050406030204" pitchFamily="18" charset="0"/>
              </a:rPr>
              <a:t>Avaliação da solvabilidade</a:t>
            </a:r>
            <a:endParaRPr lang="pt-PT" sz="2000" dirty="0" smtClean="0">
              <a:latin typeface="Cambria" panose="02040503050406030204" pitchFamily="18" charset="0"/>
            </a:endParaRPr>
          </a:p>
          <a:p>
            <a:r>
              <a:rPr lang="pt-PT" sz="2000" dirty="0" smtClean="0">
                <a:latin typeface="Cambria" panose="02040503050406030204" pitchFamily="18" charset="0"/>
              </a:rPr>
              <a:t>- Capítulo V </a:t>
            </a:r>
            <a:r>
              <a:rPr lang="pt-PT" sz="2000" b="1" dirty="0" smtClean="0">
                <a:latin typeface="Cambria" panose="02040503050406030204" pitchFamily="18" charset="0"/>
              </a:rPr>
              <a:t>Empréstimos em moeda estrangeira e empréstimos a taxa de juro variável</a:t>
            </a:r>
            <a:endParaRPr lang="pt-PT" sz="2000" dirty="0" smtClean="0">
              <a:latin typeface="Cambria" panose="02040503050406030204" pitchFamily="18" charset="0"/>
            </a:endParaRPr>
          </a:p>
          <a:p>
            <a:r>
              <a:rPr lang="pt-PT" sz="2000" dirty="0" smtClean="0">
                <a:latin typeface="Cambria" panose="02040503050406030204" pitchFamily="18" charset="0"/>
              </a:rPr>
              <a:t>- Capítulo VI </a:t>
            </a:r>
            <a:r>
              <a:rPr lang="pt-PT" sz="2000" b="1" dirty="0" smtClean="0">
                <a:latin typeface="Cambria" panose="02040503050406030204" pitchFamily="18" charset="0"/>
              </a:rPr>
              <a:t>Informação e direitos relativos aos contratos de crédito</a:t>
            </a:r>
            <a:endParaRPr lang="pt-PT" sz="2000" dirty="0" smtClean="0">
              <a:latin typeface="Cambria" panose="02040503050406030204" pitchFamily="18" charset="0"/>
            </a:endParaRPr>
          </a:p>
          <a:p>
            <a:r>
              <a:rPr lang="pt-PT" sz="2000" dirty="0" smtClean="0">
                <a:latin typeface="Cambria" panose="02040503050406030204" pitchFamily="18" charset="0"/>
              </a:rPr>
              <a:t>- Capítulo VII </a:t>
            </a:r>
            <a:r>
              <a:rPr lang="pt-PT" sz="2000" b="1" dirty="0" smtClean="0">
                <a:latin typeface="Cambria" panose="02040503050406030204" pitchFamily="18" charset="0"/>
              </a:rPr>
              <a:t>Regime sancionatório</a:t>
            </a:r>
            <a:endParaRPr lang="pt-PT" sz="2000" dirty="0" smtClean="0">
              <a:latin typeface="Cambria" panose="02040503050406030204" pitchFamily="18" charset="0"/>
            </a:endParaRPr>
          </a:p>
          <a:p>
            <a:r>
              <a:rPr lang="pt-PT" sz="2000" dirty="0" smtClean="0">
                <a:latin typeface="Cambria" panose="02040503050406030204" pitchFamily="18" charset="0"/>
              </a:rPr>
              <a:t>- Capítulo VIII </a:t>
            </a:r>
            <a:r>
              <a:rPr lang="pt-PT" sz="2000" b="1" dirty="0" smtClean="0">
                <a:latin typeface="Cambria" panose="02040503050406030204" pitchFamily="18" charset="0"/>
              </a:rPr>
              <a:t>Disposições complementares e finais.</a:t>
            </a:r>
            <a:endParaRPr lang="pt-PT" sz="2000" dirty="0" smtClean="0">
              <a:latin typeface="Cambria" panose="02040503050406030204" pitchFamily="18" charset="0"/>
            </a:endParaRPr>
          </a:p>
          <a:p>
            <a:r>
              <a:rPr lang="pt-PT" sz="2000" dirty="0" smtClean="0">
                <a:latin typeface="Cambria" panose="02040503050406030204" pitchFamily="18" charset="0"/>
              </a:rPr>
              <a:t> </a:t>
            </a:r>
          </a:p>
          <a:p>
            <a:r>
              <a:rPr lang="pt-PT" sz="2000" dirty="0" smtClean="0">
                <a:latin typeface="Cambria" panose="02040503050406030204" pitchFamily="18" charset="0"/>
              </a:rPr>
              <a:t>- Anexo I </a:t>
            </a:r>
            <a:r>
              <a:rPr lang="pt-PT" sz="2000" b="1" dirty="0" smtClean="0">
                <a:latin typeface="Cambria" panose="02040503050406030204" pitchFamily="18" charset="0"/>
              </a:rPr>
              <a:t>Ficha de Informação Normalizada Europeia</a:t>
            </a:r>
            <a:endParaRPr lang="pt-PT" sz="2000" dirty="0" smtClean="0">
              <a:latin typeface="Cambria" panose="02040503050406030204" pitchFamily="18" charset="0"/>
            </a:endParaRPr>
          </a:p>
          <a:p>
            <a:r>
              <a:rPr lang="pt-PT" sz="2000" dirty="0" smtClean="0">
                <a:latin typeface="Cambria" panose="02040503050406030204" pitchFamily="18" charset="0"/>
              </a:rPr>
              <a:t>- Anexo II </a:t>
            </a:r>
            <a:r>
              <a:rPr lang="pt-PT" sz="2000" b="1" dirty="0" smtClean="0">
                <a:latin typeface="Cambria" panose="02040503050406030204" pitchFamily="18" charset="0"/>
              </a:rPr>
              <a:t>Cálculo da taxa anual de encargos efetiva global.</a:t>
            </a:r>
            <a:endParaRPr kumimoji="0" lang="pt-PT" sz="2000" b="0" i="0" u="none" strike="noStrike" cap="none" normalizeH="0" baseline="0" dirty="0" smtClean="0">
              <a:ln>
                <a:noFill/>
              </a:ln>
              <a:solidFill>
                <a:schemeClr val="tx1"/>
              </a:solidFill>
              <a:effectLst/>
              <a:latin typeface="Cambria" panose="02040503050406030204" pitchFamily="18" charset="0"/>
              <a:cs typeface="Arial" pitchFamily="34"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pPr lvl="0"/>
            <a:r>
              <a:rPr lang="pt-PT" sz="2400" b="1" dirty="0" smtClean="0">
                <a:latin typeface="Cambria" panose="02040503050406030204" pitchFamily="18" charset="0"/>
              </a:rPr>
              <a:t>6. A relação com a Diretiva 2014/17/EU</a:t>
            </a:r>
            <a:r>
              <a:rPr lang="pt-PT" sz="2400" b="1" dirty="0" smtClean="0">
                <a:solidFill>
                  <a:srgbClr val="FF0000"/>
                </a:solidFill>
                <a:latin typeface="Cambria" panose="02040503050406030204" pitchFamily="18" charset="0"/>
              </a:rPr>
              <a:t> (1)</a:t>
            </a:r>
            <a:r>
              <a:rPr lang="pt-PT" sz="2000" dirty="0" smtClean="0"/>
              <a:t/>
            </a:r>
            <a:br>
              <a:rPr lang="pt-PT" sz="2000" dirty="0" smtClean="0"/>
            </a:br>
            <a:endParaRPr lang="pt-PT" sz="2000" dirty="0">
              <a:latin typeface="Cambria" pitchFamily="18" charset="0"/>
            </a:endParaRPr>
          </a:p>
        </p:txBody>
      </p:sp>
      <p:sp>
        <p:nvSpPr>
          <p:cNvPr id="4" name="Rectangle 3"/>
          <p:cNvSpPr/>
          <p:nvPr/>
        </p:nvSpPr>
        <p:spPr>
          <a:xfrm>
            <a:off x="0" y="10668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Slide Number Placeholder 11"/>
          <p:cNvSpPr>
            <a:spLocks noGrp="1"/>
          </p:cNvSpPr>
          <p:nvPr>
            <p:ph type="sldNum" sz="quarter" idx="12"/>
          </p:nvPr>
        </p:nvSpPr>
        <p:spPr/>
        <p:txBody>
          <a:bodyPr/>
          <a:lstStyle/>
          <a:p>
            <a:fld id="{B6F15528-21DE-4FAA-801E-634DDDAF4B2B}" type="slidenum">
              <a:rPr lang="en-US" smtClean="0"/>
              <a:pPr/>
              <a:t>9</a:t>
            </a:fld>
            <a:endParaRPr lang="en-US" dirty="0"/>
          </a:p>
        </p:txBody>
      </p:sp>
      <p:sp>
        <p:nvSpPr>
          <p:cNvPr id="18433" name="Rectangle 1"/>
          <p:cNvSpPr>
            <a:spLocks noChangeArrowheads="1"/>
          </p:cNvSpPr>
          <p:nvPr/>
        </p:nvSpPr>
        <p:spPr bwMode="auto">
          <a:xfrm>
            <a:off x="152400" y="2594400"/>
            <a:ext cx="88392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lvl="0" indent="-342900" algn="just"/>
            <a:r>
              <a:rPr lang="pt-PT" sz="2000" dirty="0" smtClean="0">
                <a:latin typeface="Cambria" panose="02040503050406030204" pitchFamily="18" charset="0"/>
              </a:rPr>
              <a:t>O </a:t>
            </a:r>
            <a:r>
              <a:rPr lang="pt-PT" sz="2000" dirty="0" err="1" smtClean="0">
                <a:latin typeface="Cambria" panose="02040503050406030204" pitchFamily="18" charset="0"/>
              </a:rPr>
              <a:t>art</a:t>
            </a:r>
            <a:r>
              <a:rPr lang="pt-PT" sz="2000" dirty="0" smtClean="0">
                <a:latin typeface="Cambria" panose="02040503050406030204" pitchFamily="18" charset="0"/>
              </a:rPr>
              <a:t>. 1.º, n.º 1, anuncia: «O presente decreto-lei aprova o regime dos contratos de crédito relativos a imóveis, nos termos do artigo seguinte, estabelecendo nomeadamente as regras aplicáveis ao crédito a consumidores garantido por hipoteca ou por outro direito sobre coisa imóvel, e procede à transposição parcial para a ordem jurídica interna da Diretiva n.º 2014/17/UE, do Parlamento Europeu e do Conselho, de 4 de fevereiro de 2014, relativa a contratos de crédito aos consumidores para imóveis destinados a habitação (…)».</a:t>
            </a:r>
            <a:endParaRPr kumimoji="0" lang="pt-PT" sz="2000" b="0" i="0" u="none" strike="noStrike" cap="none" normalizeH="0" baseline="0" dirty="0" smtClean="0">
              <a:ln>
                <a:noFill/>
              </a:ln>
              <a:solidFill>
                <a:schemeClr val="tx1"/>
              </a:solidFill>
              <a:effectLst/>
              <a:latin typeface="Cambria" panose="02040503050406030204" pitchFamily="18" charset="0"/>
              <a:cs typeface="Arial" pitchFamily="34" charset="0"/>
            </a:endParaRPr>
          </a:p>
        </p:txBody>
      </p:sp>
    </p:spTree>
    <p:extLst>
      <p:ext uri="{BB962C8B-B14F-4D97-AF65-F5344CB8AC3E}">
        <p14:creationId xmlns:p14="http://schemas.microsoft.com/office/powerpoint/2010/main" val="1223737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1463</TotalTime>
  <Words>4881</Words>
  <Application>Microsoft Office PowerPoint</Application>
  <PresentationFormat>Apresentação no Ecrã (4:3)</PresentationFormat>
  <Paragraphs>400</Paragraphs>
  <Slides>49</Slides>
  <Notes>0</Notes>
  <HiddenSlides>0</HiddenSlides>
  <MMClips>0</MMClips>
  <ScaleCrop>false</ScaleCrop>
  <HeadingPairs>
    <vt:vector size="6" baseType="variant">
      <vt:variant>
        <vt:lpstr>Tipos de letra usados</vt:lpstr>
      </vt:variant>
      <vt:variant>
        <vt:i4>5</vt:i4>
      </vt:variant>
      <vt:variant>
        <vt:lpstr>Tema</vt:lpstr>
      </vt:variant>
      <vt:variant>
        <vt:i4>1</vt:i4>
      </vt:variant>
      <vt:variant>
        <vt:lpstr>Títulos dos diapositivos</vt:lpstr>
      </vt:variant>
      <vt:variant>
        <vt:i4>49</vt:i4>
      </vt:variant>
    </vt:vector>
  </HeadingPairs>
  <TitlesOfParts>
    <vt:vector size="55" baseType="lpstr">
      <vt:lpstr>Adobe Heiti Std R</vt:lpstr>
      <vt:lpstr>Arial</vt:lpstr>
      <vt:lpstr>Calibri</vt:lpstr>
      <vt:lpstr>Cambria</vt:lpstr>
      <vt:lpstr>Times New Roman</vt:lpstr>
      <vt:lpstr>Office Theme</vt:lpstr>
      <vt:lpstr>O Regime do Crédito Imobiliário a Consumidores (D-L 74-A/2017) – Uma Apresentação</vt:lpstr>
      <vt:lpstr>1. Introdução </vt:lpstr>
      <vt:lpstr>Apresentação do PowerPoint</vt:lpstr>
      <vt:lpstr>Apresentação do PowerPoint</vt:lpstr>
      <vt:lpstr>Apresentação do PowerPoint</vt:lpstr>
      <vt:lpstr>Apresentação do PowerPoint</vt:lpstr>
      <vt:lpstr>Apresentação do PowerPoint</vt:lpstr>
      <vt:lpstr>5. A sistematização do diploma </vt:lpstr>
      <vt:lpstr>6. A relação com a Diretiva 2014/17/EU (1) </vt:lpstr>
      <vt:lpstr>6. A relação com a Diretiva 2014/17/EU (cont. 2)</vt:lpstr>
      <vt:lpstr>6. A relação com a Diretiva 2014/17/EU (cont. 3)  </vt:lpstr>
      <vt:lpstr>6. A relação com a Diretiva 2014/17/EU (4 fim)  </vt:lpstr>
      <vt:lpstr>7. Um panorama da Diretiva 2014/17/EU (1) </vt:lpstr>
      <vt:lpstr>7. Um panorama da Diretiva 2014/17/EU (cont. 2) </vt:lpstr>
      <vt:lpstr>7. Um panorama da Diretiva 2014/17/EU (3 fim) </vt:lpstr>
      <vt:lpstr>8. Os diplomas revogados e alterados </vt:lpstr>
      <vt:lpstr> 9. A técnica legislativa   </vt:lpstr>
      <vt:lpstr> 10. O âmbito do Regime (1) </vt:lpstr>
      <vt:lpstr> 10. O âmbito do Regime (cont. 2) </vt:lpstr>
      <vt:lpstr> 10. O âmbito do Regime (cont. 3) </vt:lpstr>
      <vt:lpstr> 10. O âmbito do Regime (cont. 4) </vt:lpstr>
      <vt:lpstr> 10. O âmbito do Regime (5 fim) </vt:lpstr>
      <vt:lpstr> 11. As regras sobre o conteúdo dos contratos, em especial sobre preços - taxa de juro e não só (1)</vt:lpstr>
      <vt:lpstr> 11. As regras sobre o conteúdo dos contratos, em especial sobre preços - taxa de juro e não só (cont. 2)</vt:lpstr>
      <vt:lpstr> 11. As regras sobre o conteúdo dos contratos, em especial sobre preços -taxa de juro e não só (cont. 3)</vt:lpstr>
      <vt:lpstr> 11. As regras sobre o conteúdo dos contratos, em especial sobre preços -taxa de juro e não só (cont. 4)</vt:lpstr>
      <vt:lpstr> 12. As regras sobre publicidade, informação e formação do contrato</vt:lpstr>
      <vt:lpstr> 13. As regras sobre «vendas associadas» </vt:lpstr>
      <vt:lpstr> 14. As regras sobre avaliação da solvabilidade dos consumidores</vt:lpstr>
      <vt:lpstr> 15. As regras sobre avaliação dos imóveis </vt:lpstr>
      <vt:lpstr> 16. As regras sobre certos arrendamentos dos imóveis hipotecados (1)</vt:lpstr>
      <vt:lpstr> 16. As regras sobre certos arrendamentos dos imóveis hipotecados (cont. 2)</vt:lpstr>
      <vt:lpstr> 17. As regras sobre financiamentos em moeda estrangeira</vt:lpstr>
      <vt:lpstr> 18. As regras sobre financiamentos a taxa variável</vt:lpstr>
      <vt:lpstr> 19. As regras sobre a execução dos contratos</vt:lpstr>
      <vt:lpstr> 20. Outras regras com incidência nos contratos</vt:lpstr>
      <vt:lpstr> 21. As especialidades dos contratos de locação financeira</vt:lpstr>
      <vt:lpstr> 22. A promoção do recurso a meios alternativos de resolução de litígios e a regulação da apresentação de reclamações pelos consumidores ao Banco de Portugal</vt:lpstr>
      <vt:lpstr> 23. Outras regras sobre o funcionamento dos mutuantes</vt:lpstr>
      <vt:lpstr> 24. Regulamentação do Regime pelo Governo  </vt:lpstr>
      <vt:lpstr> 25. Os poderes e deveres do Banco de Portugal (1)</vt:lpstr>
      <vt:lpstr> 26. Os poderes e deveres do Banco de Portugal (cont. 2) </vt:lpstr>
      <vt:lpstr>27. Os poderes e deveres do Banco de Portugal (3 fim)</vt:lpstr>
      <vt:lpstr> 28. As regras sancionatórias</vt:lpstr>
      <vt:lpstr> 29. O que resta do «Regime Jurídico de Concessão de Crédito à Habitação Própria» (1)</vt:lpstr>
      <vt:lpstr> 29. O que resta do «Regime Jurídico de Concessão de Crédito à Habitação Própria» (cont. 2)</vt:lpstr>
      <vt:lpstr> 29. O que resta do «Regime Jurídico de Concessão de Crédito à Habitação Própria» (cont. 3)</vt:lpstr>
      <vt:lpstr> 29. O que resta do «Regime Jurídico de Concessão de Crédito à Habitação Própria» (4 – fim)</vt:lpstr>
      <vt:lpstr>30. Ênfase final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Rui</dc:creator>
  <cp:lastModifiedBy>Rui Pinto Duarte</cp:lastModifiedBy>
  <cp:revision>171</cp:revision>
  <dcterms:created xsi:type="dcterms:W3CDTF">2006-08-16T00:00:00Z</dcterms:created>
  <dcterms:modified xsi:type="dcterms:W3CDTF">2019-03-16T16:22:30Z</dcterms:modified>
</cp:coreProperties>
</file>