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20" r:id="rId1"/>
  </p:sldMasterIdLst>
  <p:notesMasterIdLst>
    <p:notesMasterId r:id="rId41"/>
  </p:notesMasterIdLst>
  <p:sldIdLst>
    <p:sldId id="256" r:id="rId2"/>
    <p:sldId id="371" r:id="rId3"/>
    <p:sldId id="300" r:id="rId4"/>
    <p:sldId id="342" r:id="rId5"/>
    <p:sldId id="343" r:id="rId6"/>
    <p:sldId id="301" r:id="rId7"/>
    <p:sldId id="303" r:id="rId8"/>
    <p:sldId id="320" r:id="rId9"/>
    <p:sldId id="347" r:id="rId10"/>
    <p:sldId id="319" r:id="rId11"/>
    <p:sldId id="344" r:id="rId12"/>
    <p:sldId id="321" r:id="rId13"/>
    <p:sldId id="322" r:id="rId14"/>
    <p:sldId id="324" r:id="rId15"/>
    <p:sldId id="348" r:id="rId16"/>
    <p:sldId id="345" r:id="rId17"/>
    <p:sldId id="325" r:id="rId18"/>
    <p:sldId id="356" r:id="rId19"/>
    <p:sldId id="357" r:id="rId20"/>
    <p:sldId id="358" r:id="rId21"/>
    <p:sldId id="359" r:id="rId22"/>
    <p:sldId id="366" r:id="rId23"/>
    <p:sldId id="349" r:id="rId24"/>
    <p:sldId id="350" r:id="rId25"/>
    <p:sldId id="351" r:id="rId26"/>
    <p:sldId id="352" r:id="rId27"/>
    <p:sldId id="354" r:id="rId28"/>
    <p:sldId id="355" r:id="rId29"/>
    <p:sldId id="353" r:id="rId30"/>
    <p:sldId id="372" r:id="rId31"/>
    <p:sldId id="373" r:id="rId32"/>
    <p:sldId id="374" r:id="rId33"/>
    <p:sldId id="360" r:id="rId34"/>
    <p:sldId id="361" r:id="rId35"/>
    <p:sldId id="362" r:id="rId36"/>
    <p:sldId id="363" r:id="rId37"/>
    <p:sldId id="375" r:id="rId38"/>
    <p:sldId id="364" r:id="rId39"/>
    <p:sldId id="367" r:id="rId40"/>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50F0F"/>
    <a:srgbClr val="B31919"/>
    <a:srgbClr val="C00000"/>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116" autoAdjust="0"/>
    <p:restoredTop sz="94595" autoAdjust="0"/>
  </p:normalViewPr>
  <p:slideViewPr>
    <p:cSldViewPr>
      <p:cViewPr varScale="1">
        <p:scale>
          <a:sx n="84" d="100"/>
          <a:sy n="84" d="100"/>
        </p:scale>
        <p:origin x="898"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2"/>
          </a:xfrm>
          <a:prstGeom prst="rect">
            <a:avLst/>
          </a:prstGeom>
        </p:spPr>
        <p:txBody>
          <a:bodyPr vert="horz" lIns="91422" tIns="45711" rIns="91422" bIns="45711" rtlCol="0"/>
          <a:lstStyle>
            <a:lvl1pPr algn="l">
              <a:defRPr sz="1200"/>
            </a:lvl1pPr>
          </a:lstStyle>
          <a:p>
            <a:endParaRPr lang="pt-PT"/>
          </a:p>
        </p:txBody>
      </p:sp>
      <p:sp>
        <p:nvSpPr>
          <p:cNvPr id="3" name="Date Placeholder 2"/>
          <p:cNvSpPr>
            <a:spLocks noGrp="1"/>
          </p:cNvSpPr>
          <p:nvPr>
            <p:ph type="dt" idx="1"/>
          </p:nvPr>
        </p:nvSpPr>
        <p:spPr>
          <a:xfrm>
            <a:off x="3850443" y="0"/>
            <a:ext cx="2945659" cy="496412"/>
          </a:xfrm>
          <a:prstGeom prst="rect">
            <a:avLst/>
          </a:prstGeom>
        </p:spPr>
        <p:txBody>
          <a:bodyPr vert="horz" lIns="91422" tIns="45711" rIns="91422" bIns="45711" rtlCol="0"/>
          <a:lstStyle>
            <a:lvl1pPr algn="r">
              <a:defRPr sz="1200"/>
            </a:lvl1pPr>
          </a:lstStyle>
          <a:p>
            <a:fld id="{A600F8A2-5693-43B1-9F5A-23ABA693425A}" type="datetimeFigureOut">
              <a:rPr lang="pt-PT" smtClean="0"/>
              <a:pPr/>
              <a:t>01-05-2017</a:t>
            </a:fld>
            <a:endParaRPr lang="pt-PT"/>
          </a:p>
        </p:txBody>
      </p:sp>
      <p:sp>
        <p:nvSpPr>
          <p:cNvPr id="4" name="Slide Image Placeholder 3"/>
          <p:cNvSpPr>
            <a:spLocks noGrp="1" noRot="1" noChangeAspect="1"/>
          </p:cNvSpPr>
          <p:nvPr>
            <p:ph type="sldImg" idx="2"/>
          </p:nvPr>
        </p:nvSpPr>
        <p:spPr>
          <a:xfrm>
            <a:off x="915988" y="744538"/>
            <a:ext cx="4965700" cy="3724275"/>
          </a:xfrm>
          <a:prstGeom prst="rect">
            <a:avLst/>
          </a:prstGeom>
          <a:noFill/>
          <a:ln w="12700">
            <a:solidFill>
              <a:prstClr val="black"/>
            </a:solidFill>
          </a:ln>
        </p:spPr>
        <p:txBody>
          <a:bodyPr vert="horz" lIns="91422" tIns="45711" rIns="91422" bIns="45711" rtlCol="0" anchor="ctr"/>
          <a:lstStyle/>
          <a:p>
            <a:endParaRPr lang="pt-PT"/>
          </a:p>
        </p:txBody>
      </p:sp>
      <p:sp>
        <p:nvSpPr>
          <p:cNvPr id="5" name="Notes Placeholder 4"/>
          <p:cNvSpPr>
            <a:spLocks noGrp="1"/>
          </p:cNvSpPr>
          <p:nvPr>
            <p:ph type="body" sz="quarter" idx="3"/>
          </p:nvPr>
        </p:nvSpPr>
        <p:spPr>
          <a:xfrm>
            <a:off x="679768" y="4715907"/>
            <a:ext cx="5438140" cy="4467701"/>
          </a:xfrm>
          <a:prstGeom prst="rect">
            <a:avLst/>
          </a:prstGeom>
        </p:spPr>
        <p:txBody>
          <a:bodyPr vert="horz" lIns="91422" tIns="45711" rIns="91422" bIns="45711"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PT"/>
          </a:p>
        </p:txBody>
      </p:sp>
      <p:sp>
        <p:nvSpPr>
          <p:cNvPr id="6" name="Footer Placeholder 5"/>
          <p:cNvSpPr>
            <a:spLocks noGrp="1"/>
          </p:cNvSpPr>
          <p:nvPr>
            <p:ph type="ftr" sz="quarter" idx="4"/>
          </p:nvPr>
        </p:nvSpPr>
        <p:spPr>
          <a:xfrm>
            <a:off x="0" y="9430091"/>
            <a:ext cx="2945659" cy="496412"/>
          </a:xfrm>
          <a:prstGeom prst="rect">
            <a:avLst/>
          </a:prstGeom>
        </p:spPr>
        <p:txBody>
          <a:bodyPr vert="horz" lIns="91422" tIns="45711" rIns="91422" bIns="45711" rtlCol="0" anchor="b"/>
          <a:lstStyle>
            <a:lvl1pPr algn="l">
              <a:defRPr sz="1200"/>
            </a:lvl1pPr>
          </a:lstStyle>
          <a:p>
            <a:endParaRPr lang="pt-PT"/>
          </a:p>
        </p:txBody>
      </p:sp>
      <p:sp>
        <p:nvSpPr>
          <p:cNvPr id="7" name="Slide Number Placeholder 6"/>
          <p:cNvSpPr>
            <a:spLocks noGrp="1"/>
          </p:cNvSpPr>
          <p:nvPr>
            <p:ph type="sldNum" sz="quarter" idx="5"/>
          </p:nvPr>
        </p:nvSpPr>
        <p:spPr>
          <a:xfrm>
            <a:off x="3850443" y="9430091"/>
            <a:ext cx="2945659" cy="496412"/>
          </a:xfrm>
          <a:prstGeom prst="rect">
            <a:avLst/>
          </a:prstGeom>
        </p:spPr>
        <p:txBody>
          <a:bodyPr vert="horz" lIns="91422" tIns="45711" rIns="91422" bIns="45711" rtlCol="0" anchor="b"/>
          <a:lstStyle>
            <a:lvl1pPr algn="r">
              <a:defRPr sz="1200"/>
            </a:lvl1pPr>
          </a:lstStyle>
          <a:p>
            <a:fld id="{BF0055A3-154F-4352-A93B-22D953CB1D20}" type="slidenum">
              <a:rPr lang="pt-PT" smtClean="0"/>
              <a:pPr/>
              <a:t>‹nº›</a:t>
            </a:fld>
            <a:endParaRPr lang="pt-PT"/>
          </a:p>
        </p:txBody>
      </p:sp>
    </p:spTree>
    <p:extLst>
      <p:ext uri="{BB962C8B-B14F-4D97-AF65-F5344CB8AC3E}">
        <p14:creationId xmlns:p14="http://schemas.microsoft.com/office/powerpoint/2010/main" val="7933270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pt-PT"/>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pt-PT"/>
          </a:p>
        </p:txBody>
      </p:sp>
      <p:sp>
        <p:nvSpPr>
          <p:cNvPr id="4" name="Date Placeholder 3"/>
          <p:cNvSpPr>
            <a:spLocks noGrp="1"/>
          </p:cNvSpPr>
          <p:nvPr>
            <p:ph type="dt" sz="half" idx="10"/>
          </p:nvPr>
        </p:nvSpPr>
        <p:spPr/>
        <p:txBody>
          <a:bodyPr/>
          <a:lstStyle/>
          <a:p>
            <a:fld id="{5C1E6FE4-F4AF-4D14-B664-F25465E38861}" type="datetime1">
              <a:rPr lang="en-US" smtClean="0"/>
              <a:pPr/>
              <a:t>5/1/2017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extLst>
      <p:ext uri="{BB962C8B-B14F-4D97-AF65-F5344CB8AC3E}">
        <p14:creationId xmlns:p14="http://schemas.microsoft.com/office/powerpoint/2010/main" val="3264868645"/>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pt-PT"/>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PT"/>
          </a:p>
        </p:txBody>
      </p:sp>
      <p:sp>
        <p:nvSpPr>
          <p:cNvPr id="4" name="Date Placeholder 3"/>
          <p:cNvSpPr>
            <a:spLocks noGrp="1"/>
          </p:cNvSpPr>
          <p:nvPr>
            <p:ph type="dt" sz="half" idx="10"/>
          </p:nvPr>
        </p:nvSpPr>
        <p:spPr/>
        <p:txBody>
          <a:bodyPr/>
          <a:lstStyle/>
          <a:p>
            <a:fld id="{DE954BAF-61D8-4FB4-8AA0-579AD37D22CA}" type="datetime1">
              <a:rPr lang="en-US" smtClean="0"/>
              <a:pPr/>
              <a:t>5/1/2017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extLst>
      <p:ext uri="{BB962C8B-B14F-4D97-AF65-F5344CB8AC3E}">
        <p14:creationId xmlns:p14="http://schemas.microsoft.com/office/powerpoint/2010/main" val="1647443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pt-PT"/>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PT"/>
          </a:p>
        </p:txBody>
      </p:sp>
      <p:sp>
        <p:nvSpPr>
          <p:cNvPr id="4" name="Date Placeholder 3"/>
          <p:cNvSpPr>
            <a:spLocks noGrp="1"/>
          </p:cNvSpPr>
          <p:nvPr>
            <p:ph type="dt" sz="half" idx="10"/>
          </p:nvPr>
        </p:nvSpPr>
        <p:spPr/>
        <p:txBody>
          <a:bodyPr/>
          <a:lstStyle/>
          <a:p>
            <a:fld id="{60028E2F-CE7C-4C4C-B351-56C336A1566F}" type="datetime1">
              <a:rPr lang="en-US" smtClean="0"/>
              <a:pPr/>
              <a:t>5/1/2017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extLst>
      <p:ext uri="{BB962C8B-B14F-4D97-AF65-F5344CB8AC3E}">
        <p14:creationId xmlns:p14="http://schemas.microsoft.com/office/powerpoint/2010/main" val="3366425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pt-PT"/>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pt-PT" dirty="0"/>
          </a:p>
        </p:txBody>
      </p:sp>
      <p:sp>
        <p:nvSpPr>
          <p:cNvPr id="4" name="Date Placeholder 3"/>
          <p:cNvSpPr>
            <a:spLocks noGrp="1"/>
          </p:cNvSpPr>
          <p:nvPr>
            <p:ph type="dt" sz="half" idx="10"/>
          </p:nvPr>
        </p:nvSpPr>
        <p:spPr/>
        <p:txBody>
          <a:bodyPr/>
          <a:lstStyle/>
          <a:p>
            <a:fld id="{F99264DD-3865-45DE-9966-DAB9A4690EF2}" type="datetime1">
              <a:rPr lang="en-US" smtClean="0"/>
              <a:pPr/>
              <a:t>5/1/2017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extLst>
      <p:ext uri="{BB962C8B-B14F-4D97-AF65-F5344CB8AC3E}">
        <p14:creationId xmlns:p14="http://schemas.microsoft.com/office/powerpoint/2010/main" val="37739341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pt-PT"/>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23851C8-D14A-4D0A-B9C6-A5D0CE1CC0A8}" type="datetime1">
              <a:rPr lang="en-US" smtClean="0"/>
              <a:pPr/>
              <a:t>5/1/2017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extLst>
      <p:ext uri="{BB962C8B-B14F-4D97-AF65-F5344CB8AC3E}">
        <p14:creationId xmlns:p14="http://schemas.microsoft.com/office/powerpoint/2010/main" val="29842785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pt-PT"/>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PT"/>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PT"/>
          </a:p>
        </p:txBody>
      </p:sp>
      <p:sp>
        <p:nvSpPr>
          <p:cNvPr id="5" name="Date Placeholder 4"/>
          <p:cNvSpPr>
            <a:spLocks noGrp="1"/>
          </p:cNvSpPr>
          <p:nvPr>
            <p:ph type="dt" sz="half" idx="10"/>
          </p:nvPr>
        </p:nvSpPr>
        <p:spPr/>
        <p:txBody>
          <a:bodyPr/>
          <a:lstStyle/>
          <a:p>
            <a:fld id="{B774BD5D-8889-411C-A4EA-E5FBEFE91071}" type="datetime1">
              <a:rPr lang="en-US" smtClean="0"/>
              <a:pPr/>
              <a:t>5/1/2017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‹nº›</a:t>
            </a:fld>
            <a:endParaRPr lang="en-US"/>
          </a:p>
        </p:txBody>
      </p:sp>
    </p:spTree>
    <p:extLst>
      <p:ext uri="{BB962C8B-B14F-4D97-AF65-F5344CB8AC3E}">
        <p14:creationId xmlns:p14="http://schemas.microsoft.com/office/powerpoint/2010/main" val="9157581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pt-PT"/>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PT"/>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PT"/>
          </a:p>
        </p:txBody>
      </p:sp>
      <p:sp>
        <p:nvSpPr>
          <p:cNvPr id="7" name="Date Placeholder 6"/>
          <p:cNvSpPr>
            <a:spLocks noGrp="1"/>
          </p:cNvSpPr>
          <p:nvPr>
            <p:ph type="dt" sz="half" idx="10"/>
          </p:nvPr>
        </p:nvSpPr>
        <p:spPr/>
        <p:txBody>
          <a:bodyPr/>
          <a:lstStyle/>
          <a:p>
            <a:fld id="{AE6BE0EB-B680-4E5B-A03D-61AD380063CE}" type="datetime1">
              <a:rPr lang="en-US" smtClean="0"/>
              <a:pPr/>
              <a:t>5/1/2017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‹nº›</a:t>
            </a:fld>
            <a:endParaRPr lang="en-US"/>
          </a:p>
        </p:txBody>
      </p:sp>
    </p:spTree>
    <p:extLst>
      <p:ext uri="{BB962C8B-B14F-4D97-AF65-F5344CB8AC3E}">
        <p14:creationId xmlns:p14="http://schemas.microsoft.com/office/powerpoint/2010/main" val="11971772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pt-PT"/>
          </a:p>
        </p:txBody>
      </p:sp>
      <p:sp>
        <p:nvSpPr>
          <p:cNvPr id="3" name="Date Placeholder 2"/>
          <p:cNvSpPr>
            <a:spLocks noGrp="1"/>
          </p:cNvSpPr>
          <p:nvPr>
            <p:ph type="dt" sz="half" idx="10"/>
          </p:nvPr>
        </p:nvSpPr>
        <p:spPr/>
        <p:txBody>
          <a:bodyPr/>
          <a:lstStyle/>
          <a:p>
            <a:fld id="{7B3CB5FB-FAA4-4340-B3E4-E0978154AAF8}" type="datetime1">
              <a:rPr lang="en-US" smtClean="0"/>
              <a:pPr/>
              <a:t>5/1/2017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‹nº›</a:t>
            </a:fld>
            <a:endParaRPr lang="en-US"/>
          </a:p>
        </p:txBody>
      </p:sp>
    </p:spTree>
    <p:extLst>
      <p:ext uri="{BB962C8B-B14F-4D97-AF65-F5344CB8AC3E}">
        <p14:creationId xmlns:p14="http://schemas.microsoft.com/office/powerpoint/2010/main" val="15859900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9E178B-FD47-42B4-BEEA-B0DE66B7D46D}" type="datetime1">
              <a:rPr lang="en-US" smtClean="0"/>
              <a:pPr/>
              <a:t>5/1/2017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‹nº›</a:t>
            </a:fld>
            <a:endParaRPr lang="en-US"/>
          </a:p>
        </p:txBody>
      </p:sp>
    </p:spTree>
    <p:extLst>
      <p:ext uri="{BB962C8B-B14F-4D97-AF65-F5344CB8AC3E}">
        <p14:creationId xmlns:p14="http://schemas.microsoft.com/office/powerpoint/2010/main" val="26712527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pt-PT"/>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PT"/>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3D2939-4BF2-4FEA-BBDC-5961F7519CAB}" type="datetime1">
              <a:rPr lang="en-US" smtClean="0"/>
              <a:pPr/>
              <a:t>5/1/2017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‹nº›</a:t>
            </a:fld>
            <a:endParaRPr lang="en-US"/>
          </a:p>
        </p:txBody>
      </p:sp>
    </p:spTree>
    <p:extLst>
      <p:ext uri="{BB962C8B-B14F-4D97-AF65-F5344CB8AC3E}">
        <p14:creationId xmlns:p14="http://schemas.microsoft.com/office/powerpoint/2010/main" val="37128570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pt-PT"/>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PT"/>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00E4F2A-8C9D-42C4-88D0-613FAEA35236}" type="datetime1">
              <a:rPr lang="en-US" smtClean="0"/>
              <a:pPr/>
              <a:t>5/1/2017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‹nº›</a:t>
            </a:fld>
            <a:endParaRPr lang="en-US"/>
          </a:p>
        </p:txBody>
      </p:sp>
    </p:spTree>
    <p:extLst>
      <p:ext uri="{BB962C8B-B14F-4D97-AF65-F5344CB8AC3E}">
        <p14:creationId xmlns:p14="http://schemas.microsoft.com/office/powerpoint/2010/main" val="39818470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pt-PT"/>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PT"/>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83632C-9F21-4B26-8314-E2A147375E30}" type="datetime1">
              <a:rPr lang="en-US" smtClean="0"/>
              <a:pPr/>
              <a:t>5/1/2017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‹nº›</a:t>
            </a:fld>
            <a:endParaRPr lang="en-US"/>
          </a:p>
        </p:txBody>
      </p:sp>
    </p:spTree>
    <p:extLst>
      <p:ext uri="{BB962C8B-B14F-4D97-AF65-F5344CB8AC3E}">
        <p14:creationId xmlns:p14="http://schemas.microsoft.com/office/powerpoint/2010/main" val="531819915"/>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Cambria" panose="02040503050406030204" pitchFamily="18"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Cambria" panose="02040503050406030204" pitchFamily="18"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Cambria" panose="02040503050406030204" pitchFamily="18"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Cambria" panose="02040503050406030204" pitchFamily="18"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Cambria" panose="02040503050406030204" pitchFamily="18"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pt-P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914400"/>
            <a:ext cx="9144000" cy="2895600"/>
          </a:xfrm>
        </p:spPr>
        <p:txBody>
          <a:bodyPr>
            <a:normAutofit/>
          </a:bodyPr>
          <a:lstStyle/>
          <a:p>
            <a:r>
              <a:rPr lang="pt-PT" sz="3200" b="1" dirty="0" smtClean="0"/>
              <a:t>O Procedimento Cautelar de Suspensão de Deliberações Sociais</a:t>
            </a:r>
            <a:endParaRPr lang="pt-PT" sz="3200" dirty="0"/>
          </a:p>
        </p:txBody>
      </p:sp>
      <p:sp>
        <p:nvSpPr>
          <p:cNvPr id="4" name="Isosceles Triangle 3"/>
          <p:cNvSpPr/>
          <p:nvPr/>
        </p:nvSpPr>
        <p:spPr>
          <a:xfrm rot="19794389">
            <a:off x="-1284937" y="2172210"/>
            <a:ext cx="4505531" cy="3866116"/>
          </a:xfrm>
          <a:prstGeom prst="triangle">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sp>
        <p:nvSpPr>
          <p:cNvPr id="5" name="Isosceles Triangle 4"/>
          <p:cNvSpPr/>
          <p:nvPr/>
        </p:nvSpPr>
        <p:spPr>
          <a:xfrm rot="16200000">
            <a:off x="3816231" y="1530231"/>
            <a:ext cx="1295398" cy="9360139"/>
          </a:xfrm>
          <a:prstGeom prst="triangle">
            <a:avLst>
              <a:gd name="adj" fmla="val 0"/>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sp>
        <p:nvSpPr>
          <p:cNvPr id="12" name="Isosceles Triangle 11"/>
          <p:cNvSpPr/>
          <p:nvPr/>
        </p:nvSpPr>
        <p:spPr>
          <a:xfrm rot="21119380">
            <a:off x="-193273" y="4543953"/>
            <a:ext cx="9418598" cy="1679539"/>
          </a:xfrm>
          <a:prstGeom prst="triangle">
            <a:avLst>
              <a:gd name="adj" fmla="val 44198"/>
            </a:avLst>
          </a:prstGeom>
          <a:solidFill>
            <a:schemeClr val="tx2">
              <a:lumMod val="75000"/>
            </a:schemeClr>
          </a:solid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sp>
        <p:nvSpPr>
          <p:cNvPr id="3" name="Subtitle 2"/>
          <p:cNvSpPr>
            <a:spLocks noGrp="1"/>
          </p:cNvSpPr>
          <p:nvPr>
            <p:ph type="subTitle" idx="1"/>
          </p:nvPr>
        </p:nvSpPr>
        <p:spPr>
          <a:xfrm>
            <a:off x="5486400" y="5791200"/>
            <a:ext cx="4953000" cy="457200"/>
          </a:xfrm>
        </p:spPr>
        <p:txBody>
          <a:bodyPr>
            <a:normAutofit/>
          </a:bodyPr>
          <a:lstStyle/>
          <a:p>
            <a:r>
              <a:rPr lang="en-GB" sz="2400" dirty="0" smtClean="0">
                <a:solidFill>
                  <a:schemeClr val="bg1"/>
                </a:solidFill>
                <a:latin typeface="Cambria" panose="02040503050406030204" pitchFamily="18" charset="0"/>
                <a:ea typeface="Adobe Heiti Std R" pitchFamily="34" charset="-128"/>
                <a:cs typeface="Arial" panose="020B0604020202020204" pitchFamily="34" charset="0"/>
              </a:rPr>
              <a:t>Rui Pinto Duarte</a:t>
            </a:r>
          </a:p>
        </p:txBody>
      </p:sp>
      <p:sp>
        <p:nvSpPr>
          <p:cNvPr id="7" name="Subtitle 2"/>
          <p:cNvSpPr txBox="1">
            <a:spLocks/>
          </p:cNvSpPr>
          <p:nvPr/>
        </p:nvSpPr>
        <p:spPr>
          <a:xfrm>
            <a:off x="3962400" y="6248400"/>
            <a:ext cx="4953000" cy="4572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en-GB" sz="1800" dirty="0" err="1" smtClean="0">
                <a:solidFill>
                  <a:schemeClr val="bg1"/>
                </a:solidFill>
                <a:latin typeface="Cambria" panose="02040503050406030204" pitchFamily="18" charset="0"/>
                <a:ea typeface="Adobe Heiti Std R" pitchFamily="34" charset="-128"/>
                <a:cs typeface="Arial" panose="020B0604020202020204" pitchFamily="34" charset="0"/>
              </a:rPr>
              <a:t>Maio</a:t>
            </a:r>
            <a:r>
              <a:rPr lang="en-GB" sz="1800" dirty="0" smtClean="0">
                <a:solidFill>
                  <a:schemeClr val="bg1"/>
                </a:solidFill>
                <a:latin typeface="Cambria" panose="02040503050406030204" pitchFamily="18" charset="0"/>
                <a:ea typeface="Adobe Heiti Std R" pitchFamily="34" charset="-128"/>
                <a:cs typeface="Arial" panose="020B0604020202020204" pitchFamily="34" charset="0"/>
              </a:rPr>
              <a:t>  2017</a:t>
            </a:r>
          </a:p>
        </p:txBody>
      </p:sp>
    </p:spTree>
    <p:extLst>
      <p:ext uri="{BB962C8B-B14F-4D97-AF65-F5344CB8AC3E}">
        <p14:creationId xmlns:p14="http://schemas.microsoft.com/office/powerpoint/2010/main" val="56444195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295400"/>
          </a:xfrm>
        </p:spPr>
        <p:txBody>
          <a:bodyPr>
            <a:noAutofit/>
          </a:bodyPr>
          <a:lstStyle/>
          <a:p>
            <a:r>
              <a:rPr lang="pt-PT" sz="1800" b="1" dirty="0">
                <a:latin typeface="Cambria" panose="02040503050406030204" pitchFamily="18" charset="0"/>
              </a:rPr>
              <a:t>2. Regras sobre suspensão de deliberações constantes de outros diplomas </a:t>
            </a:r>
            <a:r>
              <a:rPr lang="pt-PT" sz="1800" b="1" dirty="0" smtClean="0">
                <a:latin typeface="Cambria" panose="02040503050406030204" pitchFamily="18" charset="0"/>
              </a:rPr>
              <a:t>(4/8</a:t>
            </a:r>
            <a:r>
              <a:rPr lang="pt-PT" sz="1800" b="1" dirty="0">
                <a:latin typeface="Cambria" panose="02040503050406030204" pitchFamily="18" charset="0"/>
              </a:rPr>
              <a:t>)</a:t>
            </a:r>
            <a:r>
              <a:rPr lang="pt-PT" sz="2400" dirty="0" smtClean="0"/>
              <a:t/>
            </a:r>
            <a:br>
              <a:rPr lang="pt-PT" sz="2400" dirty="0" smtClean="0"/>
            </a:br>
            <a:endParaRPr lang="pt-PT" sz="2400" b="1" dirty="0">
              <a:latin typeface="Cambria" pitchFamily="18" charset="0"/>
            </a:endParaRPr>
          </a:p>
        </p:txBody>
      </p:sp>
      <p:sp>
        <p:nvSpPr>
          <p:cNvPr id="4" name="Rectangle 3"/>
          <p:cNvSpPr/>
          <p:nvPr/>
        </p:nvSpPr>
        <p:spPr>
          <a:xfrm>
            <a:off x="0" y="914400"/>
            <a:ext cx="9144000" cy="4608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sp>
        <p:nvSpPr>
          <p:cNvPr id="12" name="Slide Number Placeholder 11"/>
          <p:cNvSpPr>
            <a:spLocks noGrp="1"/>
          </p:cNvSpPr>
          <p:nvPr>
            <p:ph type="sldNum" sz="quarter" idx="12"/>
          </p:nvPr>
        </p:nvSpPr>
        <p:spPr/>
        <p:txBody>
          <a:bodyPr/>
          <a:lstStyle/>
          <a:p>
            <a:fld id="{B6F15528-21DE-4FAA-801E-634DDDAF4B2B}" type="slidenum">
              <a:rPr lang="en-US" smtClean="0"/>
              <a:pPr/>
              <a:t>10</a:t>
            </a:fld>
            <a:endParaRPr lang="en-US" dirty="0"/>
          </a:p>
        </p:txBody>
      </p:sp>
      <p:sp>
        <p:nvSpPr>
          <p:cNvPr id="17409" name="Rectangle 1"/>
          <p:cNvSpPr>
            <a:spLocks noChangeArrowheads="1"/>
          </p:cNvSpPr>
          <p:nvPr/>
        </p:nvSpPr>
        <p:spPr bwMode="auto">
          <a:xfrm>
            <a:off x="304800" y="1831538"/>
            <a:ext cx="8686800" cy="415498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pt-PT" sz="2400" b="1" dirty="0" smtClean="0">
                <a:latin typeface="Cambria" panose="02040503050406030204" pitchFamily="18" charset="0"/>
              </a:rPr>
              <a:t>Código das Sociedades Comerciais </a:t>
            </a:r>
            <a:endParaRPr lang="pt-PT" sz="2400" dirty="0" smtClean="0">
              <a:latin typeface="Cambria" panose="02040503050406030204" pitchFamily="18" charset="0"/>
            </a:endParaRPr>
          </a:p>
          <a:p>
            <a:r>
              <a:rPr lang="pt-PT" sz="2400" b="1" dirty="0" smtClean="0">
                <a:latin typeface="Cambria" panose="02040503050406030204" pitchFamily="18" charset="0"/>
              </a:rPr>
              <a:t> </a:t>
            </a:r>
            <a:endParaRPr lang="pt-PT" sz="2400" dirty="0" smtClean="0">
              <a:latin typeface="Cambria" panose="02040503050406030204" pitchFamily="18" charset="0"/>
            </a:endParaRPr>
          </a:p>
          <a:p>
            <a:r>
              <a:rPr lang="pt-PT" sz="2400" b="1" dirty="0" smtClean="0">
                <a:latin typeface="Cambria" panose="02040503050406030204" pitchFamily="18" charset="0"/>
              </a:rPr>
              <a:t>«Artigo 168.º</a:t>
            </a:r>
            <a:endParaRPr lang="pt-PT" sz="2400" dirty="0" smtClean="0">
              <a:latin typeface="Cambria" panose="02040503050406030204" pitchFamily="18" charset="0"/>
            </a:endParaRPr>
          </a:p>
          <a:p>
            <a:r>
              <a:rPr lang="pt-PT" sz="2400" b="1" dirty="0" smtClean="0">
                <a:latin typeface="Cambria" panose="02040503050406030204" pitchFamily="18" charset="0"/>
              </a:rPr>
              <a:t>Falta de registo ou publicação</a:t>
            </a:r>
            <a:endParaRPr lang="pt-PT" sz="2400" dirty="0" smtClean="0">
              <a:latin typeface="Cambria" panose="02040503050406030204" pitchFamily="18" charset="0"/>
            </a:endParaRPr>
          </a:p>
          <a:p>
            <a:r>
              <a:rPr lang="pt-PT" sz="2400" b="1" dirty="0" smtClean="0">
                <a:latin typeface="Cambria" panose="02040503050406030204" pitchFamily="18" charset="0"/>
              </a:rPr>
              <a:t>(…)</a:t>
            </a:r>
            <a:endParaRPr lang="pt-PT" sz="2400" dirty="0" smtClean="0">
              <a:latin typeface="Cambria" panose="02040503050406030204" pitchFamily="18" charset="0"/>
            </a:endParaRPr>
          </a:p>
          <a:p>
            <a:pPr algn="just"/>
            <a:r>
              <a:rPr lang="pt-PT" sz="2400" dirty="0" smtClean="0">
                <a:latin typeface="Cambria" panose="02040503050406030204" pitchFamily="18" charset="0"/>
              </a:rPr>
              <a:t>5. As ações de declaração de nulidade ou de anulação de deliberações sociais não podem prosseguir, enquanto não for feita prova de ter sido requerido o registo; nas ações de suspensão das referidas deliberações a decisão não será proferida enquanto aquela prova não for feita». </a:t>
            </a:r>
          </a:p>
          <a:p>
            <a:pPr marL="342900" lvl="0" indent="-342900"/>
            <a:endParaRPr kumimoji="0" lang="pt-PT" sz="2400" b="0" i="0" u="none" strike="noStrike" cap="none" normalizeH="0" baseline="0" dirty="0" smtClean="0">
              <a:ln>
                <a:noFill/>
              </a:ln>
              <a:solidFill>
                <a:schemeClr val="tx1"/>
              </a:solidFill>
              <a:effectLst/>
              <a:latin typeface="Cambria" panose="02040503050406030204" pitchFamily="18" charset="0"/>
              <a:cs typeface="Arial" pitchFamily="34" charset="0"/>
            </a:endParaRPr>
          </a:p>
        </p:txBody>
      </p:sp>
    </p:spTree>
    <p:extLst>
      <p:ext uri="{BB962C8B-B14F-4D97-AF65-F5344CB8AC3E}">
        <p14:creationId xmlns:p14="http://schemas.microsoft.com/office/powerpoint/2010/main" val="122373733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295400"/>
          </a:xfrm>
        </p:spPr>
        <p:txBody>
          <a:bodyPr>
            <a:noAutofit/>
          </a:bodyPr>
          <a:lstStyle/>
          <a:p>
            <a:r>
              <a:rPr lang="pt-PT" sz="1800" b="1" dirty="0">
                <a:latin typeface="Cambria" panose="02040503050406030204" pitchFamily="18" charset="0"/>
              </a:rPr>
              <a:t>2. Regras sobre suspensão de deliberações constantes de outros diplomas </a:t>
            </a:r>
            <a:r>
              <a:rPr lang="pt-PT" sz="1800" b="1" dirty="0" smtClean="0">
                <a:latin typeface="Cambria" panose="02040503050406030204" pitchFamily="18" charset="0"/>
              </a:rPr>
              <a:t>(5/8</a:t>
            </a:r>
            <a:r>
              <a:rPr lang="pt-PT" sz="1800" b="1" dirty="0">
                <a:latin typeface="Cambria" panose="02040503050406030204" pitchFamily="18" charset="0"/>
              </a:rPr>
              <a:t>)</a:t>
            </a:r>
            <a:r>
              <a:rPr lang="pt-PT" sz="2400" dirty="0" smtClean="0"/>
              <a:t/>
            </a:r>
            <a:br>
              <a:rPr lang="pt-PT" sz="2400" dirty="0" smtClean="0"/>
            </a:br>
            <a:endParaRPr lang="pt-PT" sz="2400" b="1" dirty="0">
              <a:latin typeface="Cambria" pitchFamily="18" charset="0"/>
            </a:endParaRPr>
          </a:p>
        </p:txBody>
      </p:sp>
      <p:sp>
        <p:nvSpPr>
          <p:cNvPr id="4" name="Rectangle 3"/>
          <p:cNvSpPr/>
          <p:nvPr/>
        </p:nvSpPr>
        <p:spPr>
          <a:xfrm>
            <a:off x="0" y="914400"/>
            <a:ext cx="9144000" cy="4608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sp>
        <p:nvSpPr>
          <p:cNvPr id="12" name="Slide Number Placeholder 11"/>
          <p:cNvSpPr>
            <a:spLocks noGrp="1"/>
          </p:cNvSpPr>
          <p:nvPr>
            <p:ph type="sldNum" sz="quarter" idx="12"/>
          </p:nvPr>
        </p:nvSpPr>
        <p:spPr/>
        <p:txBody>
          <a:bodyPr/>
          <a:lstStyle/>
          <a:p>
            <a:fld id="{B6F15528-21DE-4FAA-801E-634DDDAF4B2B}" type="slidenum">
              <a:rPr lang="en-US" smtClean="0"/>
              <a:pPr/>
              <a:t>11</a:t>
            </a:fld>
            <a:endParaRPr lang="en-US" dirty="0"/>
          </a:p>
        </p:txBody>
      </p:sp>
      <p:sp>
        <p:nvSpPr>
          <p:cNvPr id="38913" name="Rectangle 1"/>
          <p:cNvSpPr>
            <a:spLocks noChangeArrowheads="1"/>
          </p:cNvSpPr>
          <p:nvPr/>
        </p:nvSpPr>
        <p:spPr bwMode="auto">
          <a:xfrm>
            <a:off x="685800" y="1599892"/>
            <a:ext cx="7772400" cy="461664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pt-PT" b="1" dirty="0" smtClean="0">
                <a:latin typeface="Cambria" panose="02040503050406030204" pitchFamily="18" charset="0"/>
              </a:rPr>
              <a:t>Código das Sociedades Comerciais </a:t>
            </a:r>
            <a:endParaRPr lang="pt-PT" dirty="0" smtClean="0">
              <a:latin typeface="Cambria" panose="02040503050406030204" pitchFamily="18" charset="0"/>
            </a:endParaRPr>
          </a:p>
          <a:p>
            <a:r>
              <a:rPr lang="pt-PT" b="1" dirty="0" smtClean="0">
                <a:latin typeface="Cambria" panose="02040503050406030204" pitchFamily="18" charset="0"/>
              </a:rPr>
              <a:t>Constituição de sociedade anónima com apelo a subscrição pública</a:t>
            </a:r>
            <a:endParaRPr lang="pt-PT" dirty="0" smtClean="0">
              <a:latin typeface="Cambria" panose="02040503050406030204" pitchFamily="18" charset="0"/>
            </a:endParaRPr>
          </a:p>
          <a:p>
            <a:r>
              <a:rPr lang="pt-PT" b="1" dirty="0" smtClean="0">
                <a:latin typeface="Cambria" panose="02040503050406030204" pitchFamily="18" charset="0"/>
              </a:rPr>
              <a:t> </a:t>
            </a:r>
            <a:endParaRPr lang="pt-PT" dirty="0" smtClean="0">
              <a:latin typeface="Cambria" panose="02040503050406030204" pitchFamily="18" charset="0"/>
            </a:endParaRPr>
          </a:p>
          <a:p>
            <a:r>
              <a:rPr lang="pt-PT" b="1" dirty="0" smtClean="0">
                <a:latin typeface="Cambria" panose="02040503050406030204" pitchFamily="18" charset="0"/>
              </a:rPr>
              <a:t>«Artigo 282.º </a:t>
            </a:r>
            <a:endParaRPr lang="pt-PT" dirty="0" smtClean="0">
              <a:latin typeface="Cambria" panose="02040503050406030204" pitchFamily="18" charset="0"/>
            </a:endParaRPr>
          </a:p>
          <a:p>
            <a:r>
              <a:rPr lang="pt-PT" b="1" dirty="0" smtClean="0">
                <a:latin typeface="Cambria" panose="02040503050406030204" pitchFamily="18" charset="0"/>
              </a:rPr>
              <a:t>Regime especial de invalidade da deliberação </a:t>
            </a:r>
            <a:endParaRPr lang="pt-PT" dirty="0" smtClean="0">
              <a:latin typeface="Cambria" panose="02040503050406030204" pitchFamily="18" charset="0"/>
            </a:endParaRPr>
          </a:p>
          <a:p>
            <a:pPr algn="just"/>
            <a:r>
              <a:rPr lang="pt-PT" dirty="0" smtClean="0">
                <a:latin typeface="Cambria" panose="02040503050406030204" pitchFamily="18" charset="0"/>
              </a:rPr>
              <a:t>1. A deliberação de constituir a sociedade e as deliberações complementares desta podem ser declaradas nulas, nos termos gerais, ou podem ser anuladas a requerimento de subscritor que não as tenha aprovado, no caso de elas próprias, o contrato aprovado ou o processo desde o registo provisório violarem preceitos legais. </a:t>
            </a:r>
          </a:p>
          <a:p>
            <a:pPr algn="just"/>
            <a:r>
              <a:rPr lang="pt-PT" dirty="0" smtClean="0">
                <a:latin typeface="Cambria" panose="02040503050406030204" pitchFamily="18" charset="0"/>
              </a:rPr>
              <a:t>2. A anulação pode também ser requerida com fundamento em falsidade relevante dos dados ou erro grave de previsões referidos no artigo 279.º, n.º 6, alínea e). </a:t>
            </a:r>
          </a:p>
          <a:p>
            <a:pPr algn="just"/>
            <a:r>
              <a:rPr lang="pt-PT" dirty="0" smtClean="0">
                <a:latin typeface="Cambria" panose="02040503050406030204" pitchFamily="18" charset="0"/>
              </a:rPr>
              <a:t>3. Aplicam-se as disposições legais sobre suspensão e anulação de deliberações sociais.»</a:t>
            </a:r>
          </a:p>
          <a:p>
            <a:pPr lvl="0" algn="just"/>
            <a:endParaRPr lang="pt-PT" sz="2400" dirty="0">
              <a:latin typeface="Cambria" panose="02040503050406030204" pitchFamily="18" charset="0"/>
            </a:endParaRPr>
          </a:p>
        </p:txBody>
      </p:sp>
    </p:spTree>
    <p:extLst>
      <p:ext uri="{BB962C8B-B14F-4D97-AF65-F5344CB8AC3E}">
        <p14:creationId xmlns:p14="http://schemas.microsoft.com/office/powerpoint/2010/main" val="122373733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
            <a:ext cx="9144000" cy="1295400"/>
          </a:xfrm>
        </p:spPr>
        <p:txBody>
          <a:bodyPr>
            <a:noAutofit/>
          </a:bodyPr>
          <a:lstStyle/>
          <a:p>
            <a:r>
              <a:rPr lang="pt-PT" sz="1800" b="1" dirty="0">
                <a:latin typeface="Cambria" panose="02040503050406030204" pitchFamily="18" charset="0"/>
              </a:rPr>
              <a:t>2. Regras sobre suspensão de deliberações constantes de outros diplomas </a:t>
            </a:r>
            <a:r>
              <a:rPr lang="pt-PT" sz="1800" b="1" dirty="0" smtClean="0">
                <a:latin typeface="Cambria" panose="02040503050406030204" pitchFamily="18" charset="0"/>
              </a:rPr>
              <a:t>(6/8</a:t>
            </a:r>
            <a:r>
              <a:rPr lang="pt-PT" sz="1800" b="1" dirty="0">
                <a:latin typeface="Cambria" panose="02040503050406030204" pitchFamily="18" charset="0"/>
              </a:rPr>
              <a:t>)</a:t>
            </a:r>
            <a:r>
              <a:rPr lang="pt-PT" sz="2000" b="1" dirty="0" smtClean="0"/>
              <a:t/>
            </a:r>
            <a:br>
              <a:rPr lang="pt-PT" sz="2000" b="1" dirty="0" smtClean="0"/>
            </a:br>
            <a:endParaRPr lang="pt-PT" sz="2000" dirty="0">
              <a:latin typeface="Cambria" pitchFamily="18" charset="0"/>
            </a:endParaRPr>
          </a:p>
        </p:txBody>
      </p:sp>
      <p:sp>
        <p:nvSpPr>
          <p:cNvPr id="4" name="Rectangle 3"/>
          <p:cNvSpPr/>
          <p:nvPr/>
        </p:nvSpPr>
        <p:spPr>
          <a:xfrm>
            <a:off x="0" y="1066800"/>
            <a:ext cx="9144000" cy="4608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sp>
        <p:nvSpPr>
          <p:cNvPr id="12" name="Slide Number Placeholder 11"/>
          <p:cNvSpPr>
            <a:spLocks noGrp="1"/>
          </p:cNvSpPr>
          <p:nvPr>
            <p:ph type="sldNum" sz="quarter" idx="12"/>
          </p:nvPr>
        </p:nvSpPr>
        <p:spPr/>
        <p:txBody>
          <a:bodyPr/>
          <a:lstStyle/>
          <a:p>
            <a:fld id="{B6F15528-21DE-4FAA-801E-634DDDAF4B2B}" type="slidenum">
              <a:rPr lang="en-US" smtClean="0"/>
              <a:pPr/>
              <a:t>12</a:t>
            </a:fld>
            <a:endParaRPr lang="en-US" dirty="0"/>
          </a:p>
        </p:txBody>
      </p:sp>
      <p:sp>
        <p:nvSpPr>
          <p:cNvPr id="16385" name="Rectangle 1"/>
          <p:cNvSpPr>
            <a:spLocks noChangeArrowheads="1"/>
          </p:cNvSpPr>
          <p:nvPr/>
        </p:nvSpPr>
        <p:spPr bwMode="auto">
          <a:xfrm>
            <a:off x="762000" y="1533281"/>
            <a:ext cx="8077200" cy="513986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r>
              <a:rPr lang="pt-PT" b="1" dirty="0" smtClean="0">
                <a:latin typeface="Cambria" panose="02040503050406030204" pitchFamily="18" charset="0"/>
              </a:rPr>
              <a:t>Código dos Valores Mobiliários</a:t>
            </a:r>
            <a:endParaRPr lang="pt-PT" dirty="0" smtClean="0">
              <a:latin typeface="Cambria" panose="02040503050406030204" pitchFamily="18" charset="0"/>
            </a:endParaRPr>
          </a:p>
          <a:p>
            <a:pPr algn="just"/>
            <a:r>
              <a:rPr lang="pt-PT" b="1" dirty="0" smtClean="0">
                <a:latin typeface="Cambria" panose="02040503050406030204" pitchFamily="18" charset="0"/>
              </a:rPr>
              <a:t> </a:t>
            </a:r>
            <a:endParaRPr lang="pt-PT" dirty="0" smtClean="0">
              <a:latin typeface="Cambria" panose="02040503050406030204" pitchFamily="18" charset="0"/>
            </a:endParaRPr>
          </a:p>
          <a:p>
            <a:pPr algn="just"/>
            <a:r>
              <a:rPr lang="pt-PT" b="1" dirty="0" smtClean="0">
                <a:latin typeface="Cambria" panose="02040503050406030204" pitchFamily="18" charset="0"/>
              </a:rPr>
              <a:t>«Artigo 24.º </a:t>
            </a:r>
            <a:endParaRPr lang="pt-PT" dirty="0" smtClean="0">
              <a:latin typeface="Cambria" panose="02040503050406030204" pitchFamily="18" charset="0"/>
            </a:endParaRPr>
          </a:p>
          <a:p>
            <a:pPr algn="just"/>
            <a:r>
              <a:rPr lang="pt-PT" b="1" dirty="0" smtClean="0">
                <a:latin typeface="Cambria" panose="02040503050406030204" pitchFamily="18" charset="0"/>
              </a:rPr>
              <a:t>Suspensão de deliberação social </a:t>
            </a:r>
            <a:endParaRPr lang="pt-PT" dirty="0" smtClean="0">
              <a:latin typeface="Cambria" panose="02040503050406030204" pitchFamily="18" charset="0"/>
            </a:endParaRPr>
          </a:p>
          <a:p>
            <a:pPr algn="just"/>
            <a:r>
              <a:rPr lang="pt-PT" dirty="0" smtClean="0">
                <a:latin typeface="Cambria" panose="02040503050406030204" pitchFamily="18" charset="0"/>
              </a:rPr>
              <a:t>1 - A providência cautelar de suspensão de deliberação social tomada por sociedade aberta só pode ser requerida por sócios que, isolada ou conjuntamente, possuam ações correspondentes, pelo menos, a 0,5 % do capital social. </a:t>
            </a:r>
          </a:p>
          <a:p>
            <a:pPr algn="just"/>
            <a:r>
              <a:rPr lang="pt-PT" dirty="0" smtClean="0">
                <a:latin typeface="Cambria" panose="02040503050406030204" pitchFamily="18" charset="0"/>
              </a:rPr>
              <a:t>2 - Qualquer acionista pode, porém, instar, por escrito, o órgão de administração a abster-se de executar deliberação social que considere inválida, explicitando os respetivos vícios. </a:t>
            </a:r>
          </a:p>
          <a:p>
            <a:pPr algn="just"/>
            <a:r>
              <a:rPr lang="pt-PT" dirty="0" smtClean="0">
                <a:latin typeface="Cambria" panose="02040503050406030204" pitchFamily="18" charset="0"/>
              </a:rPr>
              <a:t>3 - Se a deliberação vier a ser declarada nula ou anulada, os titulares do órgão de administração que procedam à sua execução sem tomar em consideração o requerimento apresentado nos termos do número anterior são responsáveis pelos prejuízos causados, sem que a responsabilidade para com a sociedade seja excluída pelo disposto no n.º 4 do artigo 72.º do Código das Sociedades Comerciais.»</a:t>
            </a:r>
          </a:p>
          <a:p>
            <a:pPr lvl="0" algn="just"/>
            <a:endParaRPr kumimoji="0" lang="pt-PT" sz="2200" b="0" i="0" u="none" strike="noStrike" cap="none" normalizeH="0" baseline="0" dirty="0" smtClean="0">
              <a:ln>
                <a:noFill/>
              </a:ln>
              <a:solidFill>
                <a:schemeClr val="tx1"/>
              </a:solidFill>
              <a:effectLst/>
              <a:latin typeface="Cambria" panose="02040503050406030204" pitchFamily="18" charset="0"/>
              <a:cs typeface="Arial" pitchFamily="34" charset="0"/>
            </a:endParaRPr>
          </a:p>
        </p:txBody>
      </p:sp>
    </p:spTree>
    <p:extLst>
      <p:ext uri="{BB962C8B-B14F-4D97-AF65-F5344CB8AC3E}">
        <p14:creationId xmlns:p14="http://schemas.microsoft.com/office/powerpoint/2010/main" val="122373733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
            <a:ext cx="9144000" cy="1295400"/>
          </a:xfrm>
        </p:spPr>
        <p:txBody>
          <a:bodyPr vert="horz" lIns="91440" tIns="45720" rIns="91440" bIns="45720" rtlCol="0" anchor="ctr">
            <a:noAutofit/>
          </a:bodyPr>
          <a:lstStyle/>
          <a:p>
            <a:r>
              <a:rPr lang="pt-PT" sz="1800" b="1" dirty="0">
                <a:latin typeface="Cambria" panose="02040503050406030204" pitchFamily="18" charset="0"/>
              </a:rPr>
              <a:t>2. Regras sobre suspensão de deliberações constantes de outros diplomas </a:t>
            </a:r>
            <a:r>
              <a:rPr lang="pt-PT" sz="1800" b="1" dirty="0" smtClean="0">
                <a:latin typeface="Cambria" panose="02040503050406030204" pitchFamily="18" charset="0"/>
              </a:rPr>
              <a:t>(7/8</a:t>
            </a:r>
            <a:r>
              <a:rPr lang="pt-PT" sz="1800" b="1" dirty="0">
                <a:latin typeface="Cambria" panose="02040503050406030204" pitchFamily="18" charset="0"/>
              </a:rPr>
              <a:t>)</a:t>
            </a:r>
            <a:r>
              <a:rPr lang="pt-PT" sz="2000" b="1" dirty="0" smtClean="0"/>
              <a:t/>
            </a:r>
            <a:br>
              <a:rPr lang="pt-PT" sz="2000" b="1" dirty="0" smtClean="0"/>
            </a:br>
            <a:endParaRPr lang="pt-PT" sz="2000" b="1" dirty="0" smtClean="0">
              <a:latin typeface="Cambria" pitchFamily="18" charset="0"/>
            </a:endParaRPr>
          </a:p>
        </p:txBody>
      </p:sp>
      <p:sp>
        <p:nvSpPr>
          <p:cNvPr id="4" name="Rectangle 3"/>
          <p:cNvSpPr/>
          <p:nvPr/>
        </p:nvSpPr>
        <p:spPr>
          <a:xfrm>
            <a:off x="0" y="1066800"/>
            <a:ext cx="9144000" cy="4608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sp>
        <p:nvSpPr>
          <p:cNvPr id="12" name="Slide Number Placeholder 11"/>
          <p:cNvSpPr>
            <a:spLocks noGrp="1"/>
          </p:cNvSpPr>
          <p:nvPr>
            <p:ph type="sldNum" sz="quarter" idx="12"/>
          </p:nvPr>
        </p:nvSpPr>
        <p:spPr/>
        <p:txBody>
          <a:bodyPr/>
          <a:lstStyle/>
          <a:p>
            <a:fld id="{B6F15528-21DE-4FAA-801E-634DDDAF4B2B}" type="slidenum">
              <a:rPr lang="en-US" smtClean="0"/>
              <a:pPr/>
              <a:t>13</a:t>
            </a:fld>
            <a:endParaRPr lang="en-US" dirty="0"/>
          </a:p>
        </p:txBody>
      </p:sp>
      <p:cxnSp>
        <p:nvCxnSpPr>
          <p:cNvPr id="15" name="Straight Connector 12"/>
          <p:cNvCxnSpPr/>
          <p:nvPr/>
        </p:nvCxnSpPr>
        <p:spPr>
          <a:xfrm>
            <a:off x="457200" y="6172200"/>
            <a:ext cx="7924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5361" name="Rectangle 1"/>
          <p:cNvSpPr>
            <a:spLocks noChangeArrowheads="1"/>
          </p:cNvSpPr>
          <p:nvPr/>
        </p:nvSpPr>
        <p:spPr bwMode="auto">
          <a:xfrm>
            <a:off x="609600" y="2057400"/>
            <a:ext cx="8229600" cy="206210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pt-PT" sz="2400" b="1" dirty="0" smtClean="0">
                <a:latin typeface="Cambria" panose="02040503050406030204" pitchFamily="18" charset="0"/>
              </a:rPr>
              <a:t>Lei de Organização do Sistema Judiciário</a:t>
            </a:r>
            <a:endParaRPr lang="pt-PT" sz="2400" dirty="0" smtClean="0">
              <a:latin typeface="Cambria" panose="02040503050406030204" pitchFamily="18" charset="0"/>
            </a:endParaRPr>
          </a:p>
          <a:p>
            <a:r>
              <a:rPr lang="pt-PT" sz="2400" dirty="0" smtClean="0">
                <a:latin typeface="Cambria" panose="02040503050406030204" pitchFamily="18" charset="0"/>
              </a:rPr>
              <a:t> </a:t>
            </a:r>
          </a:p>
          <a:p>
            <a:pPr marL="342900" indent="-342900" algn="just">
              <a:buFontTx/>
              <a:buChar char="-"/>
            </a:pPr>
            <a:r>
              <a:rPr lang="pt-PT" sz="2000" dirty="0" smtClean="0">
                <a:latin typeface="Cambria" panose="02040503050406030204" pitchFamily="18" charset="0"/>
              </a:rPr>
              <a:t>O </a:t>
            </a:r>
            <a:r>
              <a:rPr lang="pt-PT" sz="2000" dirty="0" err="1" smtClean="0">
                <a:latin typeface="Cambria" panose="02040503050406030204" pitchFamily="18" charset="0"/>
              </a:rPr>
              <a:t>art</a:t>
            </a:r>
            <a:r>
              <a:rPr lang="pt-PT" sz="2000" dirty="0" smtClean="0">
                <a:latin typeface="Cambria" panose="02040503050406030204" pitchFamily="18" charset="0"/>
              </a:rPr>
              <a:t>. 128, n.º 1, alínea d), da Lei 62/2013, de 26 de agosto, na redação da Lei 40-A/2016, de 22 de dezembro atribui aos juízos de comércio competência para «preparar e julgar» as ações de suspensão (e anulação) de deliberações </a:t>
            </a:r>
            <a:r>
              <a:rPr lang="pt-PT" sz="2000" dirty="0" smtClean="0">
                <a:latin typeface="Cambria" panose="02040503050406030204" pitchFamily="18" charset="0"/>
              </a:rPr>
              <a:t>sociais: </a:t>
            </a:r>
            <a:r>
              <a:rPr lang="pt-PT" sz="2000" i="1" dirty="0" smtClean="0">
                <a:latin typeface="Cambria" panose="02040503050406030204" pitchFamily="18" charset="0"/>
              </a:rPr>
              <a:t>só das sociedades?</a:t>
            </a:r>
          </a:p>
        </p:txBody>
      </p:sp>
    </p:spTree>
    <p:extLst>
      <p:ext uri="{BB962C8B-B14F-4D97-AF65-F5344CB8AC3E}">
        <p14:creationId xmlns:p14="http://schemas.microsoft.com/office/powerpoint/2010/main" val="122373733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vert="horz" lIns="91440" tIns="45720" rIns="91440" bIns="45720" rtlCol="0" anchor="ctr">
            <a:noAutofit/>
          </a:bodyPr>
          <a:lstStyle/>
          <a:p>
            <a:r>
              <a:rPr lang="pt-PT" sz="1800" b="1" dirty="0">
                <a:latin typeface="Cambria" panose="02040503050406030204" pitchFamily="18" charset="0"/>
              </a:rPr>
              <a:t>2. Regras sobre suspensão de deliberações constantes de outros diplomas </a:t>
            </a:r>
            <a:r>
              <a:rPr lang="pt-PT" sz="1800" b="1" dirty="0" smtClean="0">
                <a:latin typeface="Cambria" panose="02040503050406030204" pitchFamily="18" charset="0"/>
              </a:rPr>
              <a:t>(8/8</a:t>
            </a:r>
            <a:r>
              <a:rPr lang="pt-PT" sz="1800" b="1" dirty="0">
                <a:latin typeface="Cambria" panose="02040503050406030204" pitchFamily="18" charset="0"/>
              </a:rPr>
              <a:t>)</a:t>
            </a:r>
            <a:r>
              <a:rPr lang="pt-PT" sz="2000" dirty="0" smtClean="0"/>
              <a:t/>
            </a:r>
            <a:br>
              <a:rPr lang="pt-PT" sz="2000" dirty="0" smtClean="0"/>
            </a:br>
            <a:endParaRPr lang="pt-PT" sz="2000" b="1" dirty="0" smtClean="0">
              <a:solidFill>
                <a:srgbClr val="C00000"/>
              </a:solidFill>
              <a:latin typeface="Cambria" pitchFamily="18" charset="0"/>
            </a:endParaRPr>
          </a:p>
        </p:txBody>
      </p:sp>
      <p:sp>
        <p:nvSpPr>
          <p:cNvPr id="4" name="Rectangle 3"/>
          <p:cNvSpPr/>
          <p:nvPr/>
        </p:nvSpPr>
        <p:spPr>
          <a:xfrm>
            <a:off x="0" y="1066800"/>
            <a:ext cx="9144000" cy="4608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sp>
        <p:nvSpPr>
          <p:cNvPr id="12" name="Slide Number Placeholder 11"/>
          <p:cNvSpPr>
            <a:spLocks noGrp="1"/>
          </p:cNvSpPr>
          <p:nvPr>
            <p:ph type="sldNum" sz="quarter" idx="12"/>
          </p:nvPr>
        </p:nvSpPr>
        <p:spPr/>
        <p:txBody>
          <a:bodyPr/>
          <a:lstStyle/>
          <a:p>
            <a:fld id="{B6F15528-21DE-4FAA-801E-634DDDAF4B2B}" type="slidenum">
              <a:rPr lang="en-US" smtClean="0"/>
              <a:pPr/>
              <a:t>14</a:t>
            </a:fld>
            <a:endParaRPr lang="en-US" dirty="0"/>
          </a:p>
        </p:txBody>
      </p:sp>
      <p:cxnSp>
        <p:nvCxnSpPr>
          <p:cNvPr id="13" name="Straight Connector 12"/>
          <p:cNvCxnSpPr/>
          <p:nvPr/>
        </p:nvCxnSpPr>
        <p:spPr>
          <a:xfrm>
            <a:off x="457200" y="6172200"/>
            <a:ext cx="7924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4337" name="Rectangle 1"/>
          <p:cNvSpPr>
            <a:spLocks noChangeArrowheads="1"/>
          </p:cNvSpPr>
          <p:nvPr/>
        </p:nvSpPr>
        <p:spPr bwMode="auto">
          <a:xfrm>
            <a:off x="685800" y="1899220"/>
            <a:ext cx="7924800" cy="35394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pt-PT" sz="2200" b="1" dirty="0" smtClean="0">
                <a:latin typeface="Cambria" panose="02040503050406030204" pitchFamily="18" charset="0"/>
              </a:rPr>
              <a:t>Solidez financeira das instituições de crédito</a:t>
            </a:r>
            <a:endParaRPr lang="pt-PT" sz="2200" dirty="0" smtClean="0">
              <a:latin typeface="Cambria" panose="02040503050406030204" pitchFamily="18" charset="0"/>
            </a:endParaRPr>
          </a:p>
          <a:p>
            <a:r>
              <a:rPr lang="pt-PT" sz="2200" dirty="0" smtClean="0">
                <a:latin typeface="Cambria" panose="02040503050406030204" pitchFamily="18" charset="0"/>
              </a:rPr>
              <a:t> </a:t>
            </a:r>
          </a:p>
          <a:p>
            <a:pPr algn="just"/>
            <a:r>
              <a:rPr lang="pt-PT" sz="2000" dirty="0" smtClean="0">
                <a:latin typeface="Cambria" panose="02040503050406030204" pitchFamily="18" charset="0"/>
              </a:rPr>
              <a:t>- O </a:t>
            </a:r>
            <a:r>
              <a:rPr lang="pt-PT" sz="2000" dirty="0" err="1" smtClean="0">
                <a:latin typeface="Cambria" panose="02040503050406030204" pitchFamily="18" charset="0"/>
              </a:rPr>
              <a:t>art</a:t>
            </a:r>
            <a:r>
              <a:rPr lang="pt-PT" sz="2000" dirty="0" smtClean="0">
                <a:latin typeface="Cambria" panose="02040503050406030204" pitchFamily="18" charset="0"/>
              </a:rPr>
              <a:t>. 11 da Lei 63-A/2008, de 24 de </a:t>
            </a:r>
            <a:r>
              <a:rPr lang="pt-PT" sz="2000" dirty="0" smtClean="0">
                <a:latin typeface="Cambria" panose="02040503050406030204" pitchFamily="18" charset="0"/>
              </a:rPr>
              <a:t>novembro, </a:t>
            </a:r>
            <a:r>
              <a:rPr lang="pt-PT" sz="2000" dirty="0" smtClean="0">
                <a:latin typeface="Cambria" panose="02040503050406030204" pitchFamily="18" charset="0"/>
              </a:rPr>
              <a:t>na redação Lei 4/2012, de 11 de janeiro, determina que a suspensão de deliberações sociais respeitantes ao reforço de fundos próprios tomadas ao abrigo de tal </a:t>
            </a:r>
            <a:r>
              <a:rPr lang="pt-PT" sz="2000" dirty="0" smtClean="0">
                <a:latin typeface="Cambria" panose="02040503050406030204" pitchFamily="18" charset="0"/>
              </a:rPr>
              <a:t>Lei (</a:t>
            </a:r>
            <a:r>
              <a:rPr lang="pt-PT" sz="2000" i="1" dirty="0" smtClean="0">
                <a:latin typeface="Cambria" panose="02040503050406030204" pitchFamily="18" charset="0"/>
              </a:rPr>
              <a:t>i.e., com fundos públicos</a:t>
            </a:r>
            <a:r>
              <a:rPr lang="pt-PT" sz="2000" dirty="0" smtClean="0">
                <a:latin typeface="Cambria" panose="02040503050406030204" pitchFamily="18" charset="0"/>
              </a:rPr>
              <a:t>) </a:t>
            </a:r>
            <a:r>
              <a:rPr lang="pt-PT" sz="2000" dirty="0" smtClean="0">
                <a:latin typeface="Cambria" panose="02040503050406030204" pitchFamily="18" charset="0"/>
              </a:rPr>
              <a:t>só pode ser requerida por acionistas que, isolada ou conjuntamente, detenham ações correspondentes a, pelo menos, 5 % do capital social da instituição de crédito, que a tal procedimento não é aplicável o disposto no n.º 3 do </a:t>
            </a:r>
            <a:r>
              <a:rPr lang="pt-PT" sz="2000" dirty="0" err="1" smtClean="0">
                <a:latin typeface="Cambria" panose="02040503050406030204" pitchFamily="18" charset="0"/>
              </a:rPr>
              <a:t>art</a:t>
            </a:r>
            <a:r>
              <a:rPr lang="pt-PT" sz="2000" dirty="0" smtClean="0">
                <a:latin typeface="Cambria" panose="02040503050406030204" pitchFamily="18" charset="0"/>
              </a:rPr>
              <a:t>. 397 do CPC e que se presume que da suspensão de tais deliberações resulta dano superior ao que resultaria da execução da deliberação. </a:t>
            </a:r>
            <a:endParaRPr lang="pt-PT" sz="2000" dirty="0">
              <a:latin typeface="Cambria" panose="02040503050406030204" pitchFamily="18" charset="0"/>
            </a:endParaRPr>
          </a:p>
        </p:txBody>
      </p:sp>
    </p:spTree>
    <p:extLst>
      <p:ext uri="{BB962C8B-B14F-4D97-AF65-F5344CB8AC3E}">
        <p14:creationId xmlns:p14="http://schemas.microsoft.com/office/powerpoint/2010/main" val="122373733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0"/>
            <a:ext cx="8382000" cy="1417638"/>
          </a:xfrm>
        </p:spPr>
        <p:txBody>
          <a:bodyPr>
            <a:normAutofit/>
          </a:bodyPr>
          <a:lstStyle/>
          <a:p>
            <a:r>
              <a:rPr lang="pt-PT" sz="2200" b="1" dirty="0" smtClean="0">
                <a:latin typeface="Cambria" panose="02040503050406030204" pitchFamily="18" charset="0"/>
              </a:rPr>
              <a:t>3. </a:t>
            </a:r>
            <a:r>
              <a:rPr lang="pt-PT" sz="2400" b="1" dirty="0" smtClean="0">
                <a:latin typeface="Cambria" panose="02040503050406030204" pitchFamily="18" charset="0"/>
              </a:rPr>
              <a:t>Inovações do CPC de 2013</a:t>
            </a:r>
            <a:r>
              <a:rPr lang="pt-PT" sz="2400" dirty="0" smtClean="0"/>
              <a:t/>
            </a:r>
            <a:br>
              <a:rPr lang="pt-PT" sz="2400" dirty="0" smtClean="0"/>
            </a:br>
            <a:endParaRPr lang="pt-PT" sz="2200" dirty="0">
              <a:solidFill>
                <a:srgbClr val="C00000"/>
              </a:solidFill>
              <a:latin typeface="Cambria" panose="02040503050406030204" pitchFamily="18" charset="0"/>
            </a:endParaRPr>
          </a:p>
        </p:txBody>
      </p:sp>
      <p:sp>
        <p:nvSpPr>
          <p:cNvPr id="3" name="Marcador de Posição de Conteúdo 2"/>
          <p:cNvSpPr>
            <a:spLocks noGrp="1"/>
          </p:cNvSpPr>
          <p:nvPr>
            <p:ph idx="1"/>
          </p:nvPr>
        </p:nvSpPr>
        <p:spPr>
          <a:xfrm>
            <a:off x="457200" y="2133600"/>
            <a:ext cx="8229600" cy="3992563"/>
          </a:xfrm>
        </p:spPr>
        <p:txBody>
          <a:bodyPr>
            <a:normAutofit fontScale="92500"/>
          </a:bodyPr>
          <a:lstStyle/>
          <a:p>
            <a:pPr algn="just">
              <a:buNone/>
            </a:pPr>
            <a:r>
              <a:rPr lang="pt-PT" sz="2200" dirty="0" smtClean="0"/>
              <a:t>- O CPC de 2013 não alterou o regime específico do procedimento cautelar de suspensão de deliberações sociais: os </a:t>
            </a:r>
            <a:r>
              <a:rPr lang="pt-PT" sz="2200" dirty="0" err="1" smtClean="0"/>
              <a:t>arts</a:t>
            </a:r>
            <a:r>
              <a:rPr lang="pt-PT" sz="2200" dirty="0" smtClean="0"/>
              <a:t>. 380, 381 e 383 reproduzem os </a:t>
            </a:r>
            <a:r>
              <a:rPr lang="pt-PT" sz="2200" dirty="0" err="1" smtClean="0"/>
              <a:t>arts</a:t>
            </a:r>
            <a:r>
              <a:rPr lang="pt-PT" sz="2200" dirty="0" smtClean="0"/>
              <a:t>. 396, 397 e 398 do CPC anterior, sendo as únicas diferenças as resultantes da substituição do futuro dos verbos instruir e ser pelo presente dos mesmos no n.º 2 do </a:t>
            </a:r>
            <a:r>
              <a:rPr lang="pt-PT" sz="2200" dirty="0" err="1" smtClean="0"/>
              <a:t>art</a:t>
            </a:r>
            <a:r>
              <a:rPr lang="pt-PT" sz="2200" dirty="0" smtClean="0"/>
              <a:t>. 380 e no n.º 1 do </a:t>
            </a:r>
            <a:r>
              <a:rPr lang="pt-PT" sz="2200" dirty="0" err="1" smtClean="0"/>
              <a:t>art</a:t>
            </a:r>
            <a:r>
              <a:rPr lang="pt-PT" sz="2200" dirty="0" smtClean="0"/>
              <a:t>. 381 e da substituição do verbo «vir» pelo verbo «entrar» no n.º 1 do </a:t>
            </a:r>
            <a:r>
              <a:rPr lang="pt-PT" sz="2200" dirty="0" err="1" smtClean="0"/>
              <a:t>art</a:t>
            </a:r>
            <a:r>
              <a:rPr lang="pt-PT" sz="2200" dirty="0" smtClean="0"/>
              <a:t>. 381;</a:t>
            </a:r>
          </a:p>
          <a:p>
            <a:pPr algn="just">
              <a:buNone/>
            </a:pPr>
            <a:r>
              <a:rPr lang="pt-PT" sz="2200" dirty="0" smtClean="0"/>
              <a:t>- No entanto, o regime da suspensão de deliberações sociais não ficou exatamente como era, pois as inovações do CPC de 2013 sobre o regime geral dos procedimentos cautelares – nomeadamente, a chamada inversão do contencioso – também abrangem a suspensão de deliberações sociais, refletindo-se no </a:t>
            </a:r>
            <a:r>
              <a:rPr lang="pt-PT" sz="2200" dirty="0" err="1" smtClean="0"/>
              <a:t>art</a:t>
            </a:r>
            <a:r>
              <a:rPr lang="pt-PT" sz="2200" dirty="0" smtClean="0"/>
              <a:t>. 382. </a:t>
            </a:r>
          </a:p>
          <a:p>
            <a:pPr lvl="0">
              <a:buNone/>
            </a:pPr>
            <a:endParaRPr lang="pt-PT" sz="2400" dirty="0"/>
          </a:p>
        </p:txBody>
      </p:sp>
      <p:sp>
        <p:nvSpPr>
          <p:cNvPr id="4" name="Marcador de Posição do Número do Diapositivo 3"/>
          <p:cNvSpPr>
            <a:spLocks noGrp="1"/>
          </p:cNvSpPr>
          <p:nvPr>
            <p:ph type="sldNum" sz="quarter" idx="12"/>
          </p:nvPr>
        </p:nvSpPr>
        <p:spPr/>
        <p:txBody>
          <a:bodyPr/>
          <a:lstStyle/>
          <a:p>
            <a:fld id="{B6F15528-21DE-4FAA-801E-634DDDAF4B2B}" type="slidenum">
              <a:rPr lang="en-US" smtClean="0"/>
              <a:pPr/>
              <a:t>15</a:t>
            </a:fld>
            <a:endParaRPr lang="en-US"/>
          </a:p>
        </p:txBody>
      </p:sp>
      <p:sp>
        <p:nvSpPr>
          <p:cNvPr id="5" name="Rectangle 3"/>
          <p:cNvSpPr/>
          <p:nvPr/>
        </p:nvSpPr>
        <p:spPr>
          <a:xfrm>
            <a:off x="0" y="1278153"/>
            <a:ext cx="9144000" cy="4608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spTree>
    <p:extLst>
      <p:ext uri="{BB962C8B-B14F-4D97-AF65-F5344CB8AC3E}">
        <p14:creationId xmlns:p14="http://schemas.microsoft.com/office/powerpoint/2010/main" val="172932123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vert="horz" lIns="91440" tIns="45720" rIns="91440" bIns="45720" rtlCol="0" anchor="ctr">
            <a:noAutofit/>
          </a:bodyPr>
          <a:lstStyle/>
          <a:p>
            <a:r>
              <a:rPr lang="pt-PT" sz="2400" b="1" dirty="0" smtClean="0">
                <a:latin typeface="Cambria" panose="02040503050406030204" pitchFamily="18" charset="0"/>
              </a:rPr>
              <a:t>4. Origens das regras do CPC (1/2)</a:t>
            </a:r>
            <a:r>
              <a:rPr lang="pt-PT" sz="2400" dirty="0" smtClean="0">
                <a:latin typeface="Cambria" panose="02040503050406030204" pitchFamily="18" charset="0"/>
              </a:rPr>
              <a:t/>
            </a:r>
            <a:br>
              <a:rPr lang="pt-PT" sz="2400" dirty="0" smtClean="0">
                <a:latin typeface="Cambria" panose="02040503050406030204" pitchFamily="18" charset="0"/>
              </a:rPr>
            </a:br>
            <a:endParaRPr lang="pt-PT" sz="2400" b="1" dirty="0" smtClean="0">
              <a:latin typeface="Cambria" pitchFamily="18" charset="0"/>
            </a:endParaRPr>
          </a:p>
        </p:txBody>
      </p:sp>
      <p:sp>
        <p:nvSpPr>
          <p:cNvPr id="4" name="Rectangle 3"/>
          <p:cNvSpPr/>
          <p:nvPr/>
        </p:nvSpPr>
        <p:spPr>
          <a:xfrm>
            <a:off x="-17585" y="1004675"/>
            <a:ext cx="9144000" cy="4608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sp>
        <p:nvSpPr>
          <p:cNvPr id="12" name="Slide Number Placeholder 11"/>
          <p:cNvSpPr>
            <a:spLocks noGrp="1"/>
          </p:cNvSpPr>
          <p:nvPr>
            <p:ph type="sldNum" sz="quarter" idx="12"/>
          </p:nvPr>
        </p:nvSpPr>
        <p:spPr/>
        <p:txBody>
          <a:bodyPr/>
          <a:lstStyle/>
          <a:p>
            <a:fld id="{B6F15528-21DE-4FAA-801E-634DDDAF4B2B}" type="slidenum">
              <a:rPr lang="en-US" smtClean="0"/>
              <a:pPr/>
              <a:t>16</a:t>
            </a:fld>
            <a:endParaRPr lang="en-US" dirty="0"/>
          </a:p>
        </p:txBody>
      </p:sp>
      <p:cxnSp>
        <p:nvCxnSpPr>
          <p:cNvPr id="13" name="Straight Connector 12"/>
          <p:cNvCxnSpPr/>
          <p:nvPr/>
        </p:nvCxnSpPr>
        <p:spPr>
          <a:xfrm>
            <a:off x="457200" y="6172200"/>
            <a:ext cx="7924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 name="Retângulo 4"/>
          <p:cNvSpPr/>
          <p:nvPr/>
        </p:nvSpPr>
        <p:spPr>
          <a:xfrm>
            <a:off x="762000" y="1709678"/>
            <a:ext cx="7848600" cy="3170099"/>
          </a:xfrm>
          <a:prstGeom prst="rect">
            <a:avLst/>
          </a:prstGeom>
        </p:spPr>
        <p:txBody>
          <a:bodyPr wrap="square">
            <a:spAutoFit/>
          </a:bodyPr>
          <a:lstStyle/>
          <a:p>
            <a:pPr algn="just"/>
            <a:r>
              <a:rPr lang="pt-PT" sz="2000" dirty="0" smtClean="0">
                <a:latin typeface="Cambria" panose="02040503050406030204" pitchFamily="18" charset="0"/>
              </a:rPr>
              <a:t>- </a:t>
            </a:r>
            <a:r>
              <a:rPr lang="pt-PT" sz="2000" b="1" dirty="0" smtClean="0">
                <a:latin typeface="Cambria" panose="02040503050406030204" pitchFamily="18" charset="0"/>
              </a:rPr>
              <a:t>Código Comercial de 1888/Código de Processo Comercial de 1895/1896:</a:t>
            </a:r>
            <a:r>
              <a:rPr lang="pt-PT" sz="2000" dirty="0" smtClean="0">
                <a:latin typeface="Cambria" panose="02040503050406030204" pitchFamily="18" charset="0"/>
              </a:rPr>
              <a:t> introdução e desenvolvimento do regime da providência apenas para deliberações das assembleias gerais das </a:t>
            </a:r>
            <a:r>
              <a:rPr lang="pt-PT" sz="2000" i="1" dirty="0" smtClean="0">
                <a:latin typeface="Cambria" panose="02040503050406030204" pitchFamily="18" charset="0"/>
              </a:rPr>
              <a:t>sociedades anónimas </a:t>
            </a:r>
            <a:r>
              <a:rPr lang="pt-PT" sz="2000" dirty="0" smtClean="0">
                <a:latin typeface="Cambria" panose="02040503050406030204" pitchFamily="18" charset="0"/>
              </a:rPr>
              <a:t>e subordinada à realização de «protesto»;</a:t>
            </a:r>
          </a:p>
          <a:p>
            <a:pPr algn="just"/>
            <a:r>
              <a:rPr lang="pt-PT" sz="2000" dirty="0" smtClean="0">
                <a:latin typeface="Cambria" panose="02040503050406030204" pitchFamily="18" charset="0"/>
              </a:rPr>
              <a:t> - </a:t>
            </a:r>
            <a:r>
              <a:rPr lang="pt-PT" sz="2000" b="1" dirty="0" smtClean="0">
                <a:latin typeface="Cambria" panose="02040503050406030204" pitchFamily="18" charset="0"/>
              </a:rPr>
              <a:t>Lei das Sociedades por quotas de 1901</a:t>
            </a:r>
            <a:r>
              <a:rPr lang="pt-PT" sz="2000" dirty="0" smtClean="0">
                <a:latin typeface="Cambria" panose="02040503050406030204" pitchFamily="18" charset="0"/>
              </a:rPr>
              <a:t>: a providência passou a abranger também as deliberações dos sócios das sociedades por quotas;</a:t>
            </a:r>
          </a:p>
          <a:p>
            <a:pPr algn="just"/>
            <a:r>
              <a:rPr lang="pt-PT" sz="2000" dirty="0" smtClean="0">
                <a:latin typeface="Cambria" panose="02040503050406030204" pitchFamily="18" charset="0"/>
              </a:rPr>
              <a:t> - </a:t>
            </a:r>
            <a:r>
              <a:rPr lang="pt-PT" sz="2000" b="1" dirty="0" smtClean="0">
                <a:latin typeface="Cambria" panose="02040503050406030204" pitchFamily="18" charset="0"/>
              </a:rPr>
              <a:t>Código de Processo Comercial de 1905</a:t>
            </a:r>
            <a:r>
              <a:rPr lang="pt-PT" sz="2000" dirty="0" smtClean="0">
                <a:latin typeface="Cambria" panose="02040503050406030204" pitchFamily="18" charset="0"/>
              </a:rPr>
              <a:t>: a lei processual passou a refletir o alargamento do âmbito da providência feito pela Lei das Sociedades por Quotas;</a:t>
            </a:r>
            <a:endParaRPr lang="pt-PT" sz="2000" dirty="0">
              <a:latin typeface="Cambria" panose="02040503050406030204" pitchFamily="18" charset="0"/>
            </a:endParaRPr>
          </a:p>
        </p:txBody>
      </p:sp>
    </p:spTree>
    <p:extLst>
      <p:ext uri="{BB962C8B-B14F-4D97-AF65-F5344CB8AC3E}">
        <p14:creationId xmlns:p14="http://schemas.microsoft.com/office/powerpoint/2010/main" val="122373733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vert="horz" lIns="91440" tIns="45720" rIns="91440" bIns="45720" rtlCol="0" anchor="ctr">
            <a:noAutofit/>
          </a:bodyPr>
          <a:lstStyle/>
          <a:p>
            <a:r>
              <a:rPr lang="pt-PT" sz="2400" b="1" dirty="0" smtClean="0">
                <a:latin typeface="Cambria" panose="02040503050406030204" pitchFamily="18" charset="0"/>
              </a:rPr>
              <a:t>4. Origens das regras do CPC</a:t>
            </a:r>
            <a:r>
              <a:rPr lang="pt-PT" sz="2400" b="1" dirty="0">
                <a:latin typeface="Cambria" panose="02040503050406030204" pitchFamily="18" charset="0"/>
              </a:rPr>
              <a:t> </a:t>
            </a:r>
            <a:r>
              <a:rPr lang="pt-PT" sz="2400" b="1" dirty="0" smtClean="0">
                <a:latin typeface="Cambria" panose="02040503050406030204" pitchFamily="18" charset="0"/>
              </a:rPr>
              <a:t>(2/2</a:t>
            </a:r>
            <a:r>
              <a:rPr lang="pt-PT" sz="2400" b="1" dirty="0">
                <a:latin typeface="Cambria" panose="02040503050406030204" pitchFamily="18" charset="0"/>
              </a:rPr>
              <a:t>)</a:t>
            </a:r>
            <a:endParaRPr lang="pt-PT" sz="2400" b="1" dirty="0" smtClean="0">
              <a:solidFill>
                <a:srgbClr val="C00000"/>
              </a:solidFill>
              <a:latin typeface="Cambria" pitchFamily="18" charset="0"/>
            </a:endParaRPr>
          </a:p>
        </p:txBody>
      </p:sp>
      <p:sp>
        <p:nvSpPr>
          <p:cNvPr id="4" name="Rectangle 3"/>
          <p:cNvSpPr/>
          <p:nvPr/>
        </p:nvSpPr>
        <p:spPr>
          <a:xfrm>
            <a:off x="0" y="1066800"/>
            <a:ext cx="9144000" cy="4608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sp>
        <p:nvSpPr>
          <p:cNvPr id="12" name="Slide Number Placeholder 11"/>
          <p:cNvSpPr>
            <a:spLocks noGrp="1"/>
          </p:cNvSpPr>
          <p:nvPr>
            <p:ph type="sldNum" sz="quarter" idx="12"/>
          </p:nvPr>
        </p:nvSpPr>
        <p:spPr/>
        <p:txBody>
          <a:bodyPr/>
          <a:lstStyle/>
          <a:p>
            <a:fld id="{B6F15528-21DE-4FAA-801E-634DDDAF4B2B}" type="slidenum">
              <a:rPr lang="en-US" smtClean="0"/>
              <a:pPr/>
              <a:t>17</a:t>
            </a:fld>
            <a:endParaRPr lang="en-US" dirty="0"/>
          </a:p>
        </p:txBody>
      </p:sp>
      <p:sp>
        <p:nvSpPr>
          <p:cNvPr id="11" name="TextBox 10"/>
          <p:cNvSpPr txBox="1"/>
          <p:nvPr/>
        </p:nvSpPr>
        <p:spPr>
          <a:xfrm>
            <a:off x="723900" y="2682756"/>
            <a:ext cx="7696200" cy="646331"/>
          </a:xfrm>
          <a:prstGeom prst="rect">
            <a:avLst/>
          </a:prstGeom>
          <a:noFill/>
        </p:spPr>
        <p:txBody>
          <a:bodyPr wrap="square" rtlCol="0">
            <a:spAutoFit/>
          </a:bodyPr>
          <a:lstStyle/>
          <a:p>
            <a:pPr indent="177800" algn="just"/>
            <a:endParaRPr lang="pt-PT" dirty="0" smtClean="0">
              <a:latin typeface="Cambria" pitchFamily="18" charset="0"/>
            </a:endParaRPr>
          </a:p>
          <a:p>
            <a:pPr indent="177800" algn="just"/>
            <a:r>
              <a:rPr lang="pt-PT" dirty="0" smtClean="0">
                <a:latin typeface="Cambria" pitchFamily="18" charset="0"/>
              </a:rPr>
              <a:t> </a:t>
            </a:r>
          </a:p>
        </p:txBody>
      </p:sp>
      <p:sp>
        <p:nvSpPr>
          <p:cNvPr id="13313" name="Rectangle 1"/>
          <p:cNvSpPr>
            <a:spLocks noChangeArrowheads="1"/>
          </p:cNvSpPr>
          <p:nvPr/>
        </p:nvSpPr>
        <p:spPr bwMode="auto">
          <a:xfrm>
            <a:off x="723900" y="1875793"/>
            <a:ext cx="7734300" cy="37856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r>
              <a:rPr lang="pt-PT" sz="2400" dirty="0" smtClean="0">
                <a:latin typeface="Cambria" panose="02040503050406030204" pitchFamily="18" charset="0"/>
              </a:rPr>
              <a:t> </a:t>
            </a:r>
            <a:r>
              <a:rPr lang="pt-PT" dirty="0" smtClean="0">
                <a:latin typeface="Cambria" panose="02040503050406030204" pitchFamily="18" charset="0"/>
              </a:rPr>
              <a:t>- </a:t>
            </a:r>
            <a:r>
              <a:rPr lang="pt-PT" b="1" dirty="0" smtClean="0">
                <a:latin typeface="Cambria" panose="02040503050406030204" pitchFamily="18" charset="0"/>
              </a:rPr>
              <a:t>CPC de 1939</a:t>
            </a:r>
            <a:r>
              <a:rPr lang="pt-PT" dirty="0" smtClean="0">
                <a:latin typeface="Cambria" panose="02040503050406030204" pitchFamily="18" charset="0"/>
              </a:rPr>
              <a:t>: deixou de ser exigido o protesto, foi omitida a regra (que vinha de 1895) segundo a qual a notificação da providência determinava que o órgão de administração ficasse proibido de executar a deliberação impugnada e a letra da lei alargou a providência a todas as deliberações (deixou de restringir as deliberações passíveis de suspensão às da assembleia geral) de </a:t>
            </a:r>
            <a:r>
              <a:rPr lang="pt-PT" i="1" dirty="0" smtClean="0">
                <a:latin typeface="Cambria" panose="02040503050406030204" pitchFamily="18" charset="0"/>
              </a:rPr>
              <a:t>todas as sociedades</a:t>
            </a:r>
            <a:r>
              <a:rPr lang="pt-PT" dirty="0" smtClean="0">
                <a:latin typeface="Cambria" panose="02040503050406030204" pitchFamily="18" charset="0"/>
              </a:rPr>
              <a:t> (pelo menos, as comerciais);</a:t>
            </a:r>
          </a:p>
          <a:p>
            <a:pPr algn="just"/>
            <a:r>
              <a:rPr lang="pt-PT" dirty="0" smtClean="0">
                <a:latin typeface="Cambria" panose="02040503050406030204" pitchFamily="18" charset="0"/>
              </a:rPr>
              <a:t>- </a:t>
            </a:r>
            <a:r>
              <a:rPr lang="pt-PT" b="1" dirty="0" err="1" smtClean="0">
                <a:latin typeface="Cambria" panose="02040503050406030204" pitchFamily="18" charset="0"/>
              </a:rPr>
              <a:t>Dec.-Lei</a:t>
            </a:r>
            <a:r>
              <a:rPr lang="pt-PT" b="1" dirty="0" smtClean="0">
                <a:latin typeface="Cambria" panose="02040503050406030204" pitchFamily="18" charset="0"/>
              </a:rPr>
              <a:t> 40333, de 14 de outubro de 1955</a:t>
            </a:r>
            <a:r>
              <a:rPr lang="pt-PT" dirty="0" smtClean="0">
                <a:latin typeface="Cambria" panose="02040503050406030204" pitchFamily="18" charset="0"/>
              </a:rPr>
              <a:t>: a providência passou a abranger as deliberações das assembleias de condóminos;</a:t>
            </a:r>
          </a:p>
          <a:p>
            <a:pPr algn="just"/>
            <a:r>
              <a:rPr lang="pt-PT" dirty="0" smtClean="0">
                <a:latin typeface="Cambria" panose="02040503050406030204" pitchFamily="18" charset="0"/>
              </a:rPr>
              <a:t> - </a:t>
            </a:r>
            <a:r>
              <a:rPr lang="pt-PT" b="1" dirty="0" smtClean="0">
                <a:latin typeface="Cambria" panose="02040503050406030204" pitchFamily="18" charset="0"/>
              </a:rPr>
              <a:t>CPC de 1961</a:t>
            </a:r>
            <a:r>
              <a:rPr lang="pt-PT" dirty="0" smtClean="0">
                <a:latin typeface="Cambria" panose="02040503050406030204" pitchFamily="18" charset="0"/>
              </a:rPr>
              <a:t>: foi reintroduzida a regra da proibição da execução da deliberação impugnada a partir da citação; </a:t>
            </a:r>
          </a:p>
          <a:p>
            <a:pPr algn="just"/>
            <a:r>
              <a:rPr lang="pt-PT" dirty="0" smtClean="0">
                <a:latin typeface="Cambria" panose="02040503050406030204" pitchFamily="18" charset="0"/>
              </a:rPr>
              <a:t> - </a:t>
            </a:r>
            <a:r>
              <a:rPr lang="pt-PT" b="1" dirty="0" smtClean="0">
                <a:latin typeface="Cambria" panose="02040503050406030204" pitchFamily="18" charset="0"/>
              </a:rPr>
              <a:t>CPC de 1967</a:t>
            </a:r>
            <a:r>
              <a:rPr lang="pt-PT" dirty="0" smtClean="0">
                <a:latin typeface="Cambria" panose="02040503050406030204" pitchFamily="18" charset="0"/>
              </a:rPr>
              <a:t>: a providência passou a abranger </a:t>
            </a:r>
            <a:r>
              <a:rPr lang="pt-PT" i="1" dirty="0" smtClean="0">
                <a:latin typeface="Cambria" panose="02040503050406030204" pitchFamily="18" charset="0"/>
              </a:rPr>
              <a:t>também</a:t>
            </a:r>
            <a:r>
              <a:rPr lang="pt-PT" dirty="0" smtClean="0">
                <a:latin typeface="Cambria" panose="02040503050406030204" pitchFamily="18" charset="0"/>
              </a:rPr>
              <a:t> deliberações das assembleias das </a:t>
            </a:r>
            <a:r>
              <a:rPr lang="pt-PT" i="1" dirty="0" smtClean="0">
                <a:latin typeface="Cambria" panose="02040503050406030204" pitchFamily="18" charset="0"/>
              </a:rPr>
              <a:t>associações</a:t>
            </a:r>
            <a:r>
              <a:rPr lang="pt-PT" dirty="0" smtClean="0">
                <a:latin typeface="Cambria" panose="02040503050406030204" pitchFamily="18" charset="0"/>
              </a:rPr>
              <a:t> (e das assembleias das sociedades civis, para quem entendia que tal não sucedia antes).</a:t>
            </a:r>
            <a:r>
              <a:rPr lang="pt-PT" b="1" i="1" dirty="0" smtClean="0">
                <a:latin typeface="Cambria" panose="02040503050406030204" pitchFamily="18" charset="0"/>
              </a:rPr>
              <a:t> </a:t>
            </a:r>
            <a:endParaRPr lang="pt-PT" dirty="0">
              <a:latin typeface="Cambria" panose="02040503050406030204" pitchFamily="18" charset="0"/>
            </a:endParaRPr>
          </a:p>
        </p:txBody>
      </p:sp>
    </p:spTree>
    <p:extLst>
      <p:ext uri="{BB962C8B-B14F-4D97-AF65-F5344CB8AC3E}">
        <p14:creationId xmlns:p14="http://schemas.microsoft.com/office/powerpoint/2010/main" val="122373733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vert="horz" lIns="91440" tIns="45720" rIns="91440" bIns="45720" rtlCol="0" anchor="ctr">
            <a:noAutofit/>
          </a:bodyPr>
          <a:lstStyle/>
          <a:p>
            <a:r>
              <a:rPr lang="pt-PT" sz="2400" b="1" dirty="0" smtClean="0">
                <a:latin typeface="Cambria" panose="02040503050406030204" pitchFamily="18" charset="0"/>
              </a:rPr>
              <a:t>5. Legitimidade ativa (</a:t>
            </a:r>
            <a:r>
              <a:rPr lang="pt-PT" sz="2400" b="1" dirty="0">
                <a:latin typeface="Cambria" panose="02040503050406030204" pitchFamily="18" charset="0"/>
              </a:rPr>
              <a:t>1/4)</a:t>
            </a:r>
            <a:r>
              <a:rPr lang="pt-PT" sz="2400" b="1" dirty="0"/>
              <a:t/>
            </a:r>
            <a:br>
              <a:rPr lang="pt-PT" sz="2400" b="1" dirty="0"/>
            </a:br>
            <a:endParaRPr lang="pt-PT" sz="2400" b="1" dirty="0" smtClean="0">
              <a:solidFill>
                <a:srgbClr val="C00000"/>
              </a:solidFill>
              <a:latin typeface="Cambria" pitchFamily="18" charset="0"/>
            </a:endParaRPr>
          </a:p>
        </p:txBody>
      </p:sp>
      <p:sp>
        <p:nvSpPr>
          <p:cNvPr id="4" name="Rectangle 3"/>
          <p:cNvSpPr/>
          <p:nvPr/>
        </p:nvSpPr>
        <p:spPr>
          <a:xfrm>
            <a:off x="0" y="1066800"/>
            <a:ext cx="9144000" cy="4608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sp>
        <p:nvSpPr>
          <p:cNvPr id="12" name="Slide Number Placeholder 11"/>
          <p:cNvSpPr>
            <a:spLocks noGrp="1"/>
          </p:cNvSpPr>
          <p:nvPr>
            <p:ph type="sldNum" sz="quarter" idx="12"/>
          </p:nvPr>
        </p:nvSpPr>
        <p:spPr/>
        <p:txBody>
          <a:bodyPr/>
          <a:lstStyle/>
          <a:p>
            <a:fld id="{B6F15528-21DE-4FAA-801E-634DDDAF4B2B}" type="slidenum">
              <a:rPr lang="en-US" smtClean="0"/>
              <a:pPr/>
              <a:t>18</a:t>
            </a:fld>
            <a:endParaRPr lang="en-US" dirty="0"/>
          </a:p>
        </p:txBody>
      </p:sp>
      <p:sp>
        <p:nvSpPr>
          <p:cNvPr id="11" name="TextBox 10"/>
          <p:cNvSpPr txBox="1"/>
          <p:nvPr/>
        </p:nvSpPr>
        <p:spPr>
          <a:xfrm>
            <a:off x="723900" y="2682756"/>
            <a:ext cx="7696200" cy="646331"/>
          </a:xfrm>
          <a:prstGeom prst="rect">
            <a:avLst/>
          </a:prstGeom>
          <a:noFill/>
        </p:spPr>
        <p:txBody>
          <a:bodyPr wrap="square" rtlCol="0">
            <a:spAutoFit/>
          </a:bodyPr>
          <a:lstStyle/>
          <a:p>
            <a:pPr indent="177800" algn="just"/>
            <a:endParaRPr lang="pt-PT" dirty="0" smtClean="0">
              <a:latin typeface="Cambria" pitchFamily="18" charset="0"/>
            </a:endParaRPr>
          </a:p>
          <a:p>
            <a:pPr indent="177800" algn="just"/>
            <a:r>
              <a:rPr lang="pt-PT" dirty="0" smtClean="0">
                <a:latin typeface="Cambria" pitchFamily="18" charset="0"/>
              </a:rPr>
              <a:t> </a:t>
            </a:r>
          </a:p>
        </p:txBody>
      </p:sp>
      <p:sp>
        <p:nvSpPr>
          <p:cNvPr id="13313" name="Rectangle 1"/>
          <p:cNvSpPr>
            <a:spLocks noChangeArrowheads="1"/>
          </p:cNvSpPr>
          <p:nvPr/>
        </p:nvSpPr>
        <p:spPr bwMode="auto">
          <a:xfrm>
            <a:off x="723900" y="2772545"/>
            <a:ext cx="7734300"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r>
              <a:rPr lang="pt-PT" sz="2400" dirty="0" smtClean="0">
                <a:latin typeface="Cambria" panose="02040503050406030204" pitchFamily="18" charset="0"/>
              </a:rPr>
              <a:t>- A lei refere «</a:t>
            </a:r>
            <a:r>
              <a:rPr lang="pt-PT" sz="2400" b="1" dirty="0" smtClean="0">
                <a:latin typeface="Cambria" panose="02040503050406030204" pitchFamily="18" charset="0"/>
              </a:rPr>
              <a:t>qualquer sócio</a:t>
            </a:r>
            <a:r>
              <a:rPr lang="pt-PT" sz="2400" dirty="0" smtClean="0">
                <a:latin typeface="Cambria" panose="02040503050406030204" pitchFamily="18" charset="0"/>
              </a:rPr>
              <a:t>» (</a:t>
            </a:r>
            <a:r>
              <a:rPr lang="pt-PT" sz="2400" dirty="0" err="1" smtClean="0">
                <a:latin typeface="Cambria" panose="02040503050406030204" pitchFamily="18" charset="0"/>
              </a:rPr>
              <a:t>art</a:t>
            </a:r>
            <a:r>
              <a:rPr lang="pt-PT" sz="2400" dirty="0" smtClean="0">
                <a:latin typeface="Cambria" panose="02040503050406030204" pitchFamily="18" charset="0"/>
              </a:rPr>
              <a:t>. 380 do CPC). A verdade, porém, é que, por um lado, nem todos os sócios podem requerer a suspensão de deliberações e, por outro, que há não sócios que o podem fazer, como vamos ver…</a:t>
            </a:r>
            <a:endParaRPr lang="pt-PT" sz="2400" dirty="0">
              <a:latin typeface="Cambria" panose="02040503050406030204" pitchFamily="18" charset="0"/>
            </a:endParaRPr>
          </a:p>
        </p:txBody>
      </p:sp>
    </p:spTree>
    <p:extLst>
      <p:ext uri="{BB962C8B-B14F-4D97-AF65-F5344CB8AC3E}">
        <p14:creationId xmlns:p14="http://schemas.microsoft.com/office/powerpoint/2010/main" val="122373733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vert="horz" lIns="91440" tIns="45720" rIns="91440" bIns="45720" rtlCol="0" anchor="ctr">
            <a:noAutofit/>
          </a:bodyPr>
          <a:lstStyle/>
          <a:p>
            <a:r>
              <a:rPr lang="pt-PT" sz="2400" b="1" dirty="0" smtClean="0">
                <a:latin typeface="Cambria" panose="02040503050406030204" pitchFamily="18" charset="0"/>
              </a:rPr>
              <a:t>5. Legitimidade ativa (2/4</a:t>
            </a:r>
            <a:r>
              <a:rPr lang="pt-PT" sz="2400" b="1" dirty="0">
                <a:latin typeface="Cambria" panose="02040503050406030204" pitchFamily="18" charset="0"/>
              </a:rPr>
              <a:t>)</a:t>
            </a:r>
            <a:endParaRPr lang="pt-PT" sz="2400" b="1" dirty="0" smtClean="0">
              <a:solidFill>
                <a:srgbClr val="C00000"/>
              </a:solidFill>
              <a:latin typeface="Cambria" pitchFamily="18" charset="0"/>
            </a:endParaRPr>
          </a:p>
        </p:txBody>
      </p:sp>
      <p:sp>
        <p:nvSpPr>
          <p:cNvPr id="4" name="Rectangle 3"/>
          <p:cNvSpPr/>
          <p:nvPr/>
        </p:nvSpPr>
        <p:spPr>
          <a:xfrm>
            <a:off x="0" y="1066800"/>
            <a:ext cx="9144000" cy="4608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sp>
        <p:nvSpPr>
          <p:cNvPr id="12" name="Slide Number Placeholder 11"/>
          <p:cNvSpPr>
            <a:spLocks noGrp="1"/>
          </p:cNvSpPr>
          <p:nvPr>
            <p:ph type="sldNum" sz="quarter" idx="12"/>
          </p:nvPr>
        </p:nvSpPr>
        <p:spPr/>
        <p:txBody>
          <a:bodyPr/>
          <a:lstStyle/>
          <a:p>
            <a:fld id="{B6F15528-21DE-4FAA-801E-634DDDAF4B2B}" type="slidenum">
              <a:rPr lang="en-US" smtClean="0"/>
              <a:pPr/>
              <a:t>19</a:t>
            </a:fld>
            <a:endParaRPr lang="en-US" dirty="0"/>
          </a:p>
        </p:txBody>
      </p:sp>
      <p:sp>
        <p:nvSpPr>
          <p:cNvPr id="11" name="TextBox 10"/>
          <p:cNvSpPr txBox="1"/>
          <p:nvPr/>
        </p:nvSpPr>
        <p:spPr>
          <a:xfrm>
            <a:off x="723900" y="2682756"/>
            <a:ext cx="7696200" cy="646331"/>
          </a:xfrm>
          <a:prstGeom prst="rect">
            <a:avLst/>
          </a:prstGeom>
          <a:noFill/>
        </p:spPr>
        <p:txBody>
          <a:bodyPr wrap="square" rtlCol="0">
            <a:spAutoFit/>
          </a:bodyPr>
          <a:lstStyle/>
          <a:p>
            <a:pPr indent="177800" algn="just"/>
            <a:endParaRPr lang="pt-PT" dirty="0" smtClean="0">
              <a:latin typeface="Cambria" pitchFamily="18" charset="0"/>
            </a:endParaRPr>
          </a:p>
          <a:p>
            <a:pPr indent="177800" algn="just"/>
            <a:r>
              <a:rPr lang="pt-PT" dirty="0" smtClean="0">
                <a:latin typeface="Cambria" pitchFamily="18" charset="0"/>
              </a:rPr>
              <a:t> </a:t>
            </a:r>
          </a:p>
        </p:txBody>
      </p:sp>
      <p:sp>
        <p:nvSpPr>
          <p:cNvPr id="13313" name="Rectangle 1"/>
          <p:cNvSpPr>
            <a:spLocks noChangeArrowheads="1"/>
          </p:cNvSpPr>
          <p:nvPr/>
        </p:nvSpPr>
        <p:spPr bwMode="auto">
          <a:xfrm>
            <a:off x="647700" y="2261814"/>
            <a:ext cx="7848600" cy="25545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pt-PT" sz="2000" b="1" dirty="0" smtClean="0">
                <a:latin typeface="Cambria" panose="02040503050406030204" pitchFamily="18" charset="0"/>
              </a:rPr>
              <a:t>Sócios que não podem requerer a suspensão</a:t>
            </a:r>
            <a:endParaRPr lang="pt-PT" sz="2000" dirty="0" smtClean="0">
              <a:latin typeface="Cambria" panose="02040503050406030204" pitchFamily="18" charset="0"/>
            </a:endParaRPr>
          </a:p>
          <a:p>
            <a:endParaRPr lang="pt-PT" sz="2000" dirty="0" smtClean="0">
              <a:latin typeface="Cambria" panose="02040503050406030204" pitchFamily="18" charset="0"/>
            </a:endParaRPr>
          </a:p>
          <a:p>
            <a:r>
              <a:rPr lang="pt-PT" sz="2000" dirty="0" smtClean="0">
                <a:latin typeface="Cambria" panose="02040503050406030204" pitchFamily="18" charset="0"/>
              </a:rPr>
              <a:t>- Os que tenham votado a favor da deliberação (</a:t>
            </a:r>
            <a:r>
              <a:rPr lang="pt-PT" sz="2000" dirty="0" err="1" smtClean="0">
                <a:latin typeface="Cambria" panose="02040503050406030204" pitchFamily="18" charset="0"/>
              </a:rPr>
              <a:t>art</a:t>
            </a:r>
            <a:r>
              <a:rPr lang="pt-PT" sz="2000" dirty="0" smtClean="0">
                <a:latin typeface="Cambria" panose="02040503050406030204" pitchFamily="18" charset="0"/>
              </a:rPr>
              <a:t>. 59, n.º 1, do CSC);</a:t>
            </a:r>
          </a:p>
          <a:p>
            <a:r>
              <a:rPr lang="pt-PT" sz="2000" dirty="0" smtClean="0">
                <a:latin typeface="Cambria" panose="02040503050406030204" pitchFamily="18" charset="0"/>
              </a:rPr>
              <a:t>- Tratando-se de sociedade aberta, os que tenham participação representativa de menos de 0,5 % do capital social (</a:t>
            </a:r>
            <a:r>
              <a:rPr lang="pt-PT" sz="2000" dirty="0" err="1" smtClean="0">
                <a:latin typeface="Cambria" panose="02040503050406030204" pitchFamily="18" charset="0"/>
              </a:rPr>
              <a:t>art</a:t>
            </a:r>
            <a:r>
              <a:rPr lang="pt-PT" sz="2000" dirty="0" smtClean="0">
                <a:latin typeface="Cambria" panose="02040503050406030204" pitchFamily="18" charset="0"/>
              </a:rPr>
              <a:t>. 24 do CVM);</a:t>
            </a:r>
          </a:p>
          <a:p>
            <a:pPr algn="just"/>
            <a:r>
              <a:rPr lang="pt-PT" sz="2000" dirty="0" smtClean="0">
                <a:latin typeface="Cambria" panose="02040503050406030204" pitchFamily="18" charset="0"/>
              </a:rPr>
              <a:t>- Quando estejam em causa deliberações anuláveis ou ineficazes somente em relação a alguns sócios, os que não tenham legitimidade para pedir a anulação ou a declaração de ineficácia.</a:t>
            </a:r>
            <a:endParaRPr lang="pt-PT" sz="2000" dirty="0">
              <a:latin typeface="Cambria" panose="02040503050406030204" pitchFamily="18" charset="0"/>
            </a:endParaRPr>
          </a:p>
        </p:txBody>
      </p:sp>
    </p:spTree>
    <p:extLst>
      <p:ext uri="{BB962C8B-B14F-4D97-AF65-F5344CB8AC3E}">
        <p14:creationId xmlns:p14="http://schemas.microsoft.com/office/powerpoint/2010/main" val="122373733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295400"/>
          </a:xfrm>
        </p:spPr>
        <p:txBody>
          <a:bodyPr>
            <a:normAutofit/>
          </a:bodyPr>
          <a:lstStyle/>
          <a:p>
            <a:pPr lvl="0"/>
            <a:r>
              <a:rPr lang="pt-PT" sz="2800" b="1" dirty="0" smtClean="0">
                <a:latin typeface="Cambria" panose="02040503050406030204" pitchFamily="18" charset="0"/>
              </a:rPr>
              <a:t>Plano da intervenção</a:t>
            </a:r>
            <a:r>
              <a:rPr lang="pt-PT" sz="2000" dirty="0" smtClean="0"/>
              <a:t/>
            </a:r>
            <a:br>
              <a:rPr lang="pt-PT" sz="2000" dirty="0" smtClean="0"/>
            </a:br>
            <a:endParaRPr lang="pt-PT" sz="2000" dirty="0">
              <a:latin typeface="Cambria" panose="02040503050406030204" pitchFamily="18" charset="0"/>
            </a:endParaRPr>
          </a:p>
        </p:txBody>
      </p:sp>
      <p:sp>
        <p:nvSpPr>
          <p:cNvPr id="4" name="Rectangle 3"/>
          <p:cNvSpPr/>
          <p:nvPr/>
        </p:nvSpPr>
        <p:spPr>
          <a:xfrm>
            <a:off x="0" y="1143000"/>
            <a:ext cx="9144000" cy="4608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dirty="0"/>
          </a:p>
        </p:txBody>
      </p:sp>
      <p:sp>
        <p:nvSpPr>
          <p:cNvPr id="12" name="Slide Number Placeholder 11"/>
          <p:cNvSpPr>
            <a:spLocks noGrp="1"/>
          </p:cNvSpPr>
          <p:nvPr>
            <p:ph type="sldNum" sz="quarter" idx="12"/>
          </p:nvPr>
        </p:nvSpPr>
        <p:spPr>
          <a:xfrm>
            <a:off x="6553200" y="6356350"/>
            <a:ext cx="2133600" cy="365125"/>
          </a:xfrm>
        </p:spPr>
        <p:txBody>
          <a:bodyPr/>
          <a:lstStyle/>
          <a:p>
            <a:fld id="{B6F15528-21DE-4FAA-801E-634DDDAF4B2B}" type="slidenum">
              <a:rPr lang="en-US" smtClean="0"/>
              <a:pPr/>
              <a:t>2</a:t>
            </a:fld>
            <a:endParaRPr lang="en-US" dirty="0"/>
          </a:p>
        </p:txBody>
      </p:sp>
      <p:sp>
        <p:nvSpPr>
          <p:cNvPr id="6" name="Rectângulo 5"/>
          <p:cNvSpPr/>
          <p:nvPr/>
        </p:nvSpPr>
        <p:spPr>
          <a:xfrm>
            <a:off x="457200" y="1752600"/>
            <a:ext cx="7696200" cy="4708981"/>
          </a:xfrm>
          <a:prstGeom prst="rect">
            <a:avLst/>
          </a:prstGeom>
        </p:spPr>
        <p:txBody>
          <a:bodyPr wrap="square">
            <a:spAutoFit/>
          </a:bodyPr>
          <a:lstStyle/>
          <a:p>
            <a:pPr algn="just"/>
            <a:r>
              <a:rPr lang="pt-PT" sz="2000" b="1" dirty="0" smtClean="0">
                <a:latin typeface="Cambria" panose="02040503050406030204" pitchFamily="18" charset="0"/>
              </a:rPr>
              <a:t>1. Os preceitos do CPC</a:t>
            </a:r>
          </a:p>
          <a:p>
            <a:pPr algn="just"/>
            <a:r>
              <a:rPr lang="pt-PT" sz="2000" b="1" dirty="0" smtClean="0">
                <a:latin typeface="Cambria" panose="02040503050406030204" pitchFamily="18" charset="0"/>
              </a:rPr>
              <a:t>2. Regras sobre suspensão de deliberações constantes de outros diplomas</a:t>
            </a:r>
          </a:p>
          <a:p>
            <a:pPr algn="just"/>
            <a:r>
              <a:rPr lang="pt-PT" sz="2000" b="1" dirty="0" smtClean="0">
                <a:latin typeface="Cambria" panose="02040503050406030204" pitchFamily="18" charset="0"/>
              </a:rPr>
              <a:t>3. Inovações do CPC de 2013</a:t>
            </a:r>
          </a:p>
          <a:p>
            <a:pPr algn="just"/>
            <a:r>
              <a:rPr lang="pt-PT" sz="2000" b="1" dirty="0" smtClean="0">
                <a:latin typeface="Cambria" panose="02040503050406030204" pitchFamily="18" charset="0"/>
              </a:rPr>
              <a:t>4. Origens das regras do CPC</a:t>
            </a:r>
          </a:p>
          <a:p>
            <a:pPr algn="just"/>
            <a:r>
              <a:rPr lang="pt-PT" sz="2000" b="1" dirty="0" smtClean="0">
                <a:latin typeface="Cambria" panose="02040503050406030204" pitchFamily="18" charset="0"/>
              </a:rPr>
              <a:t>5. Legitimidade ativa</a:t>
            </a:r>
          </a:p>
          <a:p>
            <a:pPr algn="just"/>
            <a:r>
              <a:rPr lang="pt-PT" sz="2000" b="1" dirty="0" smtClean="0">
                <a:latin typeface="Cambria" panose="02040503050406030204" pitchFamily="18" charset="0"/>
              </a:rPr>
              <a:t>6</a:t>
            </a:r>
            <a:r>
              <a:rPr lang="pt-PT" sz="2000" b="1" dirty="0">
                <a:latin typeface="Cambria" panose="02040503050406030204" pitchFamily="18" charset="0"/>
              </a:rPr>
              <a:t>. Questões respeitantes ao dano </a:t>
            </a:r>
          </a:p>
          <a:p>
            <a:pPr algn="just"/>
            <a:r>
              <a:rPr lang="pt-PT" sz="2000" b="1" dirty="0" smtClean="0">
                <a:latin typeface="Cambria" panose="02040503050406030204" pitchFamily="18" charset="0"/>
              </a:rPr>
              <a:t>7. Dúvidas quanto ao âmbito do procedimento</a:t>
            </a:r>
          </a:p>
          <a:p>
            <a:pPr algn="just"/>
            <a:r>
              <a:rPr lang="pt-PT" sz="2000" b="1" dirty="0" smtClean="0">
                <a:latin typeface="Cambria" panose="02040503050406030204" pitchFamily="18" charset="0"/>
              </a:rPr>
              <a:t>8. </a:t>
            </a:r>
            <a:r>
              <a:rPr lang="pt-PT" sz="2000" b="1" dirty="0">
                <a:latin typeface="Cambria" panose="02040503050406030204" pitchFamily="18" charset="0"/>
              </a:rPr>
              <a:t>Tramitação da providência</a:t>
            </a:r>
          </a:p>
          <a:p>
            <a:pPr algn="just"/>
            <a:r>
              <a:rPr lang="pt-PT" sz="2000" b="1" dirty="0" smtClean="0">
                <a:latin typeface="Cambria" panose="02040503050406030204" pitchFamily="18" charset="0"/>
              </a:rPr>
              <a:t>9. O efeito da citação quanto à execução da deliberação </a:t>
            </a:r>
          </a:p>
          <a:p>
            <a:pPr algn="just"/>
            <a:r>
              <a:rPr lang="pt-PT" sz="2000" b="1" dirty="0" smtClean="0">
                <a:latin typeface="Cambria" panose="02040503050406030204" pitchFamily="18" charset="0"/>
              </a:rPr>
              <a:t>10. Articulação da providência com a ação principal</a:t>
            </a:r>
          </a:p>
          <a:p>
            <a:pPr algn="just"/>
            <a:r>
              <a:rPr lang="pt-PT" sz="2000" b="1" dirty="0">
                <a:latin typeface="Cambria" panose="02040503050406030204" pitchFamily="18" charset="0"/>
              </a:rPr>
              <a:t>11. Inversão do contencioso</a:t>
            </a:r>
            <a:endParaRPr lang="pt-PT" sz="2000" b="1" dirty="0" smtClean="0">
              <a:latin typeface="Cambria" panose="02040503050406030204" pitchFamily="18" charset="0"/>
            </a:endParaRPr>
          </a:p>
          <a:p>
            <a:pPr algn="just"/>
            <a:r>
              <a:rPr lang="pt-PT" sz="2000" b="1" dirty="0" smtClean="0">
                <a:latin typeface="Cambria" panose="02040503050406030204" pitchFamily="18" charset="0"/>
              </a:rPr>
              <a:t>12. Consequências da violação da decisão que decrete a suspensão</a:t>
            </a:r>
          </a:p>
          <a:p>
            <a:pPr algn="just"/>
            <a:r>
              <a:rPr lang="pt-PT" sz="2000" b="1" dirty="0" smtClean="0">
                <a:latin typeface="Cambria" panose="02040503050406030204" pitchFamily="18" charset="0"/>
              </a:rPr>
              <a:t>13. Considerações finais</a:t>
            </a:r>
            <a:endParaRPr lang="pt-PT" sz="2000" dirty="0">
              <a:latin typeface="Cambria" panose="02040503050406030204" pitchFamily="18" charset="0"/>
            </a:endParaRPr>
          </a:p>
        </p:txBody>
      </p:sp>
    </p:spTree>
    <p:extLst>
      <p:ext uri="{BB962C8B-B14F-4D97-AF65-F5344CB8AC3E}">
        <p14:creationId xmlns:p14="http://schemas.microsoft.com/office/powerpoint/2010/main" val="122373733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vert="horz" lIns="91440" tIns="45720" rIns="91440" bIns="45720" rtlCol="0" anchor="ctr">
            <a:noAutofit/>
          </a:bodyPr>
          <a:lstStyle/>
          <a:p>
            <a:r>
              <a:rPr lang="pt-PT" sz="2400" b="1" dirty="0" smtClean="0">
                <a:latin typeface="Cambria" panose="02040503050406030204" pitchFamily="18" charset="0"/>
              </a:rPr>
              <a:t>5. Legitimidade ativa (3/4</a:t>
            </a:r>
            <a:r>
              <a:rPr lang="pt-PT" sz="2400" b="1" dirty="0">
                <a:latin typeface="Cambria" panose="02040503050406030204" pitchFamily="18" charset="0"/>
              </a:rPr>
              <a:t>)</a:t>
            </a:r>
            <a:endParaRPr lang="pt-PT" sz="2400" b="1" dirty="0" smtClean="0">
              <a:solidFill>
                <a:srgbClr val="C00000"/>
              </a:solidFill>
              <a:latin typeface="Cambria" pitchFamily="18" charset="0"/>
            </a:endParaRPr>
          </a:p>
        </p:txBody>
      </p:sp>
      <p:sp>
        <p:nvSpPr>
          <p:cNvPr id="4" name="Rectangle 3"/>
          <p:cNvSpPr/>
          <p:nvPr/>
        </p:nvSpPr>
        <p:spPr>
          <a:xfrm>
            <a:off x="0" y="1066800"/>
            <a:ext cx="9144000" cy="4608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sp>
        <p:nvSpPr>
          <p:cNvPr id="12" name="Slide Number Placeholder 11"/>
          <p:cNvSpPr>
            <a:spLocks noGrp="1"/>
          </p:cNvSpPr>
          <p:nvPr>
            <p:ph type="sldNum" sz="quarter" idx="12"/>
          </p:nvPr>
        </p:nvSpPr>
        <p:spPr/>
        <p:txBody>
          <a:bodyPr/>
          <a:lstStyle/>
          <a:p>
            <a:fld id="{B6F15528-21DE-4FAA-801E-634DDDAF4B2B}" type="slidenum">
              <a:rPr lang="en-US" smtClean="0"/>
              <a:pPr/>
              <a:t>20</a:t>
            </a:fld>
            <a:endParaRPr lang="en-US" dirty="0"/>
          </a:p>
        </p:txBody>
      </p:sp>
      <p:sp>
        <p:nvSpPr>
          <p:cNvPr id="11" name="TextBox 10"/>
          <p:cNvSpPr txBox="1"/>
          <p:nvPr/>
        </p:nvSpPr>
        <p:spPr>
          <a:xfrm>
            <a:off x="723900" y="2682756"/>
            <a:ext cx="7696200" cy="646331"/>
          </a:xfrm>
          <a:prstGeom prst="rect">
            <a:avLst/>
          </a:prstGeom>
          <a:noFill/>
        </p:spPr>
        <p:txBody>
          <a:bodyPr wrap="square" rtlCol="0">
            <a:spAutoFit/>
          </a:bodyPr>
          <a:lstStyle/>
          <a:p>
            <a:pPr indent="177800" algn="just"/>
            <a:endParaRPr lang="pt-PT" dirty="0" smtClean="0">
              <a:latin typeface="Cambria" pitchFamily="18" charset="0"/>
            </a:endParaRPr>
          </a:p>
          <a:p>
            <a:pPr indent="177800" algn="just"/>
            <a:r>
              <a:rPr lang="pt-PT" dirty="0" smtClean="0">
                <a:latin typeface="Cambria" pitchFamily="18" charset="0"/>
              </a:rPr>
              <a:t> </a:t>
            </a:r>
          </a:p>
        </p:txBody>
      </p:sp>
      <p:sp>
        <p:nvSpPr>
          <p:cNvPr id="13313" name="Rectangle 1"/>
          <p:cNvSpPr>
            <a:spLocks noChangeArrowheads="1"/>
          </p:cNvSpPr>
          <p:nvPr/>
        </p:nvSpPr>
        <p:spPr bwMode="auto">
          <a:xfrm>
            <a:off x="762000" y="1799451"/>
            <a:ext cx="7734300" cy="470898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r>
              <a:rPr lang="pt-PT" sz="2000" b="1" dirty="0" smtClean="0">
                <a:latin typeface="Cambria" panose="02040503050406030204" pitchFamily="18" charset="0"/>
              </a:rPr>
              <a:t>Pessoas que podem requerer a suspensão apesar de não serem sócios</a:t>
            </a:r>
            <a:endParaRPr lang="pt-PT" sz="2000" dirty="0" smtClean="0">
              <a:latin typeface="Cambria" panose="02040503050406030204" pitchFamily="18" charset="0"/>
            </a:endParaRPr>
          </a:p>
          <a:p>
            <a:pPr algn="just"/>
            <a:r>
              <a:rPr lang="pt-PT" sz="2000" dirty="0" smtClean="0">
                <a:latin typeface="Cambria" panose="02040503050406030204" pitchFamily="18" charset="0"/>
              </a:rPr>
              <a:t>- O cônjuge do sócio, nos casos do </a:t>
            </a:r>
            <a:r>
              <a:rPr lang="pt-PT" sz="2000" dirty="0" err="1" smtClean="0">
                <a:latin typeface="Cambria" panose="02040503050406030204" pitchFamily="18" charset="0"/>
              </a:rPr>
              <a:t>art</a:t>
            </a:r>
            <a:r>
              <a:rPr lang="pt-PT" sz="2000" dirty="0" smtClean="0">
                <a:latin typeface="Cambria" panose="02040503050406030204" pitchFamily="18" charset="0"/>
              </a:rPr>
              <a:t>. 8.º, n.º 3, do CSC;</a:t>
            </a:r>
          </a:p>
          <a:p>
            <a:pPr algn="just"/>
            <a:r>
              <a:rPr lang="pt-PT" sz="2000" dirty="0" smtClean="0">
                <a:latin typeface="Cambria" panose="02040503050406030204" pitchFamily="18" charset="0"/>
              </a:rPr>
              <a:t>- O órgão de fiscalização das sociedades comerciais (</a:t>
            </a:r>
            <a:r>
              <a:rPr lang="pt-PT" sz="2000" dirty="0" err="1" smtClean="0">
                <a:latin typeface="Cambria" panose="02040503050406030204" pitchFamily="18" charset="0"/>
              </a:rPr>
              <a:t>art</a:t>
            </a:r>
            <a:r>
              <a:rPr lang="pt-PT" sz="2000" dirty="0" smtClean="0">
                <a:latin typeface="Cambria" panose="02040503050406030204" pitchFamily="18" charset="0"/>
              </a:rPr>
              <a:t>. 59, n.º 1, do CSC); </a:t>
            </a:r>
          </a:p>
          <a:p>
            <a:pPr algn="just"/>
            <a:r>
              <a:rPr lang="pt-PT" sz="2000" dirty="0" smtClean="0">
                <a:latin typeface="Cambria" panose="02040503050406030204" pitchFamily="18" charset="0"/>
              </a:rPr>
              <a:t> - Os administradores, no tocante às deliberações do respetivo conselho (</a:t>
            </a:r>
            <a:r>
              <a:rPr lang="pt-PT" sz="2000" dirty="0" err="1" smtClean="0">
                <a:latin typeface="Cambria" panose="02040503050406030204" pitchFamily="18" charset="0"/>
              </a:rPr>
              <a:t>arts</a:t>
            </a:r>
            <a:r>
              <a:rPr lang="pt-PT" sz="2000" dirty="0" smtClean="0">
                <a:latin typeface="Cambria" panose="02040503050406030204" pitchFamily="18" charset="0"/>
              </a:rPr>
              <a:t>. 411, n.º 2, e 412, n.º 1, do CSC);</a:t>
            </a:r>
          </a:p>
          <a:p>
            <a:pPr algn="just"/>
            <a:r>
              <a:rPr lang="pt-PT" sz="2000" dirty="0" smtClean="0">
                <a:latin typeface="Cambria" panose="02040503050406030204" pitchFamily="18" charset="0"/>
              </a:rPr>
              <a:t>- Os administradores executivos, no tocante às deliberações do respetivo conselho e às deliberações do conselho geral e de supervisão (</a:t>
            </a:r>
            <a:r>
              <a:rPr lang="pt-PT" sz="2000" dirty="0" err="1" smtClean="0">
                <a:latin typeface="Cambria" panose="02040503050406030204" pitchFamily="18" charset="0"/>
              </a:rPr>
              <a:t>arts</a:t>
            </a:r>
            <a:r>
              <a:rPr lang="pt-PT" sz="2000" dirty="0" smtClean="0">
                <a:latin typeface="Cambria" panose="02040503050406030204" pitchFamily="18" charset="0"/>
              </a:rPr>
              <a:t>. 433, n.º 1, e </a:t>
            </a:r>
            <a:r>
              <a:rPr lang="pt-PT" sz="2000" dirty="0" err="1" smtClean="0">
                <a:latin typeface="Cambria" panose="02040503050406030204" pitchFamily="18" charset="0"/>
              </a:rPr>
              <a:t>art</a:t>
            </a:r>
            <a:r>
              <a:rPr lang="pt-PT" sz="2000" dirty="0" smtClean="0">
                <a:latin typeface="Cambria" panose="02040503050406030204" pitchFamily="18" charset="0"/>
              </a:rPr>
              <a:t>. 445, n.º 2, alínea c), do CSC;</a:t>
            </a:r>
          </a:p>
          <a:p>
            <a:pPr algn="just"/>
            <a:r>
              <a:rPr lang="pt-PT" sz="2000" dirty="0" smtClean="0">
                <a:latin typeface="Cambria" panose="02040503050406030204" pitchFamily="18" charset="0"/>
              </a:rPr>
              <a:t> - Os membros do conselho geral e de supervisão, no tocante às deliberações de tal conselho e às do conselho de administração executivo (</a:t>
            </a:r>
            <a:r>
              <a:rPr lang="pt-PT" sz="2000" dirty="0" err="1" smtClean="0">
                <a:latin typeface="Cambria" panose="02040503050406030204" pitchFamily="18" charset="0"/>
              </a:rPr>
              <a:t>arts</a:t>
            </a:r>
            <a:r>
              <a:rPr lang="pt-PT" sz="2000" dirty="0" smtClean="0">
                <a:latin typeface="Cambria" panose="02040503050406030204" pitchFamily="18" charset="0"/>
              </a:rPr>
              <a:t>. 445, n.º 2, alínea c), e 433, n.º 1, do CSC);</a:t>
            </a:r>
          </a:p>
          <a:p>
            <a:pPr algn="just"/>
            <a:r>
              <a:rPr lang="pt-PT" sz="2000" dirty="0" smtClean="0">
                <a:latin typeface="Cambria" panose="02040503050406030204" pitchFamily="18" charset="0"/>
              </a:rPr>
              <a:t> - Os obrigacionistas, no tocante às deliberações da respetiva assembleia (</a:t>
            </a:r>
            <a:r>
              <a:rPr lang="pt-PT" sz="2000" dirty="0" err="1" smtClean="0">
                <a:latin typeface="Cambria" panose="02040503050406030204" pitchFamily="18" charset="0"/>
              </a:rPr>
              <a:t>art</a:t>
            </a:r>
            <a:r>
              <a:rPr lang="pt-PT" sz="2000" dirty="0" smtClean="0">
                <a:latin typeface="Cambria" panose="02040503050406030204" pitchFamily="18" charset="0"/>
              </a:rPr>
              <a:t>. 356 do CSC).</a:t>
            </a:r>
            <a:endParaRPr lang="pt-PT" sz="2000" dirty="0">
              <a:latin typeface="Cambria" panose="02040503050406030204" pitchFamily="18" charset="0"/>
            </a:endParaRPr>
          </a:p>
        </p:txBody>
      </p:sp>
    </p:spTree>
    <p:extLst>
      <p:ext uri="{BB962C8B-B14F-4D97-AF65-F5344CB8AC3E}">
        <p14:creationId xmlns:p14="http://schemas.microsoft.com/office/powerpoint/2010/main" val="122373733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vert="horz" lIns="91440" tIns="45720" rIns="91440" bIns="45720" rtlCol="0" anchor="ctr">
            <a:noAutofit/>
          </a:bodyPr>
          <a:lstStyle/>
          <a:p>
            <a:r>
              <a:rPr lang="pt-PT" sz="2400" b="1" dirty="0" smtClean="0">
                <a:latin typeface="Cambria" panose="02040503050406030204" pitchFamily="18" charset="0"/>
              </a:rPr>
              <a:t>5. Legitimidade ativa (4/4</a:t>
            </a:r>
            <a:r>
              <a:rPr lang="pt-PT" sz="2400" b="1" dirty="0">
                <a:latin typeface="Cambria" panose="02040503050406030204" pitchFamily="18" charset="0"/>
              </a:rPr>
              <a:t>)</a:t>
            </a:r>
            <a:endParaRPr lang="pt-PT" sz="2400" b="1" dirty="0" smtClean="0">
              <a:solidFill>
                <a:srgbClr val="C00000"/>
              </a:solidFill>
              <a:latin typeface="Cambria" pitchFamily="18" charset="0"/>
            </a:endParaRPr>
          </a:p>
        </p:txBody>
      </p:sp>
      <p:sp>
        <p:nvSpPr>
          <p:cNvPr id="4" name="Rectangle 3"/>
          <p:cNvSpPr/>
          <p:nvPr/>
        </p:nvSpPr>
        <p:spPr>
          <a:xfrm>
            <a:off x="0" y="1066800"/>
            <a:ext cx="9144000" cy="4608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sp>
        <p:nvSpPr>
          <p:cNvPr id="12" name="Slide Number Placeholder 11"/>
          <p:cNvSpPr>
            <a:spLocks noGrp="1"/>
          </p:cNvSpPr>
          <p:nvPr>
            <p:ph type="sldNum" sz="quarter" idx="12"/>
          </p:nvPr>
        </p:nvSpPr>
        <p:spPr/>
        <p:txBody>
          <a:bodyPr/>
          <a:lstStyle/>
          <a:p>
            <a:fld id="{B6F15528-21DE-4FAA-801E-634DDDAF4B2B}" type="slidenum">
              <a:rPr lang="en-US" smtClean="0"/>
              <a:pPr/>
              <a:t>21</a:t>
            </a:fld>
            <a:endParaRPr lang="en-US" dirty="0"/>
          </a:p>
        </p:txBody>
      </p:sp>
      <p:sp>
        <p:nvSpPr>
          <p:cNvPr id="11" name="TextBox 10"/>
          <p:cNvSpPr txBox="1"/>
          <p:nvPr/>
        </p:nvSpPr>
        <p:spPr>
          <a:xfrm>
            <a:off x="723900" y="2682756"/>
            <a:ext cx="7696200" cy="646331"/>
          </a:xfrm>
          <a:prstGeom prst="rect">
            <a:avLst/>
          </a:prstGeom>
          <a:noFill/>
        </p:spPr>
        <p:txBody>
          <a:bodyPr wrap="square" rtlCol="0">
            <a:spAutoFit/>
          </a:bodyPr>
          <a:lstStyle/>
          <a:p>
            <a:pPr indent="177800" algn="just"/>
            <a:endParaRPr lang="pt-PT" dirty="0" smtClean="0">
              <a:latin typeface="Cambria" pitchFamily="18" charset="0"/>
            </a:endParaRPr>
          </a:p>
          <a:p>
            <a:pPr indent="177800" algn="just"/>
            <a:r>
              <a:rPr lang="pt-PT" dirty="0" smtClean="0">
                <a:latin typeface="Cambria" pitchFamily="18" charset="0"/>
              </a:rPr>
              <a:t> </a:t>
            </a:r>
          </a:p>
        </p:txBody>
      </p:sp>
      <p:sp>
        <p:nvSpPr>
          <p:cNvPr id="13313" name="Rectangle 1"/>
          <p:cNvSpPr>
            <a:spLocks noChangeArrowheads="1"/>
          </p:cNvSpPr>
          <p:nvPr/>
        </p:nvSpPr>
        <p:spPr bwMode="auto">
          <a:xfrm>
            <a:off x="723900" y="2214349"/>
            <a:ext cx="7734300" cy="31085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pt-PT" sz="2000" b="1" dirty="0" smtClean="0">
                <a:latin typeface="Cambria" panose="02040503050406030204" pitchFamily="18" charset="0"/>
              </a:rPr>
              <a:t>Dúvidas</a:t>
            </a:r>
            <a:endParaRPr lang="pt-PT" sz="2000" dirty="0" smtClean="0">
              <a:latin typeface="Cambria" panose="02040503050406030204" pitchFamily="18" charset="0"/>
            </a:endParaRPr>
          </a:p>
          <a:p>
            <a:endParaRPr lang="pt-PT" sz="2000" dirty="0" smtClean="0">
              <a:latin typeface="Cambria" panose="02040503050406030204" pitchFamily="18" charset="0"/>
            </a:endParaRPr>
          </a:p>
          <a:p>
            <a:r>
              <a:rPr lang="pt-PT" sz="2000" dirty="0" smtClean="0">
                <a:latin typeface="Cambria" panose="02040503050406030204" pitchFamily="18" charset="0"/>
              </a:rPr>
              <a:t>- Se houver contitularidade da posição de sócio, a legitimidade é de cada um ou do conjunto?</a:t>
            </a:r>
          </a:p>
          <a:p>
            <a:r>
              <a:rPr lang="pt-PT" sz="2000" dirty="0" smtClean="0">
                <a:latin typeface="Cambria" panose="02040503050406030204" pitchFamily="18" charset="0"/>
              </a:rPr>
              <a:t>- Aquele que só obteve a qualidade de sócio após a deliberação tem legitimidade?</a:t>
            </a:r>
          </a:p>
          <a:p>
            <a:r>
              <a:rPr lang="pt-PT" sz="2000" dirty="0" smtClean="0">
                <a:latin typeface="Cambria" panose="02040503050406030204" pitchFamily="18" charset="0"/>
              </a:rPr>
              <a:t>- Quem deixa de ter a qualidade de sócio após a deliberação perde a legitimidade? </a:t>
            </a:r>
          </a:p>
          <a:p>
            <a:r>
              <a:rPr lang="pt-PT" dirty="0" smtClean="0"/>
              <a:t/>
            </a:r>
            <a:br>
              <a:rPr lang="pt-PT" dirty="0" smtClean="0"/>
            </a:br>
            <a:r>
              <a:rPr lang="pt-PT" dirty="0" smtClean="0"/>
              <a:t> </a:t>
            </a:r>
            <a:endParaRPr lang="pt-PT" dirty="0"/>
          </a:p>
        </p:txBody>
      </p:sp>
    </p:spTree>
    <p:extLst>
      <p:ext uri="{BB962C8B-B14F-4D97-AF65-F5344CB8AC3E}">
        <p14:creationId xmlns:p14="http://schemas.microsoft.com/office/powerpoint/2010/main" val="122373733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vert="horz" lIns="91440" tIns="45720" rIns="91440" bIns="45720" rtlCol="0" anchor="ctr">
            <a:noAutofit/>
          </a:bodyPr>
          <a:lstStyle/>
          <a:p>
            <a:r>
              <a:rPr lang="pt-PT" sz="2400" b="1" dirty="0" smtClean="0">
                <a:latin typeface="Cambria" panose="02040503050406030204" pitchFamily="18" charset="0"/>
              </a:rPr>
              <a:t>6. Questões respeitantes ao dano </a:t>
            </a:r>
            <a:endParaRPr lang="pt-PT" sz="2400" b="1" dirty="0" smtClean="0">
              <a:solidFill>
                <a:srgbClr val="C00000"/>
              </a:solidFill>
              <a:latin typeface="Cambria" pitchFamily="18" charset="0"/>
            </a:endParaRPr>
          </a:p>
        </p:txBody>
      </p:sp>
      <p:sp>
        <p:nvSpPr>
          <p:cNvPr id="4" name="Rectangle 3"/>
          <p:cNvSpPr/>
          <p:nvPr/>
        </p:nvSpPr>
        <p:spPr>
          <a:xfrm>
            <a:off x="0" y="1066800"/>
            <a:ext cx="9144000" cy="4608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sp>
        <p:nvSpPr>
          <p:cNvPr id="12" name="Slide Number Placeholder 11"/>
          <p:cNvSpPr>
            <a:spLocks noGrp="1"/>
          </p:cNvSpPr>
          <p:nvPr>
            <p:ph type="sldNum" sz="quarter" idx="12"/>
          </p:nvPr>
        </p:nvSpPr>
        <p:spPr/>
        <p:txBody>
          <a:bodyPr/>
          <a:lstStyle/>
          <a:p>
            <a:fld id="{B6F15528-21DE-4FAA-801E-634DDDAF4B2B}" type="slidenum">
              <a:rPr lang="en-US" smtClean="0"/>
              <a:pPr/>
              <a:t>22</a:t>
            </a:fld>
            <a:endParaRPr lang="en-US" dirty="0"/>
          </a:p>
        </p:txBody>
      </p:sp>
      <p:sp>
        <p:nvSpPr>
          <p:cNvPr id="11" name="TextBox 10"/>
          <p:cNvSpPr txBox="1"/>
          <p:nvPr/>
        </p:nvSpPr>
        <p:spPr>
          <a:xfrm>
            <a:off x="723900" y="2682756"/>
            <a:ext cx="7696200" cy="646331"/>
          </a:xfrm>
          <a:prstGeom prst="rect">
            <a:avLst/>
          </a:prstGeom>
          <a:noFill/>
        </p:spPr>
        <p:txBody>
          <a:bodyPr wrap="square" rtlCol="0">
            <a:spAutoFit/>
          </a:bodyPr>
          <a:lstStyle/>
          <a:p>
            <a:pPr indent="177800" algn="just"/>
            <a:endParaRPr lang="pt-PT" dirty="0" smtClean="0">
              <a:latin typeface="Cambria" pitchFamily="18" charset="0"/>
            </a:endParaRPr>
          </a:p>
          <a:p>
            <a:pPr indent="177800" algn="just"/>
            <a:r>
              <a:rPr lang="pt-PT" dirty="0" smtClean="0">
                <a:latin typeface="Cambria" pitchFamily="18" charset="0"/>
              </a:rPr>
              <a:t> </a:t>
            </a:r>
          </a:p>
        </p:txBody>
      </p:sp>
      <p:sp>
        <p:nvSpPr>
          <p:cNvPr id="13313" name="Rectangle 1"/>
          <p:cNvSpPr>
            <a:spLocks noChangeArrowheads="1"/>
          </p:cNvSpPr>
          <p:nvPr/>
        </p:nvSpPr>
        <p:spPr bwMode="auto">
          <a:xfrm>
            <a:off x="914400" y="2250246"/>
            <a:ext cx="7772400" cy="372409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r>
              <a:rPr lang="pt-PT" sz="2000" dirty="0" smtClean="0">
                <a:latin typeface="Cambria" panose="02040503050406030204" pitchFamily="18" charset="0"/>
              </a:rPr>
              <a:t>- Para que a suspensão da deliberação seja decretada, a lei exige que a sua execução possa «causar dano apreciável» e </a:t>
            </a:r>
            <a:r>
              <a:rPr lang="pt-PT" sz="2000" b="1" dirty="0" smtClean="0">
                <a:solidFill>
                  <a:srgbClr val="C00000"/>
                </a:solidFill>
                <a:latin typeface="Cambria" panose="02040503050406030204" pitchFamily="18" charset="0"/>
              </a:rPr>
              <a:t>permite</a:t>
            </a:r>
            <a:r>
              <a:rPr lang="pt-PT" sz="2000" dirty="0" smtClean="0">
                <a:solidFill>
                  <a:srgbClr val="C00000"/>
                </a:solidFill>
                <a:latin typeface="Cambria" panose="02040503050406030204" pitchFamily="18" charset="0"/>
              </a:rPr>
              <a:t> (?) </a:t>
            </a:r>
            <a:r>
              <a:rPr lang="pt-PT" sz="2000" dirty="0" smtClean="0">
                <a:latin typeface="Cambria" panose="02040503050406030204" pitchFamily="18" charset="0"/>
              </a:rPr>
              <a:t>ao juiz que, mesmo assim, não decrete a suspensão se o prejuízo resultante da suspensão for «superior ao que pode derivar da execução»;</a:t>
            </a:r>
          </a:p>
          <a:p>
            <a:pPr algn="just"/>
            <a:r>
              <a:rPr lang="pt-PT" sz="2000" dirty="0" smtClean="0">
                <a:latin typeface="Cambria" panose="02040503050406030204" pitchFamily="18" charset="0"/>
              </a:rPr>
              <a:t>- O poder dado ao juiz deve ser interpretado como um poder-dever. O mesmo é dizer que o juiz </a:t>
            </a:r>
            <a:r>
              <a:rPr lang="pt-PT" sz="2000" b="1" dirty="0" smtClean="0">
                <a:solidFill>
                  <a:srgbClr val="C00000"/>
                </a:solidFill>
                <a:latin typeface="Cambria" panose="02040503050406030204" pitchFamily="18" charset="0"/>
              </a:rPr>
              <a:t>deve</a:t>
            </a:r>
            <a:r>
              <a:rPr lang="pt-PT" sz="2000" dirty="0" smtClean="0">
                <a:latin typeface="Cambria" panose="02040503050406030204" pitchFamily="18" charset="0"/>
              </a:rPr>
              <a:t> comparar dois danos possíveis: o resultante da execução e o resultante da suspensão da execução;</a:t>
            </a:r>
          </a:p>
          <a:p>
            <a:pPr algn="just"/>
            <a:r>
              <a:rPr lang="pt-PT" sz="2000" dirty="0" smtClean="0">
                <a:latin typeface="Cambria" panose="02040503050406030204" pitchFamily="18" charset="0"/>
              </a:rPr>
              <a:t>- Melhor seria, porém, que a lei o explicitasse – tal como seria melhor que o fizesse no regime do procedimento cautelar comum (</a:t>
            </a:r>
            <a:r>
              <a:rPr lang="pt-PT" sz="2000" dirty="0" err="1" smtClean="0">
                <a:latin typeface="Cambria" panose="02040503050406030204" pitchFamily="18" charset="0"/>
              </a:rPr>
              <a:t>art</a:t>
            </a:r>
            <a:r>
              <a:rPr lang="pt-PT" sz="2000" dirty="0" smtClean="0">
                <a:latin typeface="Cambria" panose="02040503050406030204" pitchFamily="18" charset="0"/>
              </a:rPr>
              <a:t>. 368, n.º 2, do CPC).</a:t>
            </a:r>
          </a:p>
          <a:p>
            <a:r>
              <a:rPr lang="pt-PT" dirty="0" smtClean="0"/>
              <a:t/>
            </a:r>
            <a:br>
              <a:rPr lang="pt-PT" dirty="0" smtClean="0"/>
            </a:br>
            <a:r>
              <a:rPr lang="pt-PT" dirty="0" smtClean="0"/>
              <a:t> </a:t>
            </a:r>
            <a:endParaRPr lang="pt-PT" dirty="0"/>
          </a:p>
        </p:txBody>
      </p:sp>
    </p:spTree>
    <p:extLst>
      <p:ext uri="{BB962C8B-B14F-4D97-AF65-F5344CB8AC3E}">
        <p14:creationId xmlns:p14="http://schemas.microsoft.com/office/powerpoint/2010/main" val="122373733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vert="horz" lIns="91440" tIns="45720" rIns="91440" bIns="45720" rtlCol="0" anchor="ctr">
            <a:noAutofit/>
          </a:bodyPr>
          <a:lstStyle/>
          <a:p>
            <a:r>
              <a:rPr lang="pt-PT" sz="2400" b="1" dirty="0">
                <a:latin typeface="Cambria" panose="02040503050406030204" pitchFamily="18" charset="0"/>
              </a:rPr>
              <a:t>7. Dúvidas quanto ao âmbito do procedimento</a:t>
            </a:r>
            <a:endParaRPr lang="pt-PT" sz="2400" b="1" dirty="0" smtClean="0">
              <a:solidFill>
                <a:srgbClr val="C00000"/>
              </a:solidFill>
              <a:latin typeface="Cambria" pitchFamily="18" charset="0"/>
            </a:endParaRPr>
          </a:p>
        </p:txBody>
      </p:sp>
      <p:sp>
        <p:nvSpPr>
          <p:cNvPr id="4" name="Rectangle 3"/>
          <p:cNvSpPr/>
          <p:nvPr/>
        </p:nvSpPr>
        <p:spPr>
          <a:xfrm>
            <a:off x="0" y="1066800"/>
            <a:ext cx="9144000" cy="4608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sp>
        <p:nvSpPr>
          <p:cNvPr id="12" name="Slide Number Placeholder 11"/>
          <p:cNvSpPr>
            <a:spLocks noGrp="1"/>
          </p:cNvSpPr>
          <p:nvPr>
            <p:ph type="sldNum" sz="quarter" idx="12"/>
          </p:nvPr>
        </p:nvSpPr>
        <p:spPr/>
        <p:txBody>
          <a:bodyPr/>
          <a:lstStyle/>
          <a:p>
            <a:fld id="{B6F15528-21DE-4FAA-801E-634DDDAF4B2B}" type="slidenum">
              <a:rPr lang="en-US" smtClean="0"/>
              <a:pPr/>
              <a:t>23</a:t>
            </a:fld>
            <a:endParaRPr lang="en-US" dirty="0"/>
          </a:p>
        </p:txBody>
      </p:sp>
      <p:sp>
        <p:nvSpPr>
          <p:cNvPr id="11" name="TextBox 10"/>
          <p:cNvSpPr txBox="1"/>
          <p:nvPr/>
        </p:nvSpPr>
        <p:spPr>
          <a:xfrm>
            <a:off x="723900" y="2682756"/>
            <a:ext cx="7696200" cy="646331"/>
          </a:xfrm>
          <a:prstGeom prst="rect">
            <a:avLst/>
          </a:prstGeom>
          <a:noFill/>
        </p:spPr>
        <p:txBody>
          <a:bodyPr wrap="square" rtlCol="0">
            <a:spAutoFit/>
          </a:bodyPr>
          <a:lstStyle/>
          <a:p>
            <a:pPr indent="177800" algn="just"/>
            <a:endParaRPr lang="pt-PT" dirty="0" smtClean="0">
              <a:latin typeface="Cambria" pitchFamily="18" charset="0"/>
            </a:endParaRPr>
          </a:p>
          <a:p>
            <a:pPr indent="177800" algn="just"/>
            <a:r>
              <a:rPr lang="pt-PT" dirty="0" smtClean="0">
                <a:latin typeface="Cambria" pitchFamily="18" charset="0"/>
              </a:rPr>
              <a:t> </a:t>
            </a:r>
          </a:p>
        </p:txBody>
      </p:sp>
      <p:sp>
        <p:nvSpPr>
          <p:cNvPr id="13313" name="Rectangle 1"/>
          <p:cNvSpPr>
            <a:spLocks noChangeArrowheads="1"/>
          </p:cNvSpPr>
          <p:nvPr/>
        </p:nvSpPr>
        <p:spPr bwMode="auto">
          <a:xfrm>
            <a:off x="723900" y="2214349"/>
            <a:ext cx="7734300" cy="31085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r>
              <a:rPr lang="pt-PT" sz="2000" b="1" dirty="0" smtClean="0">
                <a:latin typeface="Cambria" panose="02040503050406030204" pitchFamily="18" charset="0"/>
              </a:rPr>
              <a:t>7.1. Dúvidas respeitantes à autoria das deliberações (1/4)</a:t>
            </a:r>
            <a:endParaRPr lang="pt-PT" sz="2000" dirty="0" smtClean="0">
              <a:latin typeface="Cambria" panose="02040503050406030204" pitchFamily="18" charset="0"/>
            </a:endParaRPr>
          </a:p>
          <a:p>
            <a:pPr algn="just"/>
            <a:r>
              <a:rPr lang="pt-PT" sz="2000" b="1" dirty="0" smtClean="0">
                <a:latin typeface="Cambria" panose="02040503050406030204" pitchFamily="18" charset="0"/>
              </a:rPr>
              <a:t> </a:t>
            </a:r>
            <a:endParaRPr lang="pt-PT" sz="2000" dirty="0" smtClean="0">
              <a:latin typeface="Cambria" panose="02040503050406030204" pitchFamily="18" charset="0"/>
            </a:endParaRPr>
          </a:p>
          <a:p>
            <a:pPr algn="just"/>
            <a:r>
              <a:rPr lang="pt-PT" sz="2000" dirty="0" smtClean="0">
                <a:latin typeface="Cambria" panose="02040503050406030204" pitchFamily="18" charset="0"/>
              </a:rPr>
              <a:t>     - Só das assembleias gerais das sociedades ou também de outros órgãos?</a:t>
            </a:r>
          </a:p>
          <a:p>
            <a:pPr algn="just"/>
            <a:r>
              <a:rPr lang="pt-PT" sz="2000" dirty="0" smtClean="0">
                <a:latin typeface="Cambria" panose="02040503050406030204" pitchFamily="18" charset="0"/>
              </a:rPr>
              <a:t>     - Estende-se a outras pessoas coletivas privadas, como cooperativas, ACE, AEIE e fundações?</a:t>
            </a:r>
          </a:p>
          <a:p>
            <a:pPr algn="just"/>
            <a:r>
              <a:rPr lang="pt-PT" sz="2000" dirty="0" smtClean="0">
                <a:latin typeface="Cambria" panose="02040503050406030204" pitchFamily="18" charset="0"/>
              </a:rPr>
              <a:t>     - Estende-se a entidades sem personalidade jurídica de estrutura associativa?</a:t>
            </a:r>
          </a:p>
          <a:p>
            <a:r>
              <a:rPr lang="pt-PT" b="1" dirty="0" smtClean="0"/>
              <a:t/>
            </a:r>
            <a:br>
              <a:rPr lang="pt-PT" b="1" dirty="0" smtClean="0"/>
            </a:br>
            <a:r>
              <a:rPr lang="pt-PT" b="1" dirty="0" smtClean="0"/>
              <a:t> </a:t>
            </a:r>
            <a:endParaRPr lang="pt-PT" dirty="0"/>
          </a:p>
        </p:txBody>
      </p:sp>
    </p:spTree>
    <p:extLst>
      <p:ext uri="{BB962C8B-B14F-4D97-AF65-F5344CB8AC3E}">
        <p14:creationId xmlns:p14="http://schemas.microsoft.com/office/powerpoint/2010/main" val="122373733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vert="horz" lIns="91440" tIns="45720" rIns="91440" bIns="45720" rtlCol="0" anchor="ctr">
            <a:noAutofit/>
          </a:bodyPr>
          <a:lstStyle/>
          <a:p>
            <a:pPr lvl="2" algn="ctr"/>
            <a:r>
              <a:rPr lang="pt-PT" sz="2400" b="1" dirty="0" smtClean="0">
                <a:latin typeface="Cambria" panose="02040503050406030204" pitchFamily="18" charset="0"/>
              </a:rPr>
              <a:t>7. Dúvidas quanto ao âmbito do procedimento</a:t>
            </a:r>
            <a:br>
              <a:rPr lang="pt-PT" sz="2400" b="1" dirty="0" smtClean="0">
                <a:latin typeface="Cambria" panose="02040503050406030204" pitchFamily="18" charset="0"/>
              </a:rPr>
            </a:br>
            <a:endParaRPr lang="pt-PT" sz="2400" dirty="0"/>
          </a:p>
        </p:txBody>
      </p:sp>
      <p:sp>
        <p:nvSpPr>
          <p:cNvPr id="4" name="Rectangle 3"/>
          <p:cNvSpPr/>
          <p:nvPr/>
        </p:nvSpPr>
        <p:spPr>
          <a:xfrm>
            <a:off x="0" y="1066800"/>
            <a:ext cx="9144000" cy="4608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sp>
        <p:nvSpPr>
          <p:cNvPr id="12" name="Slide Number Placeholder 11"/>
          <p:cNvSpPr>
            <a:spLocks noGrp="1"/>
          </p:cNvSpPr>
          <p:nvPr>
            <p:ph type="sldNum" sz="quarter" idx="12"/>
          </p:nvPr>
        </p:nvSpPr>
        <p:spPr/>
        <p:txBody>
          <a:bodyPr/>
          <a:lstStyle/>
          <a:p>
            <a:fld id="{B6F15528-21DE-4FAA-801E-634DDDAF4B2B}" type="slidenum">
              <a:rPr lang="en-US" smtClean="0"/>
              <a:pPr/>
              <a:t>24</a:t>
            </a:fld>
            <a:endParaRPr lang="en-US" dirty="0"/>
          </a:p>
        </p:txBody>
      </p:sp>
      <p:sp>
        <p:nvSpPr>
          <p:cNvPr id="11" name="TextBox 10"/>
          <p:cNvSpPr txBox="1"/>
          <p:nvPr/>
        </p:nvSpPr>
        <p:spPr>
          <a:xfrm>
            <a:off x="723900" y="2682756"/>
            <a:ext cx="7696200" cy="646331"/>
          </a:xfrm>
          <a:prstGeom prst="rect">
            <a:avLst/>
          </a:prstGeom>
          <a:noFill/>
        </p:spPr>
        <p:txBody>
          <a:bodyPr wrap="square" rtlCol="0">
            <a:spAutoFit/>
          </a:bodyPr>
          <a:lstStyle/>
          <a:p>
            <a:pPr indent="177800" algn="just"/>
            <a:endParaRPr lang="pt-PT" dirty="0" smtClean="0">
              <a:latin typeface="Cambria" pitchFamily="18" charset="0"/>
            </a:endParaRPr>
          </a:p>
          <a:p>
            <a:pPr indent="177800" algn="just"/>
            <a:r>
              <a:rPr lang="pt-PT" dirty="0" smtClean="0">
                <a:latin typeface="Cambria" pitchFamily="18" charset="0"/>
              </a:rPr>
              <a:t> </a:t>
            </a:r>
          </a:p>
        </p:txBody>
      </p:sp>
      <p:sp>
        <p:nvSpPr>
          <p:cNvPr id="13313" name="Rectangle 1"/>
          <p:cNvSpPr>
            <a:spLocks noChangeArrowheads="1"/>
          </p:cNvSpPr>
          <p:nvPr/>
        </p:nvSpPr>
        <p:spPr bwMode="auto">
          <a:xfrm>
            <a:off x="723900" y="1938883"/>
            <a:ext cx="7734300" cy="44627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pt-PT" sz="2400" b="1" dirty="0" smtClean="0">
                <a:latin typeface="Cambria" panose="02040503050406030204" pitchFamily="18" charset="0"/>
              </a:rPr>
              <a:t>7.1. </a:t>
            </a:r>
            <a:r>
              <a:rPr lang="pt-PT" sz="2000" b="1" dirty="0">
                <a:latin typeface="Cambria" panose="02040503050406030204" pitchFamily="18" charset="0"/>
              </a:rPr>
              <a:t>Dúvidas respeitantes à autoria das deliberações </a:t>
            </a:r>
            <a:r>
              <a:rPr lang="pt-PT" sz="2000" b="1" dirty="0" smtClean="0">
                <a:latin typeface="Cambria" panose="02040503050406030204" pitchFamily="18" charset="0"/>
              </a:rPr>
              <a:t>(2/4) </a:t>
            </a:r>
            <a:endParaRPr lang="pt-PT" sz="2000" dirty="0" smtClean="0">
              <a:latin typeface="Cambria" panose="02040503050406030204" pitchFamily="18" charset="0"/>
            </a:endParaRPr>
          </a:p>
          <a:p>
            <a:pPr algn="just"/>
            <a:r>
              <a:rPr lang="pt-PT" sz="2000" b="1" dirty="0" smtClean="0">
                <a:latin typeface="Cambria" panose="02040503050406030204" pitchFamily="18" charset="0"/>
              </a:rPr>
              <a:t> </a:t>
            </a:r>
            <a:r>
              <a:rPr lang="pt-PT" sz="2000" dirty="0" smtClean="0">
                <a:latin typeface="Cambria" panose="02040503050406030204" pitchFamily="18" charset="0"/>
              </a:rPr>
              <a:t>      - Deliberações do conselho de administração (incluindo o «executivo») de sociedades anónimas (</a:t>
            </a:r>
            <a:r>
              <a:rPr lang="pt-PT" sz="2000" dirty="0" err="1" smtClean="0">
                <a:latin typeface="Cambria" panose="02040503050406030204" pitchFamily="18" charset="0"/>
              </a:rPr>
              <a:t>arts</a:t>
            </a:r>
            <a:r>
              <a:rPr lang="pt-PT" sz="2000" dirty="0" smtClean="0">
                <a:latin typeface="Cambria" panose="02040503050406030204" pitchFamily="18" charset="0"/>
              </a:rPr>
              <a:t>. 411, 412 e 433, n.º 1, do CSC)?</a:t>
            </a:r>
          </a:p>
          <a:p>
            <a:pPr algn="just"/>
            <a:r>
              <a:rPr lang="pt-PT" sz="2000" dirty="0" smtClean="0">
                <a:latin typeface="Cambria" panose="02040503050406030204" pitchFamily="18" charset="0"/>
              </a:rPr>
              <a:t>    - Deliberações da comissão executiva e comissão de auditoria do conselho de administração de sociedades anónimas (</a:t>
            </a:r>
            <a:r>
              <a:rPr lang="pt-PT" sz="2000" dirty="0" err="1" smtClean="0">
                <a:latin typeface="Cambria" panose="02040503050406030204" pitchFamily="18" charset="0"/>
              </a:rPr>
              <a:t>arts</a:t>
            </a:r>
            <a:r>
              <a:rPr lang="pt-PT" sz="2000" dirty="0" smtClean="0">
                <a:latin typeface="Cambria" panose="02040503050406030204" pitchFamily="18" charset="0"/>
              </a:rPr>
              <a:t>. 407, n.º</a:t>
            </a:r>
            <a:r>
              <a:rPr lang="pt-PT" sz="2000" baseline="30000" dirty="0" smtClean="0">
                <a:latin typeface="Cambria" panose="02040503050406030204" pitchFamily="18" charset="0"/>
              </a:rPr>
              <a:t>s</a:t>
            </a:r>
            <a:r>
              <a:rPr lang="pt-PT" sz="2000" dirty="0" smtClean="0">
                <a:latin typeface="Cambria" panose="02040503050406030204" pitchFamily="18" charset="0"/>
              </a:rPr>
              <a:t> 3 e 4, e 423-B e </a:t>
            </a:r>
            <a:r>
              <a:rPr lang="pt-PT" sz="2000" dirty="0" err="1" smtClean="0">
                <a:latin typeface="Cambria" panose="02040503050406030204" pitchFamily="18" charset="0"/>
              </a:rPr>
              <a:t>ss</a:t>
            </a:r>
            <a:r>
              <a:rPr lang="pt-PT" sz="2000" dirty="0" smtClean="0">
                <a:latin typeface="Cambria" panose="02040503050406030204" pitchFamily="18" charset="0"/>
              </a:rPr>
              <a:t>. do CSC)?</a:t>
            </a:r>
          </a:p>
          <a:p>
            <a:pPr algn="just"/>
            <a:r>
              <a:rPr lang="pt-PT" sz="2000" dirty="0" smtClean="0">
                <a:latin typeface="Cambria" panose="02040503050406030204" pitchFamily="18" charset="0"/>
              </a:rPr>
              <a:t>     - Deliberações do conselho geral e de supervisão de sociedades anónimas (</a:t>
            </a:r>
            <a:r>
              <a:rPr lang="pt-PT" sz="2000" dirty="0" err="1" smtClean="0">
                <a:latin typeface="Cambria" panose="02040503050406030204" pitchFamily="18" charset="0"/>
              </a:rPr>
              <a:t>art</a:t>
            </a:r>
            <a:r>
              <a:rPr lang="pt-PT" sz="2000" dirty="0" smtClean="0">
                <a:latin typeface="Cambria" panose="02040503050406030204" pitchFamily="18" charset="0"/>
              </a:rPr>
              <a:t>. 445, n.º 2, do CSC)?</a:t>
            </a:r>
          </a:p>
          <a:p>
            <a:pPr algn="just"/>
            <a:r>
              <a:rPr lang="pt-PT" sz="2000" dirty="0" smtClean="0">
                <a:latin typeface="Cambria" panose="02040503050406030204" pitchFamily="18" charset="0"/>
              </a:rPr>
              <a:t>     - Deliberações da gerência de sociedades por quotas (</a:t>
            </a:r>
            <a:r>
              <a:rPr lang="pt-PT" sz="2000" dirty="0" err="1" smtClean="0">
                <a:latin typeface="Cambria" panose="02040503050406030204" pitchFamily="18" charset="0"/>
              </a:rPr>
              <a:t>art</a:t>
            </a:r>
            <a:r>
              <a:rPr lang="pt-PT" sz="2000" dirty="0" smtClean="0">
                <a:latin typeface="Cambria" panose="02040503050406030204" pitchFamily="18" charset="0"/>
              </a:rPr>
              <a:t>. 261, n.º 1, do CSC)?</a:t>
            </a:r>
          </a:p>
          <a:p>
            <a:pPr algn="just"/>
            <a:r>
              <a:rPr lang="pt-PT" sz="2000" dirty="0" smtClean="0">
                <a:latin typeface="Cambria" panose="02040503050406030204" pitchFamily="18" charset="0"/>
              </a:rPr>
              <a:t>     - Deliberações do conselho fiscal de sociedades comerciais (</a:t>
            </a:r>
            <a:r>
              <a:rPr lang="pt-PT" sz="2000" dirty="0" err="1" smtClean="0">
                <a:latin typeface="Cambria" panose="02040503050406030204" pitchFamily="18" charset="0"/>
              </a:rPr>
              <a:t>arts</a:t>
            </a:r>
            <a:r>
              <a:rPr lang="pt-PT" sz="2000" dirty="0" smtClean="0">
                <a:latin typeface="Cambria" panose="02040503050406030204" pitchFamily="18" charset="0"/>
              </a:rPr>
              <a:t>. 423, n.º 2, e 262, n.º 1, do CSC)? </a:t>
            </a:r>
          </a:p>
          <a:p>
            <a:pPr algn="just"/>
            <a:r>
              <a:rPr lang="pt-PT" sz="2000" dirty="0" smtClean="0">
                <a:latin typeface="Cambria" panose="02040503050406030204" pitchFamily="18" charset="0"/>
              </a:rPr>
              <a:t>     - Deliberações da assembleia de obrigacionistas (</a:t>
            </a:r>
            <a:r>
              <a:rPr lang="pt-PT" sz="2000" dirty="0" err="1" smtClean="0">
                <a:latin typeface="Cambria" panose="02040503050406030204" pitchFamily="18" charset="0"/>
              </a:rPr>
              <a:t>art</a:t>
            </a:r>
            <a:r>
              <a:rPr lang="pt-PT" sz="2000" dirty="0" smtClean="0">
                <a:latin typeface="Cambria" panose="02040503050406030204" pitchFamily="18" charset="0"/>
              </a:rPr>
              <a:t>. 356 do CSC)? </a:t>
            </a:r>
            <a:endParaRPr lang="pt-PT" sz="2000" dirty="0">
              <a:latin typeface="Cambria" panose="02040503050406030204" pitchFamily="18" charset="0"/>
            </a:endParaRPr>
          </a:p>
        </p:txBody>
      </p:sp>
    </p:spTree>
    <p:extLst>
      <p:ext uri="{BB962C8B-B14F-4D97-AF65-F5344CB8AC3E}">
        <p14:creationId xmlns:p14="http://schemas.microsoft.com/office/powerpoint/2010/main" val="122373733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vert="horz" lIns="91440" tIns="45720" rIns="91440" bIns="45720" rtlCol="0" anchor="ctr">
            <a:noAutofit/>
          </a:bodyPr>
          <a:lstStyle/>
          <a:p>
            <a:pPr lvl="2" algn="ctr" rtl="0">
              <a:spcBef>
                <a:spcPct val="0"/>
              </a:spcBef>
            </a:pPr>
            <a:r>
              <a:rPr lang="pt-PT" sz="2400" b="1" dirty="0" smtClean="0">
                <a:latin typeface="Cambria" panose="02040503050406030204" pitchFamily="18" charset="0"/>
              </a:rPr>
              <a:t>7. Dúvidas quanto ao âmbito do procedimento</a:t>
            </a:r>
            <a:endParaRPr lang="pt-PT" sz="2400" b="1" dirty="0" smtClean="0">
              <a:solidFill>
                <a:srgbClr val="C00000"/>
              </a:solidFill>
              <a:latin typeface="Cambria" pitchFamily="18" charset="0"/>
            </a:endParaRPr>
          </a:p>
        </p:txBody>
      </p:sp>
      <p:sp>
        <p:nvSpPr>
          <p:cNvPr id="4" name="Rectangle 3"/>
          <p:cNvSpPr/>
          <p:nvPr/>
        </p:nvSpPr>
        <p:spPr>
          <a:xfrm>
            <a:off x="0" y="1066800"/>
            <a:ext cx="9144000" cy="4608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sp>
        <p:nvSpPr>
          <p:cNvPr id="12" name="Slide Number Placeholder 11"/>
          <p:cNvSpPr>
            <a:spLocks noGrp="1"/>
          </p:cNvSpPr>
          <p:nvPr>
            <p:ph type="sldNum" sz="quarter" idx="12"/>
          </p:nvPr>
        </p:nvSpPr>
        <p:spPr/>
        <p:txBody>
          <a:bodyPr/>
          <a:lstStyle/>
          <a:p>
            <a:fld id="{B6F15528-21DE-4FAA-801E-634DDDAF4B2B}" type="slidenum">
              <a:rPr lang="en-US" smtClean="0"/>
              <a:pPr/>
              <a:t>25</a:t>
            </a:fld>
            <a:endParaRPr lang="en-US" dirty="0"/>
          </a:p>
        </p:txBody>
      </p:sp>
      <p:sp>
        <p:nvSpPr>
          <p:cNvPr id="11" name="TextBox 10"/>
          <p:cNvSpPr txBox="1"/>
          <p:nvPr/>
        </p:nvSpPr>
        <p:spPr>
          <a:xfrm>
            <a:off x="723900" y="2682756"/>
            <a:ext cx="7696200" cy="646331"/>
          </a:xfrm>
          <a:prstGeom prst="rect">
            <a:avLst/>
          </a:prstGeom>
          <a:noFill/>
        </p:spPr>
        <p:txBody>
          <a:bodyPr wrap="square" rtlCol="0">
            <a:spAutoFit/>
          </a:bodyPr>
          <a:lstStyle/>
          <a:p>
            <a:pPr indent="177800" algn="just"/>
            <a:endParaRPr lang="pt-PT" dirty="0" smtClean="0">
              <a:latin typeface="Cambria" pitchFamily="18" charset="0"/>
            </a:endParaRPr>
          </a:p>
          <a:p>
            <a:pPr indent="177800" algn="just"/>
            <a:r>
              <a:rPr lang="pt-PT" dirty="0" smtClean="0">
                <a:latin typeface="Cambria" pitchFamily="18" charset="0"/>
              </a:rPr>
              <a:t> </a:t>
            </a:r>
          </a:p>
        </p:txBody>
      </p:sp>
      <p:sp>
        <p:nvSpPr>
          <p:cNvPr id="13313" name="Rectangle 1"/>
          <p:cNvSpPr>
            <a:spLocks noChangeArrowheads="1"/>
          </p:cNvSpPr>
          <p:nvPr/>
        </p:nvSpPr>
        <p:spPr bwMode="auto">
          <a:xfrm>
            <a:off x="723900" y="1860408"/>
            <a:ext cx="7734300" cy="38164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r>
              <a:rPr lang="pt-PT" sz="2000" b="1" dirty="0" smtClean="0">
                <a:latin typeface="Cambria" panose="02040503050406030204" pitchFamily="18" charset="0"/>
              </a:rPr>
              <a:t>7.1</a:t>
            </a:r>
            <a:r>
              <a:rPr lang="pt-PT" sz="2000" b="1" dirty="0">
                <a:latin typeface="Cambria" panose="02040503050406030204" pitchFamily="18" charset="0"/>
              </a:rPr>
              <a:t>. Dúvidas respeitantes à autoria das deliberações </a:t>
            </a:r>
            <a:r>
              <a:rPr lang="pt-PT" sz="2000" b="1" dirty="0" smtClean="0">
                <a:latin typeface="Cambria" panose="02040503050406030204" pitchFamily="18" charset="0"/>
              </a:rPr>
              <a:t>(3/4)</a:t>
            </a:r>
          </a:p>
          <a:p>
            <a:pPr algn="just"/>
            <a:endParaRPr lang="pt-PT" sz="2400" b="1" dirty="0" smtClean="0"/>
          </a:p>
          <a:p>
            <a:pPr algn="just"/>
            <a:r>
              <a:rPr lang="pt-PT" sz="2000" b="1" dirty="0" smtClean="0">
                <a:latin typeface="Cambria" panose="02040503050406030204" pitchFamily="18" charset="0"/>
              </a:rPr>
              <a:t>Dúvidas respeitantes a outras pessoas coletivas privadas </a:t>
            </a:r>
            <a:endParaRPr lang="pt-PT" sz="2000" dirty="0" smtClean="0">
              <a:latin typeface="Cambria" panose="02040503050406030204" pitchFamily="18" charset="0"/>
            </a:endParaRPr>
          </a:p>
          <a:p>
            <a:pPr algn="just"/>
            <a:r>
              <a:rPr lang="pt-PT" sz="2400" dirty="0" smtClean="0">
                <a:latin typeface="Cambria" panose="02040503050406030204" pitchFamily="18" charset="0"/>
              </a:rPr>
              <a:t>      </a:t>
            </a:r>
          </a:p>
          <a:p>
            <a:pPr algn="just"/>
            <a:r>
              <a:rPr lang="pt-PT" sz="2200" dirty="0" smtClean="0">
                <a:latin typeface="Cambria" panose="02040503050406030204" pitchFamily="18" charset="0"/>
              </a:rPr>
              <a:t>- Cooperativas (</a:t>
            </a:r>
            <a:r>
              <a:rPr lang="pt-PT" sz="2200" dirty="0" err="1" smtClean="0">
                <a:latin typeface="Cambria" panose="02040503050406030204" pitchFamily="18" charset="0"/>
              </a:rPr>
              <a:t>arts</a:t>
            </a:r>
            <a:r>
              <a:rPr lang="pt-PT" sz="2200" dirty="0" smtClean="0">
                <a:latin typeface="Cambria" panose="02040503050406030204" pitchFamily="18" charset="0"/>
              </a:rPr>
              <a:t>. 50 e 9.º do C. </a:t>
            </a:r>
            <a:r>
              <a:rPr lang="pt-PT" sz="2200" dirty="0" err="1" smtClean="0">
                <a:latin typeface="Cambria" panose="02040503050406030204" pitchFamily="18" charset="0"/>
              </a:rPr>
              <a:t>Coop</a:t>
            </a:r>
            <a:r>
              <a:rPr lang="pt-PT" sz="2200" dirty="0" smtClean="0">
                <a:latin typeface="Cambria" panose="02040503050406030204" pitchFamily="18" charset="0"/>
              </a:rPr>
              <a:t>.)?</a:t>
            </a:r>
          </a:p>
          <a:p>
            <a:pPr algn="just"/>
            <a:r>
              <a:rPr lang="pt-PT" sz="2200" dirty="0" smtClean="0">
                <a:latin typeface="Cambria" panose="02040503050406030204" pitchFamily="18" charset="0"/>
              </a:rPr>
              <a:t>- </a:t>
            </a:r>
            <a:r>
              <a:rPr lang="pt-PT" sz="2200" dirty="0" smtClean="0">
                <a:latin typeface="Cambria" panose="02040503050406030204" pitchFamily="18" charset="0"/>
              </a:rPr>
              <a:t>ACE (</a:t>
            </a:r>
            <a:r>
              <a:rPr lang="pt-PT" sz="2200" dirty="0" err="1" smtClean="0">
                <a:latin typeface="Cambria" panose="02040503050406030204" pitchFamily="18" charset="0"/>
              </a:rPr>
              <a:t>art</a:t>
            </a:r>
            <a:r>
              <a:rPr lang="pt-PT" sz="2200" dirty="0" smtClean="0">
                <a:latin typeface="Cambria" panose="02040503050406030204" pitchFamily="18" charset="0"/>
              </a:rPr>
              <a:t>. 20 do </a:t>
            </a:r>
            <a:r>
              <a:rPr lang="pt-PT" sz="2200" dirty="0" err="1" smtClean="0">
                <a:latin typeface="Cambria" panose="02040503050406030204" pitchFamily="18" charset="0"/>
              </a:rPr>
              <a:t>Dec.-Lei</a:t>
            </a:r>
            <a:r>
              <a:rPr lang="pt-PT" sz="2200" dirty="0" smtClean="0">
                <a:latin typeface="Cambria" panose="02040503050406030204" pitchFamily="18" charset="0"/>
              </a:rPr>
              <a:t> 430/73, de 25 de julho)?</a:t>
            </a:r>
          </a:p>
          <a:p>
            <a:pPr algn="just"/>
            <a:r>
              <a:rPr lang="pt-PT" sz="2200" dirty="0" smtClean="0">
                <a:latin typeface="Cambria" panose="02040503050406030204" pitchFamily="18" charset="0"/>
              </a:rPr>
              <a:t>- </a:t>
            </a:r>
            <a:r>
              <a:rPr lang="pt-PT" sz="2200" dirty="0" smtClean="0">
                <a:latin typeface="Cambria" panose="02040503050406030204" pitchFamily="18" charset="0"/>
              </a:rPr>
              <a:t>AEIE (</a:t>
            </a:r>
            <a:r>
              <a:rPr lang="pt-PT" sz="2200" dirty="0" err="1" smtClean="0">
                <a:latin typeface="Cambria" panose="02040503050406030204" pitchFamily="18" charset="0"/>
              </a:rPr>
              <a:t>art</a:t>
            </a:r>
            <a:r>
              <a:rPr lang="pt-PT" sz="2200" dirty="0" smtClean="0">
                <a:latin typeface="Cambria" panose="02040503050406030204" pitchFamily="18" charset="0"/>
              </a:rPr>
              <a:t>. 12 do </a:t>
            </a:r>
            <a:r>
              <a:rPr lang="pt-PT" sz="2200" dirty="0" err="1" smtClean="0">
                <a:latin typeface="Cambria" panose="02040503050406030204" pitchFamily="18" charset="0"/>
              </a:rPr>
              <a:t>Dec.-Lei</a:t>
            </a:r>
            <a:r>
              <a:rPr lang="pt-PT" sz="2200" dirty="0" smtClean="0">
                <a:latin typeface="Cambria" panose="02040503050406030204" pitchFamily="18" charset="0"/>
              </a:rPr>
              <a:t> 148/90, de 9 de maio)?</a:t>
            </a:r>
          </a:p>
          <a:p>
            <a:pPr algn="just"/>
            <a:r>
              <a:rPr lang="pt-PT" sz="2200" dirty="0" smtClean="0">
                <a:latin typeface="Cambria" panose="02040503050406030204" pitchFamily="18" charset="0"/>
              </a:rPr>
              <a:t> - </a:t>
            </a:r>
            <a:r>
              <a:rPr lang="pt-PT" sz="2200" dirty="0" smtClean="0">
                <a:latin typeface="Cambria" panose="02040503050406030204" pitchFamily="18" charset="0"/>
              </a:rPr>
              <a:t>Fundações, designadamente deliberações dos seus órgãos de administração, diretivo ou executivo, de fiscalização e conselho de fundadores ou de curadores (CC e Lei 24/2012, de 9 de julho)? </a:t>
            </a:r>
            <a:endParaRPr lang="pt-PT" sz="2200" dirty="0">
              <a:latin typeface="Cambria" panose="02040503050406030204" pitchFamily="18" charset="0"/>
            </a:endParaRPr>
          </a:p>
        </p:txBody>
      </p:sp>
    </p:spTree>
    <p:extLst>
      <p:ext uri="{BB962C8B-B14F-4D97-AF65-F5344CB8AC3E}">
        <p14:creationId xmlns:p14="http://schemas.microsoft.com/office/powerpoint/2010/main" val="122373733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vert="horz" lIns="91440" tIns="45720" rIns="91440" bIns="45720" rtlCol="0" anchor="ctr">
            <a:noAutofit/>
          </a:bodyPr>
          <a:lstStyle/>
          <a:p>
            <a:pPr lvl="2" algn="ctr" rtl="0">
              <a:spcBef>
                <a:spcPct val="0"/>
              </a:spcBef>
            </a:pPr>
            <a:r>
              <a:rPr lang="pt-PT" sz="2400" b="1" dirty="0" smtClean="0">
                <a:latin typeface="Cambria" panose="02040503050406030204" pitchFamily="18" charset="0"/>
              </a:rPr>
              <a:t>7. Dúvidas quanto ao âmbito do procedimento</a:t>
            </a:r>
            <a:endParaRPr lang="pt-PT" sz="2400" b="1" dirty="0" smtClean="0">
              <a:solidFill>
                <a:srgbClr val="C00000"/>
              </a:solidFill>
              <a:latin typeface="Cambria" pitchFamily="18" charset="0"/>
            </a:endParaRPr>
          </a:p>
        </p:txBody>
      </p:sp>
      <p:sp>
        <p:nvSpPr>
          <p:cNvPr id="4" name="Rectangle 3"/>
          <p:cNvSpPr/>
          <p:nvPr/>
        </p:nvSpPr>
        <p:spPr>
          <a:xfrm>
            <a:off x="0" y="1066800"/>
            <a:ext cx="9144000" cy="4608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sp>
        <p:nvSpPr>
          <p:cNvPr id="12" name="Slide Number Placeholder 11"/>
          <p:cNvSpPr>
            <a:spLocks noGrp="1"/>
          </p:cNvSpPr>
          <p:nvPr>
            <p:ph type="sldNum" sz="quarter" idx="12"/>
          </p:nvPr>
        </p:nvSpPr>
        <p:spPr/>
        <p:txBody>
          <a:bodyPr/>
          <a:lstStyle/>
          <a:p>
            <a:fld id="{B6F15528-21DE-4FAA-801E-634DDDAF4B2B}" type="slidenum">
              <a:rPr lang="en-US" smtClean="0"/>
              <a:pPr/>
              <a:t>26</a:t>
            </a:fld>
            <a:endParaRPr lang="en-US" dirty="0"/>
          </a:p>
        </p:txBody>
      </p:sp>
      <p:sp>
        <p:nvSpPr>
          <p:cNvPr id="11" name="TextBox 10"/>
          <p:cNvSpPr txBox="1"/>
          <p:nvPr/>
        </p:nvSpPr>
        <p:spPr>
          <a:xfrm>
            <a:off x="723900" y="2682756"/>
            <a:ext cx="7696200" cy="646331"/>
          </a:xfrm>
          <a:prstGeom prst="rect">
            <a:avLst/>
          </a:prstGeom>
          <a:noFill/>
        </p:spPr>
        <p:txBody>
          <a:bodyPr wrap="square" rtlCol="0">
            <a:spAutoFit/>
          </a:bodyPr>
          <a:lstStyle/>
          <a:p>
            <a:pPr indent="177800" algn="just"/>
            <a:endParaRPr lang="pt-PT" dirty="0" smtClean="0">
              <a:latin typeface="Cambria" pitchFamily="18" charset="0"/>
            </a:endParaRPr>
          </a:p>
          <a:p>
            <a:pPr indent="177800" algn="just"/>
            <a:r>
              <a:rPr lang="pt-PT" dirty="0" smtClean="0">
                <a:latin typeface="Cambria" pitchFamily="18" charset="0"/>
              </a:rPr>
              <a:t> </a:t>
            </a:r>
          </a:p>
        </p:txBody>
      </p:sp>
      <p:sp>
        <p:nvSpPr>
          <p:cNvPr id="13313" name="Rectangle 1"/>
          <p:cNvSpPr>
            <a:spLocks noChangeArrowheads="1"/>
          </p:cNvSpPr>
          <p:nvPr/>
        </p:nvSpPr>
        <p:spPr bwMode="auto">
          <a:xfrm>
            <a:off x="533400" y="1985049"/>
            <a:ext cx="8001000" cy="218521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r>
              <a:rPr lang="pt-PT" sz="2000" b="1" dirty="0" smtClean="0">
                <a:latin typeface="Cambria" panose="02040503050406030204" pitchFamily="18" charset="0"/>
              </a:rPr>
              <a:t>7.1. </a:t>
            </a:r>
            <a:r>
              <a:rPr lang="pt-PT" sz="2000" b="1" dirty="0">
                <a:latin typeface="Cambria" panose="02040503050406030204" pitchFamily="18" charset="0"/>
              </a:rPr>
              <a:t>Dúvidas respeitantes à autoria das deliberações </a:t>
            </a:r>
            <a:r>
              <a:rPr lang="pt-PT" sz="2000" b="1" dirty="0" smtClean="0">
                <a:latin typeface="Cambria" panose="02040503050406030204" pitchFamily="18" charset="0"/>
              </a:rPr>
              <a:t>(4/4</a:t>
            </a:r>
            <a:r>
              <a:rPr lang="pt-PT" sz="2000" b="1" dirty="0">
                <a:latin typeface="Cambria" panose="02040503050406030204" pitchFamily="18" charset="0"/>
              </a:rPr>
              <a:t>)</a:t>
            </a:r>
          </a:p>
          <a:p>
            <a:pPr algn="just"/>
            <a:r>
              <a:rPr lang="pt-PT" sz="2400" dirty="0" smtClean="0"/>
              <a:t> </a:t>
            </a:r>
          </a:p>
          <a:p>
            <a:pPr algn="just"/>
            <a:r>
              <a:rPr lang="pt-PT" sz="2000" b="1" dirty="0" smtClean="0">
                <a:latin typeface="Cambria" panose="02040503050406030204" pitchFamily="18" charset="0"/>
              </a:rPr>
              <a:t> Dúvidas quanto a entidades sem personalidade jurídica</a:t>
            </a:r>
          </a:p>
          <a:p>
            <a:pPr algn="just"/>
            <a:endParaRPr lang="pt-PT" sz="2400" dirty="0" smtClean="0">
              <a:latin typeface="Cambria" panose="02040503050406030204" pitchFamily="18" charset="0"/>
            </a:endParaRPr>
          </a:p>
          <a:p>
            <a:pPr algn="just"/>
            <a:r>
              <a:rPr lang="pt-PT" sz="2400" dirty="0" smtClean="0">
                <a:latin typeface="Cambria" panose="02040503050406030204" pitchFamily="18" charset="0"/>
              </a:rPr>
              <a:t>- Associações não personalizadas e comissões especiais (</a:t>
            </a:r>
            <a:r>
              <a:rPr lang="pt-PT" sz="2400" dirty="0" err="1" smtClean="0">
                <a:latin typeface="Cambria" panose="02040503050406030204" pitchFamily="18" charset="0"/>
              </a:rPr>
              <a:t>arts</a:t>
            </a:r>
            <a:r>
              <a:rPr lang="pt-PT" sz="2400" dirty="0" smtClean="0">
                <a:latin typeface="Cambria" panose="02040503050406030204" pitchFamily="18" charset="0"/>
              </a:rPr>
              <a:t>. 195, n.º 1, e 199 do CC)? </a:t>
            </a:r>
            <a:endParaRPr lang="pt-PT" sz="2400" dirty="0">
              <a:latin typeface="Cambria" panose="02040503050406030204" pitchFamily="18" charset="0"/>
            </a:endParaRPr>
          </a:p>
        </p:txBody>
      </p:sp>
    </p:spTree>
    <p:extLst>
      <p:ext uri="{BB962C8B-B14F-4D97-AF65-F5344CB8AC3E}">
        <p14:creationId xmlns:p14="http://schemas.microsoft.com/office/powerpoint/2010/main" val="122373733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vert="horz" lIns="91440" tIns="45720" rIns="91440" bIns="45720" rtlCol="0" anchor="ctr">
            <a:noAutofit/>
          </a:bodyPr>
          <a:lstStyle/>
          <a:p>
            <a:r>
              <a:rPr lang="pt-PT" sz="2400" b="1" dirty="0">
                <a:latin typeface="Cambria" panose="02040503050406030204" pitchFamily="18" charset="0"/>
              </a:rPr>
              <a:t>7. Dúvidas quanto ao âmbito do procedimento</a:t>
            </a:r>
            <a:endParaRPr lang="pt-PT" sz="2400" b="1" dirty="0" smtClean="0">
              <a:solidFill>
                <a:srgbClr val="C00000"/>
              </a:solidFill>
              <a:latin typeface="Cambria" pitchFamily="18" charset="0"/>
            </a:endParaRPr>
          </a:p>
        </p:txBody>
      </p:sp>
      <p:sp>
        <p:nvSpPr>
          <p:cNvPr id="4" name="Rectangle 3"/>
          <p:cNvSpPr/>
          <p:nvPr/>
        </p:nvSpPr>
        <p:spPr>
          <a:xfrm>
            <a:off x="0" y="1066800"/>
            <a:ext cx="9144000" cy="4608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sp>
        <p:nvSpPr>
          <p:cNvPr id="12" name="Slide Number Placeholder 11"/>
          <p:cNvSpPr>
            <a:spLocks noGrp="1"/>
          </p:cNvSpPr>
          <p:nvPr>
            <p:ph type="sldNum" sz="quarter" idx="12"/>
          </p:nvPr>
        </p:nvSpPr>
        <p:spPr/>
        <p:txBody>
          <a:bodyPr/>
          <a:lstStyle/>
          <a:p>
            <a:fld id="{B6F15528-21DE-4FAA-801E-634DDDAF4B2B}" type="slidenum">
              <a:rPr lang="en-US" smtClean="0"/>
              <a:pPr/>
              <a:t>27</a:t>
            </a:fld>
            <a:endParaRPr lang="en-US" dirty="0"/>
          </a:p>
        </p:txBody>
      </p:sp>
      <p:sp>
        <p:nvSpPr>
          <p:cNvPr id="11" name="TextBox 10"/>
          <p:cNvSpPr txBox="1"/>
          <p:nvPr/>
        </p:nvSpPr>
        <p:spPr>
          <a:xfrm>
            <a:off x="723900" y="2682756"/>
            <a:ext cx="7696200" cy="646331"/>
          </a:xfrm>
          <a:prstGeom prst="rect">
            <a:avLst/>
          </a:prstGeom>
          <a:noFill/>
        </p:spPr>
        <p:txBody>
          <a:bodyPr wrap="square" rtlCol="0">
            <a:spAutoFit/>
          </a:bodyPr>
          <a:lstStyle/>
          <a:p>
            <a:pPr indent="177800" algn="just"/>
            <a:endParaRPr lang="pt-PT" dirty="0" smtClean="0">
              <a:latin typeface="Cambria" pitchFamily="18" charset="0"/>
            </a:endParaRPr>
          </a:p>
          <a:p>
            <a:pPr indent="177800" algn="just"/>
            <a:r>
              <a:rPr lang="pt-PT" dirty="0" smtClean="0">
                <a:latin typeface="Cambria" pitchFamily="18" charset="0"/>
              </a:rPr>
              <a:t> </a:t>
            </a:r>
          </a:p>
        </p:txBody>
      </p:sp>
      <p:sp>
        <p:nvSpPr>
          <p:cNvPr id="13313" name="Rectangle 1"/>
          <p:cNvSpPr>
            <a:spLocks noChangeArrowheads="1"/>
          </p:cNvSpPr>
          <p:nvPr/>
        </p:nvSpPr>
        <p:spPr bwMode="auto">
          <a:xfrm>
            <a:off x="739140" y="1828800"/>
            <a:ext cx="7696200" cy="37856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r>
              <a:rPr lang="pt-PT" sz="2200" b="1" dirty="0" smtClean="0">
                <a:latin typeface="Cambria" panose="02040503050406030204" pitchFamily="18" charset="0"/>
              </a:rPr>
              <a:t>7.2</a:t>
            </a:r>
            <a:r>
              <a:rPr lang="pt-PT" sz="2200" b="1" dirty="0">
                <a:latin typeface="Cambria" panose="02040503050406030204" pitchFamily="18" charset="0"/>
              </a:rPr>
              <a:t>. Dúvidas respeitantes à noção de execução</a:t>
            </a:r>
            <a:r>
              <a:rPr lang="pt-PT" sz="2200" dirty="0" smtClean="0">
                <a:latin typeface="Cambria" panose="02040503050406030204" pitchFamily="18" charset="0"/>
              </a:rPr>
              <a:t> </a:t>
            </a:r>
          </a:p>
          <a:p>
            <a:pPr algn="just"/>
            <a:endParaRPr lang="pt-PT" sz="2400" dirty="0">
              <a:latin typeface="Cambria" panose="02040503050406030204" pitchFamily="18" charset="0"/>
            </a:endParaRPr>
          </a:p>
          <a:p>
            <a:pPr algn="just"/>
            <a:r>
              <a:rPr lang="pt-PT" sz="2400" dirty="0" smtClean="0">
                <a:latin typeface="Cambria" panose="02040503050406030204" pitchFamily="18" charset="0"/>
              </a:rPr>
              <a:t>- Possibilidade de serem objeto do procedimento deliberações (ou aparências de deliberações) que, conceitualmente, não produzem efeitos jurídicos, como é o caso das deliberações nulas e ineficazes (e das deliberações meramente aparentes)?</a:t>
            </a:r>
          </a:p>
          <a:p>
            <a:pPr algn="just"/>
            <a:r>
              <a:rPr lang="pt-PT" sz="2400" dirty="0" smtClean="0">
                <a:latin typeface="Cambria" panose="02040503050406030204" pitchFamily="18" charset="0"/>
              </a:rPr>
              <a:t>- Possibilidade de serem objeto do procedimento deliberações cuja execução tenha efeitos duradouros que já se tenham iniciado?</a:t>
            </a:r>
            <a:endParaRPr lang="pt-PT" sz="2400" dirty="0">
              <a:latin typeface="Cambria" panose="02040503050406030204" pitchFamily="18" charset="0"/>
            </a:endParaRPr>
          </a:p>
        </p:txBody>
      </p:sp>
    </p:spTree>
    <p:extLst>
      <p:ext uri="{BB962C8B-B14F-4D97-AF65-F5344CB8AC3E}">
        <p14:creationId xmlns:p14="http://schemas.microsoft.com/office/powerpoint/2010/main" val="122373733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vert="horz" lIns="91440" tIns="45720" rIns="91440" bIns="45720" rtlCol="0" anchor="ctr">
            <a:noAutofit/>
          </a:bodyPr>
          <a:lstStyle/>
          <a:p>
            <a:r>
              <a:rPr lang="pt-PT" sz="2400" b="1" dirty="0">
                <a:latin typeface="Cambria" panose="02040503050406030204" pitchFamily="18" charset="0"/>
              </a:rPr>
              <a:t>7. Dúvidas quanto ao âmbito do procedimento</a:t>
            </a:r>
            <a:endParaRPr lang="pt-PT" sz="2400" b="1" dirty="0" smtClean="0">
              <a:solidFill>
                <a:srgbClr val="C00000"/>
              </a:solidFill>
              <a:latin typeface="Cambria" pitchFamily="18" charset="0"/>
            </a:endParaRPr>
          </a:p>
        </p:txBody>
      </p:sp>
      <p:sp>
        <p:nvSpPr>
          <p:cNvPr id="4" name="Rectangle 3"/>
          <p:cNvSpPr/>
          <p:nvPr/>
        </p:nvSpPr>
        <p:spPr>
          <a:xfrm>
            <a:off x="0" y="1066800"/>
            <a:ext cx="9144000" cy="4608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sp>
        <p:nvSpPr>
          <p:cNvPr id="12" name="Slide Number Placeholder 11"/>
          <p:cNvSpPr>
            <a:spLocks noGrp="1"/>
          </p:cNvSpPr>
          <p:nvPr>
            <p:ph type="sldNum" sz="quarter" idx="12"/>
          </p:nvPr>
        </p:nvSpPr>
        <p:spPr/>
        <p:txBody>
          <a:bodyPr/>
          <a:lstStyle/>
          <a:p>
            <a:fld id="{B6F15528-21DE-4FAA-801E-634DDDAF4B2B}" type="slidenum">
              <a:rPr lang="en-US" smtClean="0"/>
              <a:pPr/>
              <a:t>28</a:t>
            </a:fld>
            <a:endParaRPr lang="en-US" dirty="0"/>
          </a:p>
        </p:txBody>
      </p:sp>
      <p:sp>
        <p:nvSpPr>
          <p:cNvPr id="11" name="TextBox 10"/>
          <p:cNvSpPr txBox="1"/>
          <p:nvPr/>
        </p:nvSpPr>
        <p:spPr>
          <a:xfrm>
            <a:off x="723900" y="2682756"/>
            <a:ext cx="7696200" cy="646331"/>
          </a:xfrm>
          <a:prstGeom prst="rect">
            <a:avLst/>
          </a:prstGeom>
          <a:noFill/>
        </p:spPr>
        <p:txBody>
          <a:bodyPr wrap="square" rtlCol="0">
            <a:spAutoFit/>
          </a:bodyPr>
          <a:lstStyle/>
          <a:p>
            <a:pPr indent="177800" algn="just"/>
            <a:endParaRPr lang="pt-PT" dirty="0" smtClean="0">
              <a:latin typeface="Cambria" pitchFamily="18" charset="0"/>
            </a:endParaRPr>
          </a:p>
          <a:p>
            <a:pPr indent="177800" algn="just"/>
            <a:r>
              <a:rPr lang="pt-PT" dirty="0" smtClean="0">
                <a:latin typeface="Cambria" pitchFamily="18" charset="0"/>
              </a:rPr>
              <a:t> </a:t>
            </a:r>
          </a:p>
        </p:txBody>
      </p:sp>
      <p:sp>
        <p:nvSpPr>
          <p:cNvPr id="13313" name="Rectangle 1"/>
          <p:cNvSpPr>
            <a:spLocks noChangeArrowheads="1"/>
          </p:cNvSpPr>
          <p:nvPr/>
        </p:nvSpPr>
        <p:spPr bwMode="auto">
          <a:xfrm>
            <a:off x="723900" y="2029683"/>
            <a:ext cx="7734300" cy="34778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r>
              <a:rPr lang="pt-PT" sz="2000" b="1" dirty="0" smtClean="0">
                <a:latin typeface="Cambria" panose="02040503050406030204" pitchFamily="18" charset="0"/>
              </a:rPr>
              <a:t>7.3</a:t>
            </a:r>
            <a:r>
              <a:rPr lang="pt-PT" sz="2000" b="1" dirty="0">
                <a:latin typeface="Cambria" panose="02040503050406030204" pitchFamily="18" charset="0"/>
              </a:rPr>
              <a:t>. Dúvidas respeitantes à ilicitude ou à imperfeição das </a:t>
            </a:r>
            <a:r>
              <a:rPr lang="pt-PT" sz="2000" b="1" dirty="0" smtClean="0">
                <a:latin typeface="Cambria" panose="02040503050406030204" pitchFamily="18" charset="0"/>
              </a:rPr>
              <a:t>deliberações</a:t>
            </a:r>
          </a:p>
          <a:p>
            <a:pPr algn="just"/>
            <a:endParaRPr lang="pt-PT" sz="2000" dirty="0" smtClean="0">
              <a:latin typeface="Cambria" panose="02040503050406030204" pitchFamily="18" charset="0"/>
            </a:endParaRPr>
          </a:p>
          <a:p>
            <a:pPr algn="just"/>
            <a:r>
              <a:rPr lang="pt-PT" sz="2000" dirty="0" smtClean="0">
                <a:latin typeface="Cambria" panose="02040503050406030204" pitchFamily="18" charset="0"/>
              </a:rPr>
              <a:t>- Também são abrangidas deliberações meramente ineficazes?</a:t>
            </a:r>
          </a:p>
          <a:p>
            <a:pPr algn="just"/>
            <a:r>
              <a:rPr lang="pt-PT" sz="2000" dirty="0" smtClean="0">
                <a:latin typeface="Cambria" panose="02040503050406030204" pitchFamily="18" charset="0"/>
              </a:rPr>
              <a:t>     - Também são abrangidas deliberações meramente aparentes?</a:t>
            </a:r>
          </a:p>
          <a:p>
            <a:pPr algn="just"/>
            <a:r>
              <a:rPr lang="pt-PT" sz="2000" dirty="0" smtClean="0">
                <a:latin typeface="Cambria" panose="02040503050406030204" pitchFamily="18" charset="0"/>
              </a:rPr>
              <a:t>     - No caso deliberações de assembleias de condóminos que se reputem nulas, deve considerar-se que também podem ser suspensas?</a:t>
            </a:r>
          </a:p>
          <a:p>
            <a:pPr algn="just"/>
            <a:r>
              <a:rPr lang="pt-PT" sz="2000" dirty="0" smtClean="0">
                <a:latin typeface="Cambria" panose="02040503050406030204" pitchFamily="18" charset="0"/>
              </a:rPr>
              <a:t>     - Se as dúvidas anteriores forem objeto de respostas negativas, é possível recorrer ao procedimento cautelar comum contra a execução das deliberações em causa?</a:t>
            </a:r>
            <a:endParaRPr lang="pt-PT" sz="2000" dirty="0">
              <a:latin typeface="Cambria" panose="02040503050406030204" pitchFamily="18" charset="0"/>
            </a:endParaRPr>
          </a:p>
        </p:txBody>
      </p:sp>
    </p:spTree>
    <p:extLst>
      <p:ext uri="{BB962C8B-B14F-4D97-AF65-F5344CB8AC3E}">
        <p14:creationId xmlns:p14="http://schemas.microsoft.com/office/powerpoint/2010/main" val="122373733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vert="horz" lIns="91440" tIns="45720" rIns="91440" bIns="45720" rtlCol="0" anchor="ctr">
            <a:noAutofit/>
          </a:bodyPr>
          <a:lstStyle/>
          <a:p>
            <a:pPr lvl="2" algn="ctr" rtl="0">
              <a:spcBef>
                <a:spcPct val="0"/>
              </a:spcBef>
            </a:pPr>
            <a:r>
              <a:rPr lang="pt-PT" sz="2400" b="1" dirty="0" smtClean="0">
                <a:latin typeface="Cambria" panose="02040503050406030204" pitchFamily="18" charset="0"/>
              </a:rPr>
              <a:t>7. Dúvidas quanto ao âmbito do procedimento (fim)</a:t>
            </a:r>
            <a:endParaRPr lang="pt-PT" sz="2400" b="1" dirty="0" smtClean="0">
              <a:solidFill>
                <a:srgbClr val="C00000"/>
              </a:solidFill>
              <a:latin typeface="Cambria" pitchFamily="18" charset="0"/>
            </a:endParaRPr>
          </a:p>
        </p:txBody>
      </p:sp>
      <p:sp>
        <p:nvSpPr>
          <p:cNvPr id="4" name="Rectangle 3"/>
          <p:cNvSpPr/>
          <p:nvPr/>
        </p:nvSpPr>
        <p:spPr>
          <a:xfrm>
            <a:off x="0" y="1066800"/>
            <a:ext cx="9144000" cy="4608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sp>
        <p:nvSpPr>
          <p:cNvPr id="12" name="Slide Number Placeholder 11"/>
          <p:cNvSpPr>
            <a:spLocks noGrp="1"/>
          </p:cNvSpPr>
          <p:nvPr>
            <p:ph type="sldNum" sz="quarter" idx="12"/>
          </p:nvPr>
        </p:nvSpPr>
        <p:spPr/>
        <p:txBody>
          <a:bodyPr/>
          <a:lstStyle/>
          <a:p>
            <a:fld id="{B6F15528-21DE-4FAA-801E-634DDDAF4B2B}" type="slidenum">
              <a:rPr lang="en-US" smtClean="0"/>
              <a:pPr/>
              <a:t>29</a:t>
            </a:fld>
            <a:endParaRPr lang="en-US" dirty="0"/>
          </a:p>
        </p:txBody>
      </p:sp>
      <p:sp>
        <p:nvSpPr>
          <p:cNvPr id="11" name="TextBox 10"/>
          <p:cNvSpPr txBox="1"/>
          <p:nvPr/>
        </p:nvSpPr>
        <p:spPr>
          <a:xfrm>
            <a:off x="723900" y="2682756"/>
            <a:ext cx="7696200" cy="646331"/>
          </a:xfrm>
          <a:prstGeom prst="rect">
            <a:avLst/>
          </a:prstGeom>
          <a:noFill/>
        </p:spPr>
        <p:txBody>
          <a:bodyPr wrap="square" rtlCol="0">
            <a:spAutoFit/>
          </a:bodyPr>
          <a:lstStyle/>
          <a:p>
            <a:pPr indent="177800" algn="just"/>
            <a:endParaRPr lang="pt-PT" dirty="0" smtClean="0">
              <a:latin typeface="Cambria" pitchFamily="18" charset="0"/>
            </a:endParaRPr>
          </a:p>
          <a:p>
            <a:pPr indent="177800" algn="just"/>
            <a:r>
              <a:rPr lang="pt-PT" dirty="0" smtClean="0">
                <a:latin typeface="Cambria" pitchFamily="18" charset="0"/>
              </a:rPr>
              <a:t> </a:t>
            </a:r>
          </a:p>
        </p:txBody>
      </p:sp>
      <p:sp>
        <p:nvSpPr>
          <p:cNvPr id="13313" name="Rectangle 1"/>
          <p:cNvSpPr>
            <a:spLocks noChangeArrowheads="1"/>
          </p:cNvSpPr>
          <p:nvPr/>
        </p:nvSpPr>
        <p:spPr bwMode="auto">
          <a:xfrm>
            <a:off x="723900" y="1918841"/>
            <a:ext cx="7734300" cy="292387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r>
              <a:rPr lang="pt-PT" sz="2000" b="1" dirty="0" smtClean="0">
                <a:latin typeface="Cambria" panose="02040503050406030204" pitchFamily="18" charset="0"/>
              </a:rPr>
              <a:t> 7.4. Dúvidas quanto à aplicabilidade do </a:t>
            </a:r>
            <a:r>
              <a:rPr lang="pt-PT" sz="2000" b="1" dirty="0">
                <a:latin typeface="Cambria" panose="02040503050406030204" pitchFamily="18" charset="0"/>
              </a:rPr>
              <a:t>procedimento cautelar comum </a:t>
            </a:r>
            <a:endParaRPr lang="pt-PT" sz="2000" b="1" dirty="0" smtClean="0">
              <a:latin typeface="Cambria" panose="02040503050406030204" pitchFamily="18" charset="0"/>
            </a:endParaRPr>
          </a:p>
          <a:p>
            <a:pPr algn="just"/>
            <a:endParaRPr lang="pt-PT" sz="2400" dirty="0">
              <a:latin typeface="Cambria" panose="02040503050406030204" pitchFamily="18" charset="0"/>
            </a:endParaRPr>
          </a:p>
          <a:p>
            <a:pPr algn="just"/>
            <a:r>
              <a:rPr lang="pt-PT" sz="2400" dirty="0" smtClean="0">
                <a:latin typeface="Cambria" panose="02040503050406030204" pitchFamily="18" charset="0"/>
              </a:rPr>
              <a:t>- Sendo as dúvidas objeto de respostas negativas, levanta-se a questão de saber se é possível recorrer ao procedimento cautelar comum contra as deliberações não passíveis de suspensão no âmbito do procedimento especificado. </a:t>
            </a:r>
            <a:endParaRPr lang="pt-PT" sz="2400" dirty="0">
              <a:latin typeface="Cambria" panose="02040503050406030204" pitchFamily="18" charset="0"/>
            </a:endParaRPr>
          </a:p>
        </p:txBody>
      </p:sp>
    </p:spTree>
    <p:extLst>
      <p:ext uri="{BB962C8B-B14F-4D97-AF65-F5344CB8AC3E}">
        <p14:creationId xmlns:p14="http://schemas.microsoft.com/office/powerpoint/2010/main" val="122373733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295400"/>
          </a:xfrm>
        </p:spPr>
        <p:txBody>
          <a:bodyPr>
            <a:normAutofit/>
          </a:bodyPr>
          <a:lstStyle/>
          <a:p>
            <a:pPr lvl="0"/>
            <a:r>
              <a:rPr lang="pt-PT" sz="2000" b="1" dirty="0" smtClean="0">
                <a:latin typeface="Cambria" panose="02040503050406030204" pitchFamily="18" charset="0"/>
              </a:rPr>
              <a:t>1. Os preceitos do CPC (1/4)</a:t>
            </a:r>
            <a:r>
              <a:rPr lang="pt-PT" sz="2000" dirty="0" smtClean="0"/>
              <a:t/>
            </a:r>
            <a:br>
              <a:rPr lang="pt-PT" sz="2000" dirty="0" smtClean="0"/>
            </a:br>
            <a:endParaRPr lang="pt-PT" sz="2000" dirty="0">
              <a:latin typeface="Cambria" panose="02040503050406030204" pitchFamily="18" charset="0"/>
            </a:endParaRPr>
          </a:p>
        </p:txBody>
      </p:sp>
      <p:sp>
        <p:nvSpPr>
          <p:cNvPr id="4" name="Rectangle 3"/>
          <p:cNvSpPr/>
          <p:nvPr/>
        </p:nvSpPr>
        <p:spPr>
          <a:xfrm>
            <a:off x="0" y="1143000"/>
            <a:ext cx="9144000" cy="4608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dirty="0"/>
          </a:p>
        </p:txBody>
      </p:sp>
      <p:sp>
        <p:nvSpPr>
          <p:cNvPr id="12" name="Slide Number Placeholder 11"/>
          <p:cNvSpPr>
            <a:spLocks noGrp="1"/>
          </p:cNvSpPr>
          <p:nvPr>
            <p:ph type="sldNum" sz="quarter" idx="12"/>
          </p:nvPr>
        </p:nvSpPr>
        <p:spPr>
          <a:xfrm>
            <a:off x="6553200" y="6356350"/>
            <a:ext cx="2133600" cy="365125"/>
          </a:xfrm>
        </p:spPr>
        <p:txBody>
          <a:bodyPr/>
          <a:lstStyle/>
          <a:p>
            <a:fld id="{B6F15528-21DE-4FAA-801E-634DDDAF4B2B}" type="slidenum">
              <a:rPr lang="en-US" smtClean="0"/>
              <a:pPr/>
              <a:t>3</a:t>
            </a:fld>
            <a:endParaRPr lang="en-US" dirty="0"/>
          </a:p>
        </p:txBody>
      </p:sp>
      <p:sp>
        <p:nvSpPr>
          <p:cNvPr id="6" name="Rectângulo 5"/>
          <p:cNvSpPr/>
          <p:nvPr/>
        </p:nvSpPr>
        <p:spPr>
          <a:xfrm>
            <a:off x="381000" y="1600200"/>
            <a:ext cx="7772400" cy="5078313"/>
          </a:xfrm>
          <a:prstGeom prst="rect">
            <a:avLst/>
          </a:prstGeom>
        </p:spPr>
        <p:txBody>
          <a:bodyPr wrap="square">
            <a:spAutoFit/>
          </a:bodyPr>
          <a:lstStyle/>
          <a:p>
            <a:r>
              <a:rPr lang="pt-PT" b="1" dirty="0" smtClean="0">
                <a:latin typeface="Cambria" panose="02040503050406030204" pitchFamily="18" charset="0"/>
              </a:rPr>
              <a:t>«SECÇÃO II</a:t>
            </a:r>
            <a:endParaRPr lang="pt-PT" dirty="0" smtClean="0">
              <a:latin typeface="Cambria" panose="02040503050406030204" pitchFamily="18" charset="0"/>
            </a:endParaRPr>
          </a:p>
          <a:p>
            <a:r>
              <a:rPr lang="pt-PT" b="1" dirty="0" smtClean="0">
                <a:latin typeface="Cambria" panose="02040503050406030204" pitchFamily="18" charset="0"/>
              </a:rPr>
              <a:t>Suspensão de deliberações sociais</a:t>
            </a:r>
            <a:endParaRPr lang="pt-PT" dirty="0" smtClean="0">
              <a:latin typeface="Cambria" panose="02040503050406030204" pitchFamily="18" charset="0"/>
            </a:endParaRPr>
          </a:p>
          <a:p>
            <a:r>
              <a:rPr lang="pt-PT" b="1" dirty="0" smtClean="0">
                <a:latin typeface="Cambria" panose="02040503050406030204" pitchFamily="18" charset="0"/>
              </a:rPr>
              <a:t>Artigo 380.º</a:t>
            </a:r>
            <a:endParaRPr lang="pt-PT" dirty="0" smtClean="0">
              <a:latin typeface="Cambria" panose="02040503050406030204" pitchFamily="18" charset="0"/>
            </a:endParaRPr>
          </a:p>
          <a:p>
            <a:pPr algn="just"/>
            <a:r>
              <a:rPr lang="pt-PT" b="1" dirty="0" smtClean="0">
                <a:latin typeface="Cambria" panose="02040503050406030204" pitchFamily="18" charset="0"/>
              </a:rPr>
              <a:t>Pressupostos e formalidades</a:t>
            </a:r>
            <a:endParaRPr lang="pt-PT" dirty="0" smtClean="0">
              <a:latin typeface="Cambria" panose="02040503050406030204" pitchFamily="18" charset="0"/>
            </a:endParaRPr>
          </a:p>
          <a:p>
            <a:pPr algn="just"/>
            <a:r>
              <a:rPr lang="pt-PT" dirty="0" smtClean="0">
                <a:latin typeface="Cambria" panose="02040503050406030204" pitchFamily="18" charset="0"/>
              </a:rPr>
              <a:t>1 ‐ Se alguma associação ou sociedade, seja qual for a sua espécie, tomar deliberações contrárias à lei, aos estatutos ou ao contrato, qualquer sócio pode requerer, no prazo de 10 dias, que a execução dessas deliberações seja suspensa, justificando a qualidade de sócio e mostrando que essa execução pode causar dano apreciável.</a:t>
            </a:r>
          </a:p>
          <a:p>
            <a:pPr algn="just"/>
            <a:r>
              <a:rPr lang="pt-PT" dirty="0" smtClean="0">
                <a:latin typeface="Cambria" panose="02040503050406030204" pitchFamily="18" charset="0"/>
              </a:rPr>
              <a:t>2 ‐ O sócio </a:t>
            </a:r>
            <a:r>
              <a:rPr lang="pt-PT" b="1" dirty="0" smtClean="0">
                <a:solidFill>
                  <a:srgbClr val="C00000"/>
                </a:solidFill>
                <a:latin typeface="Cambria" panose="02040503050406030204" pitchFamily="18" charset="0"/>
              </a:rPr>
              <a:t>instrui</a:t>
            </a:r>
            <a:r>
              <a:rPr lang="pt-PT" b="1" dirty="0" smtClean="0">
                <a:solidFill>
                  <a:srgbClr val="00B050"/>
                </a:solidFill>
                <a:latin typeface="Cambria" panose="02040503050406030204" pitchFamily="18" charset="0"/>
              </a:rPr>
              <a:t>[rá]</a:t>
            </a:r>
            <a:r>
              <a:rPr lang="pt-PT" dirty="0" smtClean="0">
                <a:latin typeface="Cambria" panose="02040503050406030204" pitchFamily="18" charset="0"/>
              </a:rPr>
              <a:t> </a:t>
            </a:r>
            <a:r>
              <a:rPr lang="pt-PT" dirty="0" smtClean="0">
                <a:latin typeface="Cambria" panose="02040503050406030204" pitchFamily="18" charset="0"/>
              </a:rPr>
              <a:t>o requerimento com cópia da ata em que as deliberações foram tomadas e que a direção deve fornecer ao requerente dentro de vinte e quatro horas; quando a lei dispense reunião de assembleia, a cópia da ata </a:t>
            </a:r>
            <a:r>
              <a:rPr lang="pt-PT" b="1" dirty="0" smtClean="0">
                <a:solidFill>
                  <a:srgbClr val="C00000"/>
                </a:solidFill>
                <a:latin typeface="Cambria" panose="02040503050406030204" pitchFamily="18" charset="0"/>
              </a:rPr>
              <a:t>é</a:t>
            </a:r>
            <a:r>
              <a:rPr lang="pt-PT" b="1" dirty="0" smtClean="0">
                <a:latin typeface="Cambria" panose="02040503050406030204" pitchFamily="18" charset="0"/>
              </a:rPr>
              <a:t> </a:t>
            </a:r>
            <a:r>
              <a:rPr lang="pt-PT" b="1" dirty="0" smtClean="0">
                <a:solidFill>
                  <a:srgbClr val="00B050"/>
                </a:solidFill>
                <a:latin typeface="Cambria" panose="02040503050406030204" pitchFamily="18" charset="0"/>
              </a:rPr>
              <a:t>[será]</a:t>
            </a:r>
            <a:r>
              <a:rPr lang="pt-PT" b="1" dirty="0" smtClean="0">
                <a:latin typeface="Cambria" panose="02040503050406030204" pitchFamily="18" charset="0"/>
              </a:rPr>
              <a:t> </a:t>
            </a:r>
            <a:r>
              <a:rPr lang="pt-PT" dirty="0" smtClean="0">
                <a:latin typeface="Cambria" panose="02040503050406030204" pitchFamily="18" charset="0"/>
              </a:rPr>
              <a:t>substituída </a:t>
            </a:r>
            <a:r>
              <a:rPr lang="pt-PT" dirty="0" smtClean="0">
                <a:latin typeface="Cambria" panose="02040503050406030204" pitchFamily="18" charset="0"/>
              </a:rPr>
              <a:t>por documento comprovativo da deliberação.</a:t>
            </a:r>
          </a:p>
          <a:p>
            <a:pPr algn="just"/>
            <a:r>
              <a:rPr lang="pt-PT" dirty="0" smtClean="0">
                <a:latin typeface="Cambria" panose="02040503050406030204" pitchFamily="18" charset="0"/>
              </a:rPr>
              <a:t>3 ‐ O prazo fixado para o requerimento da suspensão conta‐se da data da assembleia em que as deliberações foram tomadas ou, se o requerente não tiver sido regularmente convocado para a assembleia, da data em que ele teve conhecimento das deliberações.»</a:t>
            </a:r>
            <a:endParaRPr lang="pt-PT" dirty="0">
              <a:latin typeface="Cambria" panose="02040503050406030204" pitchFamily="18" charset="0"/>
            </a:endParaRPr>
          </a:p>
        </p:txBody>
      </p:sp>
    </p:spTree>
    <p:extLst>
      <p:ext uri="{BB962C8B-B14F-4D97-AF65-F5344CB8AC3E}">
        <p14:creationId xmlns:p14="http://schemas.microsoft.com/office/powerpoint/2010/main" val="122373733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vert="horz" lIns="91440" tIns="45720" rIns="91440" bIns="45720" rtlCol="0" anchor="ctr">
            <a:noAutofit/>
          </a:bodyPr>
          <a:lstStyle/>
          <a:p>
            <a:r>
              <a:rPr lang="pt-PT" sz="2000" b="1" dirty="0">
                <a:latin typeface="Cambria" panose="02040503050406030204" pitchFamily="18" charset="0"/>
              </a:rPr>
              <a:t>8</a:t>
            </a:r>
            <a:r>
              <a:rPr lang="pt-PT" sz="2000" b="1" dirty="0" smtClean="0">
                <a:latin typeface="Cambria" panose="02040503050406030204" pitchFamily="18" charset="0"/>
              </a:rPr>
              <a:t>. Tramitação da providência (1/3)</a:t>
            </a:r>
            <a:endParaRPr lang="pt-PT" sz="2400" b="1" dirty="0" smtClean="0">
              <a:solidFill>
                <a:srgbClr val="C00000"/>
              </a:solidFill>
              <a:latin typeface="Cambria" pitchFamily="18" charset="0"/>
            </a:endParaRPr>
          </a:p>
        </p:txBody>
      </p:sp>
      <p:sp>
        <p:nvSpPr>
          <p:cNvPr id="4" name="Rectangle 3"/>
          <p:cNvSpPr/>
          <p:nvPr/>
        </p:nvSpPr>
        <p:spPr>
          <a:xfrm>
            <a:off x="0" y="1066800"/>
            <a:ext cx="9144000" cy="4608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sp>
        <p:nvSpPr>
          <p:cNvPr id="12" name="Slide Number Placeholder 11"/>
          <p:cNvSpPr>
            <a:spLocks noGrp="1"/>
          </p:cNvSpPr>
          <p:nvPr>
            <p:ph type="sldNum" sz="quarter" idx="12"/>
          </p:nvPr>
        </p:nvSpPr>
        <p:spPr/>
        <p:txBody>
          <a:bodyPr/>
          <a:lstStyle/>
          <a:p>
            <a:fld id="{B6F15528-21DE-4FAA-801E-634DDDAF4B2B}" type="slidenum">
              <a:rPr lang="en-US" smtClean="0"/>
              <a:pPr/>
              <a:t>30</a:t>
            </a:fld>
            <a:endParaRPr lang="en-US" dirty="0"/>
          </a:p>
        </p:txBody>
      </p:sp>
      <p:sp>
        <p:nvSpPr>
          <p:cNvPr id="11" name="TextBox 10"/>
          <p:cNvSpPr txBox="1"/>
          <p:nvPr/>
        </p:nvSpPr>
        <p:spPr>
          <a:xfrm>
            <a:off x="723900" y="2682756"/>
            <a:ext cx="7696200" cy="646331"/>
          </a:xfrm>
          <a:prstGeom prst="rect">
            <a:avLst/>
          </a:prstGeom>
          <a:noFill/>
        </p:spPr>
        <p:txBody>
          <a:bodyPr wrap="square" rtlCol="0">
            <a:spAutoFit/>
          </a:bodyPr>
          <a:lstStyle/>
          <a:p>
            <a:pPr indent="177800" algn="just"/>
            <a:endParaRPr lang="pt-PT" dirty="0" smtClean="0">
              <a:latin typeface="Cambria" pitchFamily="18" charset="0"/>
            </a:endParaRPr>
          </a:p>
          <a:p>
            <a:pPr indent="177800" algn="just"/>
            <a:r>
              <a:rPr lang="pt-PT" dirty="0" smtClean="0">
                <a:latin typeface="Cambria" pitchFamily="18" charset="0"/>
              </a:rPr>
              <a:t> </a:t>
            </a:r>
          </a:p>
        </p:txBody>
      </p:sp>
      <p:sp>
        <p:nvSpPr>
          <p:cNvPr id="13313" name="Rectangle 1"/>
          <p:cNvSpPr>
            <a:spLocks noChangeArrowheads="1"/>
          </p:cNvSpPr>
          <p:nvPr/>
        </p:nvSpPr>
        <p:spPr bwMode="auto">
          <a:xfrm>
            <a:off x="723900" y="3537786"/>
            <a:ext cx="7734300"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r>
              <a:rPr lang="pt-PT" sz="2400" dirty="0" smtClean="0">
                <a:latin typeface="Cambria" panose="02040503050406030204" pitchFamily="18" charset="0"/>
              </a:rPr>
              <a:t> </a:t>
            </a:r>
            <a:endParaRPr lang="pt-PT" dirty="0">
              <a:latin typeface="Cambria" panose="02040503050406030204" pitchFamily="18" charset="0"/>
            </a:endParaRPr>
          </a:p>
        </p:txBody>
      </p:sp>
      <p:sp>
        <p:nvSpPr>
          <p:cNvPr id="7" name="Rectângulo 6"/>
          <p:cNvSpPr/>
          <p:nvPr/>
        </p:nvSpPr>
        <p:spPr>
          <a:xfrm>
            <a:off x="762000" y="2133600"/>
            <a:ext cx="7391400" cy="2062103"/>
          </a:xfrm>
          <a:prstGeom prst="rect">
            <a:avLst/>
          </a:prstGeom>
        </p:spPr>
        <p:txBody>
          <a:bodyPr wrap="square">
            <a:spAutoFit/>
          </a:bodyPr>
          <a:lstStyle/>
          <a:p>
            <a:r>
              <a:rPr lang="pt-PT" sz="2000" b="1" dirty="0" smtClean="0">
                <a:latin typeface="Cambria" panose="02040503050406030204" pitchFamily="18" charset="0"/>
              </a:rPr>
              <a:t>8.1. Prazo de interposição (</a:t>
            </a:r>
            <a:r>
              <a:rPr lang="pt-PT" sz="2000" b="1" dirty="0" err="1" smtClean="0">
                <a:latin typeface="Cambria" panose="02040503050406030204" pitchFamily="18" charset="0"/>
              </a:rPr>
              <a:t>art</a:t>
            </a:r>
            <a:r>
              <a:rPr lang="pt-PT" sz="2000" b="1" dirty="0" smtClean="0">
                <a:latin typeface="Cambria" panose="02040503050406030204" pitchFamily="18" charset="0"/>
              </a:rPr>
              <a:t>. 380, n.º</a:t>
            </a:r>
            <a:r>
              <a:rPr lang="pt-PT" sz="2000" b="1" baseline="30000" dirty="0" smtClean="0">
                <a:latin typeface="Cambria" panose="02040503050406030204" pitchFamily="18" charset="0"/>
              </a:rPr>
              <a:t>s </a:t>
            </a:r>
            <a:r>
              <a:rPr lang="pt-PT" sz="2000" b="1" dirty="0" smtClean="0">
                <a:latin typeface="Cambria" panose="02040503050406030204" pitchFamily="18" charset="0"/>
              </a:rPr>
              <a:t>1 e 3, do CPC)</a:t>
            </a:r>
            <a:endParaRPr lang="pt-PT" sz="2000" dirty="0" smtClean="0">
              <a:latin typeface="Cambria" panose="02040503050406030204" pitchFamily="18" charset="0"/>
            </a:endParaRPr>
          </a:p>
          <a:p>
            <a:pPr>
              <a:buNone/>
            </a:pPr>
            <a:r>
              <a:rPr lang="pt-PT" sz="2000" dirty="0" smtClean="0">
                <a:latin typeface="Cambria" panose="02040503050406030204" pitchFamily="18" charset="0"/>
              </a:rPr>
              <a:t>	</a:t>
            </a:r>
          </a:p>
          <a:p>
            <a:pPr algn="just">
              <a:buNone/>
            </a:pPr>
            <a:r>
              <a:rPr lang="pt-PT" sz="2000" dirty="0" smtClean="0">
                <a:latin typeface="Cambria" panose="02040503050406030204" pitchFamily="18" charset="0"/>
              </a:rPr>
              <a:t>     </a:t>
            </a:r>
            <a:r>
              <a:rPr lang="pt-PT" sz="2200" dirty="0" smtClean="0">
                <a:latin typeface="Cambria" panose="02040503050406030204" pitchFamily="18" charset="0"/>
              </a:rPr>
              <a:t>- No caso de o requerente ter sido regularmente convocado para a reunião</a:t>
            </a:r>
          </a:p>
          <a:p>
            <a:pPr algn="just">
              <a:buNone/>
            </a:pPr>
            <a:r>
              <a:rPr lang="pt-PT" sz="2200" dirty="0" smtClean="0">
                <a:latin typeface="Cambria" panose="02040503050406030204" pitchFamily="18" charset="0"/>
              </a:rPr>
              <a:t>     - No caso de o requerente não ter sido regularmente convocado para a reunião</a:t>
            </a:r>
            <a:endParaRPr lang="pt-PT" sz="2200" dirty="0">
              <a:latin typeface="Cambria" panose="02040503050406030204" pitchFamily="18" charset="0"/>
            </a:endParaRPr>
          </a:p>
        </p:txBody>
      </p:sp>
    </p:spTree>
    <p:extLst>
      <p:ext uri="{BB962C8B-B14F-4D97-AF65-F5344CB8AC3E}">
        <p14:creationId xmlns:p14="http://schemas.microsoft.com/office/powerpoint/2010/main" val="122373733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vert="horz" lIns="91440" tIns="45720" rIns="91440" bIns="45720" rtlCol="0" anchor="ctr">
            <a:noAutofit/>
          </a:bodyPr>
          <a:lstStyle/>
          <a:p>
            <a:r>
              <a:rPr lang="pt-PT" sz="2000" b="1" dirty="0" smtClean="0">
                <a:latin typeface="Cambria" panose="02040503050406030204" pitchFamily="18" charset="0"/>
              </a:rPr>
              <a:t>8. Tramitação da providência (2/3)</a:t>
            </a:r>
            <a:endParaRPr lang="pt-PT" sz="2400" b="1" dirty="0" smtClean="0">
              <a:solidFill>
                <a:srgbClr val="C00000"/>
              </a:solidFill>
              <a:latin typeface="Cambria" pitchFamily="18" charset="0"/>
            </a:endParaRPr>
          </a:p>
        </p:txBody>
      </p:sp>
      <p:sp>
        <p:nvSpPr>
          <p:cNvPr id="4" name="Rectangle 3"/>
          <p:cNvSpPr/>
          <p:nvPr/>
        </p:nvSpPr>
        <p:spPr>
          <a:xfrm>
            <a:off x="0" y="1066800"/>
            <a:ext cx="9144000" cy="4608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sp>
        <p:nvSpPr>
          <p:cNvPr id="12" name="Slide Number Placeholder 11"/>
          <p:cNvSpPr>
            <a:spLocks noGrp="1"/>
          </p:cNvSpPr>
          <p:nvPr>
            <p:ph type="sldNum" sz="quarter" idx="12"/>
          </p:nvPr>
        </p:nvSpPr>
        <p:spPr/>
        <p:txBody>
          <a:bodyPr/>
          <a:lstStyle/>
          <a:p>
            <a:fld id="{B6F15528-21DE-4FAA-801E-634DDDAF4B2B}" type="slidenum">
              <a:rPr lang="en-US" smtClean="0"/>
              <a:pPr/>
              <a:t>31</a:t>
            </a:fld>
            <a:endParaRPr lang="en-US" dirty="0"/>
          </a:p>
        </p:txBody>
      </p:sp>
      <p:sp>
        <p:nvSpPr>
          <p:cNvPr id="11" name="TextBox 10"/>
          <p:cNvSpPr txBox="1"/>
          <p:nvPr/>
        </p:nvSpPr>
        <p:spPr>
          <a:xfrm>
            <a:off x="723900" y="2682756"/>
            <a:ext cx="7696200" cy="646331"/>
          </a:xfrm>
          <a:prstGeom prst="rect">
            <a:avLst/>
          </a:prstGeom>
          <a:noFill/>
        </p:spPr>
        <p:txBody>
          <a:bodyPr wrap="square" rtlCol="0">
            <a:spAutoFit/>
          </a:bodyPr>
          <a:lstStyle/>
          <a:p>
            <a:pPr indent="177800" algn="just"/>
            <a:endParaRPr lang="pt-PT" dirty="0" smtClean="0">
              <a:latin typeface="Cambria" pitchFamily="18" charset="0"/>
            </a:endParaRPr>
          </a:p>
          <a:p>
            <a:pPr indent="177800" algn="just"/>
            <a:r>
              <a:rPr lang="pt-PT" dirty="0" smtClean="0">
                <a:latin typeface="Cambria" pitchFamily="18" charset="0"/>
              </a:rPr>
              <a:t> </a:t>
            </a:r>
          </a:p>
        </p:txBody>
      </p:sp>
      <p:sp>
        <p:nvSpPr>
          <p:cNvPr id="13313" name="Rectangle 1"/>
          <p:cNvSpPr>
            <a:spLocks noChangeArrowheads="1"/>
          </p:cNvSpPr>
          <p:nvPr/>
        </p:nvSpPr>
        <p:spPr bwMode="auto">
          <a:xfrm>
            <a:off x="762000" y="1850299"/>
            <a:ext cx="7734300"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pt-PT" sz="2400" b="1" dirty="0" smtClean="0">
                <a:latin typeface="Cambria" panose="02040503050406030204" pitchFamily="18" charset="0"/>
              </a:rPr>
              <a:t>8.2. Instrução do requerimento inicial (</a:t>
            </a:r>
            <a:r>
              <a:rPr lang="pt-PT" sz="2400" b="1" dirty="0" err="1" smtClean="0">
                <a:latin typeface="Cambria" panose="02040503050406030204" pitchFamily="18" charset="0"/>
              </a:rPr>
              <a:t>arts</a:t>
            </a:r>
            <a:r>
              <a:rPr lang="pt-PT" sz="2400" b="1" dirty="0" smtClean="0">
                <a:latin typeface="Cambria" panose="02040503050406030204" pitchFamily="18" charset="0"/>
              </a:rPr>
              <a:t>. 380, n.º</a:t>
            </a:r>
            <a:r>
              <a:rPr lang="pt-PT" sz="2400" b="1" baseline="30000" dirty="0" smtClean="0">
                <a:latin typeface="Cambria" panose="02040503050406030204" pitchFamily="18" charset="0"/>
              </a:rPr>
              <a:t>s</a:t>
            </a:r>
            <a:r>
              <a:rPr lang="pt-PT" sz="2400" b="1" dirty="0" smtClean="0">
                <a:latin typeface="Cambria" panose="02040503050406030204" pitchFamily="18" charset="0"/>
              </a:rPr>
              <a:t> 1 e 3, e 381, n.º 1, do CPC)</a:t>
            </a:r>
            <a:endParaRPr lang="pt-PT" sz="2400" dirty="0" smtClean="0">
              <a:latin typeface="Cambria" panose="02040503050406030204" pitchFamily="18" charset="0"/>
            </a:endParaRPr>
          </a:p>
          <a:p>
            <a:endParaRPr lang="pt-PT" sz="2400" dirty="0" smtClean="0">
              <a:latin typeface="Cambria" panose="02040503050406030204" pitchFamily="18" charset="0"/>
            </a:endParaRPr>
          </a:p>
          <a:p>
            <a:pPr marL="450850">
              <a:buNone/>
            </a:pPr>
            <a:r>
              <a:rPr lang="pt-PT" sz="2400" dirty="0" smtClean="0">
                <a:latin typeface="Cambria" panose="02040503050406030204" pitchFamily="18" charset="0"/>
              </a:rPr>
              <a:t>- Justificação da qualidade de </a:t>
            </a:r>
            <a:r>
              <a:rPr lang="pt-PT" sz="2400" dirty="0" smtClean="0">
                <a:latin typeface="Cambria" panose="02040503050406030204" pitchFamily="18" charset="0"/>
              </a:rPr>
              <a:t>sócio;</a:t>
            </a:r>
            <a:endParaRPr lang="pt-PT" sz="2400" dirty="0" smtClean="0">
              <a:latin typeface="Cambria" panose="02040503050406030204" pitchFamily="18" charset="0"/>
            </a:endParaRPr>
          </a:p>
          <a:p>
            <a:pPr marL="450850">
              <a:buNone/>
            </a:pPr>
            <a:r>
              <a:rPr lang="pt-PT" sz="2400" dirty="0" smtClean="0">
                <a:latin typeface="Cambria" panose="02040503050406030204" pitchFamily="18" charset="0"/>
              </a:rPr>
              <a:t>- Documento comprovativo da deliberação ou alegação de o mesmo não ter sido fornecido ao </a:t>
            </a:r>
            <a:r>
              <a:rPr lang="pt-PT" sz="2400" dirty="0" smtClean="0">
                <a:latin typeface="Cambria" panose="02040503050406030204" pitchFamily="18" charset="0"/>
              </a:rPr>
              <a:t>requerente.</a:t>
            </a:r>
            <a:endParaRPr lang="pt-PT" dirty="0">
              <a:latin typeface="Cambria" panose="02040503050406030204" pitchFamily="18" charset="0"/>
            </a:endParaRPr>
          </a:p>
        </p:txBody>
      </p:sp>
    </p:spTree>
    <p:extLst>
      <p:ext uri="{BB962C8B-B14F-4D97-AF65-F5344CB8AC3E}">
        <p14:creationId xmlns:p14="http://schemas.microsoft.com/office/powerpoint/2010/main" val="122373733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vert="horz" lIns="91440" tIns="45720" rIns="91440" bIns="45720" rtlCol="0" anchor="ctr">
            <a:noAutofit/>
          </a:bodyPr>
          <a:lstStyle/>
          <a:p>
            <a:r>
              <a:rPr lang="pt-PT" sz="2400" b="1" dirty="0" smtClean="0">
                <a:latin typeface="Cambria" panose="02040503050406030204" pitchFamily="18" charset="0"/>
              </a:rPr>
              <a:t>8. Tramitação da providência (3/3) </a:t>
            </a:r>
            <a:endParaRPr lang="pt-PT" sz="2400" b="1" dirty="0" smtClean="0">
              <a:solidFill>
                <a:srgbClr val="C00000"/>
              </a:solidFill>
              <a:latin typeface="Cambria" pitchFamily="18" charset="0"/>
            </a:endParaRPr>
          </a:p>
        </p:txBody>
      </p:sp>
      <p:sp>
        <p:nvSpPr>
          <p:cNvPr id="4" name="Rectangle 3"/>
          <p:cNvSpPr/>
          <p:nvPr/>
        </p:nvSpPr>
        <p:spPr>
          <a:xfrm>
            <a:off x="0" y="1066800"/>
            <a:ext cx="9144000" cy="4608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sp>
        <p:nvSpPr>
          <p:cNvPr id="12" name="Slide Number Placeholder 11"/>
          <p:cNvSpPr>
            <a:spLocks noGrp="1"/>
          </p:cNvSpPr>
          <p:nvPr>
            <p:ph type="sldNum" sz="quarter" idx="12"/>
          </p:nvPr>
        </p:nvSpPr>
        <p:spPr/>
        <p:txBody>
          <a:bodyPr/>
          <a:lstStyle/>
          <a:p>
            <a:fld id="{B6F15528-21DE-4FAA-801E-634DDDAF4B2B}" type="slidenum">
              <a:rPr lang="en-US" smtClean="0"/>
              <a:pPr/>
              <a:t>32</a:t>
            </a:fld>
            <a:endParaRPr lang="en-US" dirty="0"/>
          </a:p>
        </p:txBody>
      </p:sp>
      <p:sp>
        <p:nvSpPr>
          <p:cNvPr id="11" name="TextBox 10"/>
          <p:cNvSpPr txBox="1"/>
          <p:nvPr/>
        </p:nvSpPr>
        <p:spPr>
          <a:xfrm>
            <a:off x="723900" y="2682756"/>
            <a:ext cx="7696200" cy="646331"/>
          </a:xfrm>
          <a:prstGeom prst="rect">
            <a:avLst/>
          </a:prstGeom>
          <a:noFill/>
        </p:spPr>
        <p:txBody>
          <a:bodyPr wrap="square" rtlCol="0">
            <a:spAutoFit/>
          </a:bodyPr>
          <a:lstStyle/>
          <a:p>
            <a:pPr indent="177800" algn="just"/>
            <a:endParaRPr lang="pt-PT" dirty="0" smtClean="0">
              <a:latin typeface="Cambria" pitchFamily="18" charset="0"/>
            </a:endParaRPr>
          </a:p>
          <a:p>
            <a:pPr indent="177800" algn="just"/>
            <a:r>
              <a:rPr lang="pt-PT" dirty="0" smtClean="0">
                <a:latin typeface="Cambria" pitchFamily="18" charset="0"/>
              </a:rPr>
              <a:t> </a:t>
            </a:r>
          </a:p>
        </p:txBody>
      </p:sp>
      <p:sp>
        <p:nvSpPr>
          <p:cNvPr id="13313" name="Rectangle 1"/>
          <p:cNvSpPr>
            <a:spLocks noChangeArrowheads="1"/>
          </p:cNvSpPr>
          <p:nvPr/>
        </p:nvSpPr>
        <p:spPr bwMode="auto">
          <a:xfrm>
            <a:off x="723900" y="1906573"/>
            <a:ext cx="7734300" cy="372409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84138" lvl="1" algn="just"/>
            <a:r>
              <a:rPr lang="pt-PT" sz="2000" b="1" dirty="0" smtClean="0">
                <a:latin typeface="Cambria" panose="02040503050406030204" pitchFamily="18" charset="0"/>
              </a:rPr>
              <a:t>8.3. Ligação entre a marcha do processo e o registo das ações</a:t>
            </a:r>
          </a:p>
          <a:p>
            <a:pPr marL="84138" lvl="1" algn="just"/>
            <a:endParaRPr lang="pt-PT" sz="2000" b="1" dirty="0" smtClean="0">
              <a:latin typeface="Cambria" panose="02040503050406030204" pitchFamily="18" charset="0"/>
            </a:endParaRPr>
          </a:p>
          <a:p>
            <a:pPr algn="just"/>
            <a:r>
              <a:rPr lang="pt-PT" sz="2400" dirty="0" smtClean="0">
                <a:latin typeface="Cambria" panose="02040503050406030204" pitchFamily="18" charset="0"/>
              </a:rPr>
              <a:t>- O </a:t>
            </a:r>
            <a:r>
              <a:rPr lang="pt-PT" sz="2400" dirty="0" err="1" smtClean="0">
                <a:latin typeface="Cambria" panose="02040503050406030204" pitchFamily="18" charset="0"/>
              </a:rPr>
              <a:t>art</a:t>
            </a:r>
            <a:r>
              <a:rPr lang="pt-PT" sz="2400" dirty="0" smtClean="0">
                <a:latin typeface="Cambria" panose="02040503050406030204" pitchFamily="18" charset="0"/>
              </a:rPr>
              <a:t>. 168, n.º 5, do CSC conserva a ligação entre a marcha do processo e o registo das ações, que o </a:t>
            </a:r>
            <a:r>
              <a:rPr lang="pt-PT" sz="2400" dirty="0" err="1" smtClean="0">
                <a:latin typeface="Cambria" panose="02040503050406030204" pitchFamily="18" charset="0"/>
              </a:rPr>
              <a:t>Dec.-Lei</a:t>
            </a:r>
            <a:r>
              <a:rPr lang="pt-PT" sz="2400" dirty="0" smtClean="0">
                <a:latin typeface="Cambria" panose="02040503050406030204" pitchFamily="18" charset="0"/>
              </a:rPr>
              <a:t> 116/2008, de 4 de julho, aboliu para as «ações reais»;</a:t>
            </a:r>
          </a:p>
          <a:p>
            <a:pPr algn="just"/>
            <a:r>
              <a:rPr lang="pt-PT" sz="2400" dirty="0" smtClean="0">
                <a:latin typeface="Cambria" panose="02040503050406030204" pitchFamily="18" charset="0"/>
              </a:rPr>
              <a:t>- Trata-se de óbvia contradição sistémica, não superável por interpretação…. </a:t>
            </a:r>
          </a:p>
          <a:p>
            <a:pPr marL="84138" lvl="1" algn="just"/>
            <a:endParaRPr lang="pt-PT" sz="2000" dirty="0" smtClean="0">
              <a:latin typeface="Cambria" panose="02040503050406030204" pitchFamily="18" charset="0"/>
            </a:endParaRPr>
          </a:p>
          <a:p>
            <a:pPr algn="just"/>
            <a:r>
              <a:rPr lang="pt-PT" sz="2000" b="1" dirty="0" smtClean="0">
                <a:latin typeface="Cambria" panose="02040503050406030204" pitchFamily="18" charset="0"/>
              </a:rPr>
              <a:t> </a:t>
            </a:r>
          </a:p>
          <a:p>
            <a:r>
              <a:rPr lang="pt-PT" b="1" dirty="0" smtClean="0"/>
              <a:t/>
            </a:r>
            <a:br>
              <a:rPr lang="pt-PT" b="1" dirty="0" smtClean="0"/>
            </a:br>
            <a:r>
              <a:rPr lang="pt-PT" b="1" dirty="0" smtClean="0"/>
              <a:t> </a:t>
            </a:r>
            <a:endParaRPr lang="pt-PT" dirty="0"/>
          </a:p>
        </p:txBody>
      </p:sp>
    </p:spTree>
    <p:extLst>
      <p:ext uri="{BB962C8B-B14F-4D97-AF65-F5344CB8AC3E}">
        <p14:creationId xmlns:p14="http://schemas.microsoft.com/office/powerpoint/2010/main" val="122373733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vert="horz" lIns="91440" tIns="45720" rIns="91440" bIns="45720" rtlCol="0" anchor="ctr">
            <a:noAutofit/>
          </a:bodyPr>
          <a:lstStyle/>
          <a:p>
            <a:r>
              <a:rPr lang="pt-PT" sz="2000" b="1" dirty="0" smtClean="0">
                <a:latin typeface="Cambria" panose="02040503050406030204" pitchFamily="18" charset="0"/>
              </a:rPr>
              <a:t>9. O efeito da citação quanto à execução da deliberação (1/2)</a:t>
            </a:r>
            <a:r>
              <a:rPr lang="pt-PT" sz="2400" b="1" dirty="0" smtClean="0">
                <a:latin typeface="Cambria" panose="02040503050406030204" pitchFamily="18" charset="0"/>
              </a:rPr>
              <a:t> </a:t>
            </a:r>
            <a:endParaRPr lang="pt-PT" sz="2400" b="1" dirty="0" smtClean="0">
              <a:solidFill>
                <a:srgbClr val="C00000"/>
              </a:solidFill>
              <a:latin typeface="Cambria" pitchFamily="18" charset="0"/>
            </a:endParaRPr>
          </a:p>
        </p:txBody>
      </p:sp>
      <p:sp>
        <p:nvSpPr>
          <p:cNvPr id="4" name="Rectangle 3"/>
          <p:cNvSpPr/>
          <p:nvPr/>
        </p:nvSpPr>
        <p:spPr>
          <a:xfrm>
            <a:off x="0" y="1066800"/>
            <a:ext cx="9144000" cy="4608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sp>
        <p:nvSpPr>
          <p:cNvPr id="12" name="Slide Number Placeholder 11"/>
          <p:cNvSpPr>
            <a:spLocks noGrp="1"/>
          </p:cNvSpPr>
          <p:nvPr>
            <p:ph type="sldNum" sz="quarter" idx="12"/>
          </p:nvPr>
        </p:nvSpPr>
        <p:spPr/>
        <p:txBody>
          <a:bodyPr/>
          <a:lstStyle/>
          <a:p>
            <a:fld id="{B6F15528-21DE-4FAA-801E-634DDDAF4B2B}" type="slidenum">
              <a:rPr lang="en-US" smtClean="0"/>
              <a:pPr/>
              <a:t>33</a:t>
            </a:fld>
            <a:endParaRPr lang="en-US" dirty="0"/>
          </a:p>
        </p:txBody>
      </p:sp>
      <p:sp>
        <p:nvSpPr>
          <p:cNvPr id="11" name="TextBox 10"/>
          <p:cNvSpPr txBox="1"/>
          <p:nvPr/>
        </p:nvSpPr>
        <p:spPr>
          <a:xfrm>
            <a:off x="723900" y="2682756"/>
            <a:ext cx="7696200" cy="646331"/>
          </a:xfrm>
          <a:prstGeom prst="rect">
            <a:avLst/>
          </a:prstGeom>
          <a:noFill/>
        </p:spPr>
        <p:txBody>
          <a:bodyPr wrap="square" rtlCol="0">
            <a:spAutoFit/>
          </a:bodyPr>
          <a:lstStyle/>
          <a:p>
            <a:pPr indent="177800" algn="just"/>
            <a:endParaRPr lang="pt-PT" dirty="0" smtClean="0">
              <a:latin typeface="Cambria" pitchFamily="18" charset="0"/>
            </a:endParaRPr>
          </a:p>
          <a:p>
            <a:pPr indent="177800" algn="just"/>
            <a:r>
              <a:rPr lang="pt-PT" dirty="0" smtClean="0">
                <a:latin typeface="Cambria" pitchFamily="18" charset="0"/>
              </a:rPr>
              <a:t> </a:t>
            </a:r>
          </a:p>
        </p:txBody>
      </p:sp>
      <p:sp>
        <p:nvSpPr>
          <p:cNvPr id="13313" name="Rectangle 1"/>
          <p:cNvSpPr>
            <a:spLocks noChangeArrowheads="1"/>
          </p:cNvSpPr>
          <p:nvPr/>
        </p:nvSpPr>
        <p:spPr bwMode="auto">
          <a:xfrm>
            <a:off x="734568" y="1913315"/>
            <a:ext cx="7734300" cy="283154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r>
              <a:rPr lang="pt-PT" sz="2000" dirty="0" smtClean="0">
                <a:latin typeface="Cambria" panose="02040503050406030204" pitchFamily="18" charset="0"/>
              </a:rPr>
              <a:t>- «A partir da citação, e enquanto não for julgado em 1.ª instância o pedido de suspensão, não é lícito à associação ou sociedade executar a deliberação impugnada.» (</a:t>
            </a:r>
            <a:r>
              <a:rPr lang="pt-PT" sz="2000" dirty="0" err="1" smtClean="0">
                <a:latin typeface="Cambria" panose="02040503050406030204" pitchFamily="18" charset="0"/>
              </a:rPr>
              <a:t>art</a:t>
            </a:r>
            <a:r>
              <a:rPr lang="pt-PT" sz="2000" dirty="0" smtClean="0">
                <a:latin typeface="Cambria" panose="02040503050406030204" pitchFamily="18" charset="0"/>
              </a:rPr>
              <a:t>. 381, n.º 3, do CPC);</a:t>
            </a:r>
          </a:p>
          <a:p>
            <a:pPr algn="just"/>
            <a:r>
              <a:rPr lang="pt-PT" sz="2000" dirty="0" smtClean="0">
                <a:solidFill>
                  <a:srgbClr val="C00000"/>
                </a:solidFill>
                <a:latin typeface="Cambria" panose="02040503050406030204" pitchFamily="18" charset="0"/>
              </a:rPr>
              <a:t>- Perversidade da regra, sobretudo por força da subsequente lentidão do processo;</a:t>
            </a:r>
          </a:p>
          <a:p>
            <a:pPr algn="just"/>
            <a:r>
              <a:rPr lang="pt-PT" sz="2000" dirty="0" smtClean="0">
                <a:latin typeface="Cambria" panose="02040503050406030204" pitchFamily="18" charset="0"/>
              </a:rPr>
              <a:t>- Validade dos atos praticados em violação do preceito em causa;</a:t>
            </a:r>
          </a:p>
          <a:p>
            <a:pPr algn="just"/>
            <a:r>
              <a:rPr lang="pt-PT" sz="2000" dirty="0" smtClean="0">
                <a:latin typeface="Cambria" panose="02040503050406030204" pitchFamily="18" charset="0"/>
              </a:rPr>
              <a:t>- Responsabilidade pessoal dos administradores pelos danos emergentes dos atos praticados em violação do preceito em causa.</a:t>
            </a:r>
          </a:p>
          <a:p>
            <a:endParaRPr lang="pt-PT" dirty="0"/>
          </a:p>
        </p:txBody>
      </p:sp>
    </p:spTree>
    <p:extLst>
      <p:ext uri="{BB962C8B-B14F-4D97-AF65-F5344CB8AC3E}">
        <p14:creationId xmlns:p14="http://schemas.microsoft.com/office/powerpoint/2010/main" val="122373733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vert="horz" lIns="91440" tIns="45720" rIns="91440" bIns="45720" rtlCol="0" anchor="ctr">
            <a:noAutofit/>
          </a:bodyPr>
          <a:lstStyle/>
          <a:p>
            <a:r>
              <a:rPr lang="pt-PT" sz="2000" b="1" dirty="0">
                <a:latin typeface="Cambria" panose="02040503050406030204" pitchFamily="18" charset="0"/>
              </a:rPr>
              <a:t>9</a:t>
            </a:r>
            <a:r>
              <a:rPr lang="pt-PT" sz="2000" b="1" dirty="0" smtClean="0">
                <a:latin typeface="Cambria" panose="02040503050406030204" pitchFamily="18" charset="0"/>
              </a:rPr>
              <a:t>. O efeito da citação quanto à execução da deliberação (2/2)</a:t>
            </a:r>
            <a:endParaRPr lang="pt-PT" sz="2000" b="1" dirty="0" smtClean="0">
              <a:solidFill>
                <a:srgbClr val="C00000"/>
              </a:solidFill>
              <a:latin typeface="Cambria" pitchFamily="18" charset="0"/>
            </a:endParaRPr>
          </a:p>
        </p:txBody>
      </p:sp>
      <p:sp>
        <p:nvSpPr>
          <p:cNvPr id="4" name="Rectangle 3"/>
          <p:cNvSpPr/>
          <p:nvPr/>
        </p:nvSpPr>
        <p:spPr>
          <a:xfrm>
            <a:off x="0" y="1066800"/>
            <a:ext cx="9144000" cy="4608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sp>
        <p:nvSpPr>
          <p:cNvPr id="12" name="Slide Number Placeholder 11"/>
          <p:cNvSpPr>
            <a:spLocks noGrp="1"/>
          </p:cNvSpPr>
          <p:nvPr>
            <p:ph type="sldNum" sz="quarter" idx="12"/>
          </p:nvPr>
        </p:nvSpPr>
        <p:spPr/>
        <p:txBody>
          <a:bodyPr/>
          <a:lstStyle/>
          <a:p>
            <a:fld id="{B6F15528-21DE-4FAA-801E-634DDDAF4B2B}" type="slidenum">
              <a:rPr lang="en-US" smtClean="0"/>
              <a:pPr/>
              <a:t>34</a:t>
            </a:fld>
            <a:endParaRPr lang="en-US" dirty="0"/>
          </a:p>
        </p:txBody>
      </p:sp>
      <p:sp>
        <p:nvSpPr>
          <p:cNvPr id="11" name="TextBox 10"/>
          <p:cNvSpPr txBox="1"/>
          <p:nvPr/>
        </p:nvSpPr>
        <p:spPr>
          <a:xfrm>
            <a:off x="723900" y="2682756"/>
            <a:ext cx="7696200" cy="646331"/>
          </a:xfrm>
          <a:prstGeom prst="rect">
            <a:avLst/>
          </a:prstGeom>
          <a:noFill/>
        </p:spPr>
        <p:txBody>
          <a:bodyPr wrap="square" rtlCol="0">
            <a:spAutoFit/>
          </a:bodyPr>
          <a:lstStyle/>
          <a:p>
            <a:pPr indent="177800" algn="just"/>
            <a:endParaRPr lang="pt-PT" dirty="0" smtClean="0">
              <a:latin typeface="Cambria" pitchFamily="18" charset="0"/>
            </a:endParaRPr>
          </a:p>
          <a:p>
            <a:pPr indent="177800" algn="just"/>
            <a:r>
              <a:rPr lang="pt-PT" dirty="0" smtClean="0">
                <a:latin typeface="Cambria" pitchFamily="18" charset="0"/>
              </a:rPr>
              <a:t> </a:t>
            </a:r>
          </a:p>
        </p:txBody>
      </p:sp>
      <p:sp>
        <p:nvSpPr>
          <p:cNvPr id="13313" name="Rectangle 1"/>
          <p:cNvSpPr>
            <a:spLocks noChangeArrowheads="1"/>
          </p:cNvSpPr>
          <p:nvPr/>
        </p:nvSpPr>
        <p:spPr bwMode="auto">
          <a:xfrm>
            <a:off x="723900" y="1921961"/>
            <a:ext cx="7734300" cy="369331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pt-PT" b="1" dirty="0" smtClean="0">
                <a:solidFill>
                  <a:srgbClr val="C00000"/>
                </a:solidFill>
                <a:latin typeface="Cambria" panose="02040503050406030204" pitchFamily="18" charset="0"/>
              </a:rPr>
              <a:t>Nota lateral</a:t>
            </a:r>
            <a:endParaRPr lang="pt-PT" dirty="0" smtClean="0">
              <a:solidFill>
                <a:srgbClr val="C00000"/>
              </a:solidFill>
              <a:latin typeface="Cambria" panose="02040503050406030204" pitchFamily="18" charset="0"/>
            </a:endParaRPr>
          </a:p>
          <a:p>
            <a:r>
              <a:rPr lang="pt-PT" b="1" dirty="0" smtClean="0">
                <a:solidFill>
                  <a:srgbClr val="C00000"/>
                </a:solidFill>
                <a:latin typeface="Cambria" panose="02040503050406030204" pitchFamily="18" charset="0"/>
              </a:rPr>
              <a:t>Lugar paralelo do Código das Sociedades Comerciais </a:t>
            </a:r>
            <a:endParaRPr lang="pt-PT" dirty="0" smtClean="0">
              <a:solidFill>
                <a:srgbClr val="C00000"/>
              </a:solidFill>
              <a:latin typeface="Cambria" panose="02040503050406030204" pitchFamily="18" charset="0"/>
            </a:endParaRPr>
          </a:p>
          <a:p>
            <a:r>
              <a:rPr lang="pt-PT" dirty="0" smtClean="0">
                <a:latin typeface="Cambria" panose="02040503050406030204" pitchFamily="18" charset="0"/>
              </a:rPr>
              <a:t> </a:t>
            </a:r>
          </a:p>
          <a:p>
            <a:r>
              <a:rPr lang="pt-PT" dirty="0" smtClean="0">
                <a:latin typeface="Cambria" panose="02040503050406030204" pitchFamily="18" charset="0"/>
              </a:rPr>
              <a:t>«</a:t>
            </a:r>
            <a:r>
              <a:rPr lang="pt-PT" b="1" dirty="0" smtClean="0">
                <a:latin typeface="Cambria" panose="02040503050406030204" pitchFamily="18" charset="0"/>
              </a:rPr>
              <a:t>Artigo 31.º </a:t>
            </a:r>
            <a:endParaRPr lang="pt-PT" dirty="0" smtClean="0">
              <a:latin typeface="Cambria" panose="02040503050406030204" pitchFamily="18" charset="0"/>
            </a:endParaRPr>
          </a:p>
          <a:p>
            <a:r>
              <a:rPr lang="pt-PT" b="1" dirty="0" smtClean="0">
                <a:latin typeface="Cambria" panose="02040503050406030204" pitchFamily="18" charset="0"/>
              </a:rPr>
              <a:t>Deliberação de distribuição de bens e seu cumprimento</a:t>
            </a:r>
            <a:endParaRPr lang="pt-PT" dirty="0" smtClean="0">
              <a:latin typeface="Cambria" panose="02040503050406030204" pitchFamily="18" charset="0"/>
            </a:endParaRPr>
          </a:p>
          <a:p>
            <a:pPr algn="just"/>
            <a:r>
              <a:rPr lang="pt-PT" dirty="0" smtClean="0">
                <a:latin typeface="Cambria" panose="02040503050406030204" pitchFamily="18" charset="0"/>
              </a:rPr>
              <a:t>(…)</a:t>
            </a:r>
          </a:p>
          <a:p>
            <a:pPr algn="just"/>
            <a:r>
              <a:rPr lang="pt-PT" dirty="0" smtClean="0">
                <a:latin typeface="Cambria" panose="02040503050406030204" pitchFamily="18" charset="0"/>
              </a:rPr>
              <a:t>4. Sem prejuízo do disposto no Código de Processo Civil sobre o procedimento cautelar de suspensão de deliberações sociais, a partir da citação da sociedade para a ação de invalidade de deliberação de aprovação do balanço ou de distribuição de reservas ou lucros de exercício não podem os membros da administração efetuar aquela distribuição com fundamento nessa deliberação.</a:t>
            </a:r>
          </a:p>
          <a:p>
            <a:r>
              <a:rPr lang="pt-PT" dirty="0" smtClean="0">
                <a:latin typeface="Cambria" panose="02040503050406030204" pitchFamily="18" charset="0"/>
              </a:rPr>
              <a:t>(…)»</a:t>
            </a:r>
            <a:endParaRPr lang="pt-PT" dirty="0">
              <a:latin typeface="Cambria" panose="02040503050406030204" pitchFamily="18" charset="0"/>
            </a:endParaRPr>
          </a:p>
        </p:txBody>
      </p:sp>
    </p:spTree>
    <p:extLst>
      <p:ext uri="{BB962C8B-B14F-4D97-AF65-F5344CB8AC3E}">
        <p14:creationId xmlns:p14="http://schemas.microsoft.com/office/powerpoint/2010/main" val="122373733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vert="horz" lIns="91440" tIns="45720" rIns="91440" bIns="45720" rtlCol="0" anchor="ctr">
            <a:noAutofit/>
          </a:bodyPr>
          <a:lstStyle/>
          <a:p>
            <a:r>
              <a:rPr lang="pt-PT" sz="2000" b="1" dirty="0" smtClean="0">
                <a:latin typeface="Cambria" panose="02040503050406030204" pitchFamily="18" charset="0"/>
              </a:rPr>
              <a:t>10. Articulação da providência com a ação principal </a:t>
            </a:r>
            <a:endParaRPr lang="pt-PT" sz="2000" b="1" dirty="0" smtClean="0">
              <a:solidFill>
                <a:srgbClr val="C00000"/>
              </a:solidFill>
              <a:latin typeface="Cambria" pitchFamily="18" charset="0"/>
            </a:endParaRPr>
          </a:p>
        </p:txBody>
      </p:sp>
      <p:sp>
        <p:nvSpPr>
          <p:cNvPr id="4" name="Rectangle 3"/>
          <p:cNvSpPr/>
          <p:nvPr/>
        </p:nvSpPr>
        <p:spPr>
          <a:xfrm>
            <a:off x="0" y="1066800"/>
            <a:ext cx="9144000" cy="4608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sp>
        <p:nvSpPr>
          <p:cNvPr id="12" name="Slide Number Placeholder 11"/>
          <p:cNvSpPr>
            <a:spLocks noGrp="1"/>
          </p:cNvSpPr>
          <p:nvPr>
            <p:ph type="sldNum" sz="quarter" idx="12"/>
          </p:nvPr>
        </p:nvSpPr>
        <p:spPr/>
        <p:txBody>
          <a:bodyPr/>
          <a:lstStyle/>
          <a:p>
            <a:fld id="{B6F15528-21DE-4FAA-801E-634DDDAF4B2B}" type="slidenum">
              <a:rPr lang="en-US" smtClean="0"/>
              <a:pPr/>
              <a:t>35</a:t>
            </a:fld>
            <a:endParaRPr lang="en-US" dirty="0"/>
          </a:p>
        </p:txBody>
      </p:sp>
      <p:sp>
        <p:nvSpPr>
          <p:cNvPr id="11" name="TextBox 10"/>
          <p:cNvSpPr txBox="1"/>
          <p:nvPr/>
        </p:nvSpPr>
        <p:spPr>
          <a:xfrm>
            <a:off x="723900" y="2682756"/>
            <a:ext cx="7696200" cy="646331"/>
          </a:xfrm>
          <a:prstGeom prst="rect">
            <a:avLst/>
          </a:prstGeom>
          <a:noFill/>
        </p:spPr>
        <p:txBody>
          <a:bodyPr wrap="square" rtlCol="0">
            <a:spAutoFit/>
          </a:bodyPr>
          <a:lstStyle/>
          <a:p>
            <a:pPr indent="177800" algn="just"/>
            <a:endParaRPr lang="pt-PT" dirty="0" smtClean="0">
              <a:latin typeface="Cambria" pitchFamily="18" charset="0"/>
            </a:endParaRPr>
          </a:p>
          <a:p>
            <a:pPr indent="177800" algn="just"/>
            <a:r>
              <a:rPr lang="pt-PT" dirty="0" smtClean="0">
                <a:latin typeface="Cambria" pitchFamily="18" charset="0"/>
              </a:rPr>
              <a:t> </a:t>
            </a:r>
          </a:p>
        </p:txBody>
      </p:sp>
      <p:sp>
        <p:nvSpPr>
          <p:cNvPr id="13313" name="Rectangle 1"/>
          <p:cNvSpPr>
            <a:spLocks noChangeArrowheads="1"/>
          </p:cNvSpPr>
          <p:nvPr/>
        </p:nvSpPr>
        <p:spPr bwMode="auto">
          <a:xfrm>
            <a:off x="723900" y="2209800"/>
            <a:ext cx="7734300"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pt-PT" sz="2400" dirty="0" smtClean="0">
                <a:latin typeface="Cambria" panose="02040503050406030204" pitchFamily="18" charset="0"/>
              </a:rPr>
              <a:t>- Em caso de propositura de providência, o prazo de 30 dias fixado no n.º 2 do </a:t>
            </a:r>
            <a:r>
              <a:rPr lang="pt-PT" sz="2400" dirty="0" err="1" smtClean="0">
                <a:latin typeface="Cambria" panose="02040503050406030204" pitchFamily="18" charset="0"/>
              </a:rPr>
              <a:t>art</a:t>
            </a:r>
            <a:r>
              <a:rPr lang="pt-PT" sz="2400" dirty="0" smtClean="0">
                <a:latin typeface="Cambria" panose="02040503050406030204" pitchFamily="18" charset="0"/>
              </a:rPr>
              <a:t>. 59 do CSC conta-se dos factos nele referidos ou nos termos da alínea a) do n.º 1 do </a:t>
            </a:r>
            <a:r>
              <a:rPr lang="pt-PT" sz="2400" dirty="0" err="1" smtClean="0">
                <a:latin typeface="Cambria" panose="02040503050406030204" pitchFamily="18" charset="0"/>
              </a:rPr>
              <a:t>art</a:t>
            </a:r>
            <a:r>
              <a:rPr lang="pt-PT" sz="2400" dirty="0" smtClean="0">
                <a:latin typeface="Cambria" panose="02040503050406030204" pitchFamily="18" charset="0"/>
              </a:rPr>
              <a:t>. 373 do CPC de 2013?</a:t>
            </a:r>
            <a:endParaRPr lang="pt-PT" sz="2400" dirty="0">
              <a:latin typeface="Cambria" panose="02040503050406030204" pitchFamily="18" charset="0"/>
            </a:endParaRPr>
          </a:p>
        </p:txBody>
      </p:sp>
    </p:spTree>
    <p:extLst>
      <p:ext uri="{BB962C8B-B14F-4D97-AF65-F5344CB8AC3E}">
        <p14:creationId xmlns:p14="http://schemas.microsoft.com/office/powerpoint/2010/main" val="1223737330"/>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vert="horz" lIns="91440" tIns="45720" rIns="91440" bIns="45720" rtlCol="0" anchor="ctr">
            <a:noAutofit/>
          </a:bodyPr>
          <a:lstStyle/>
          <a:p>
            <a:r>
              <a:rPr lang="pt-PT" sz="2000" b="1" dirty="0" smtClean="0">
                <a:latin typeface="Cambria" panose="02040503050406030204" pitchFamily="18" charset="0"/>
              </a:rPr>
              <a:t>11. Inversão do contencioso (1/2)</a:t>
            </a:r>
            <a:endParaRPr lang="pt-PT" sz="2000" b="1" dirty="0" smtClean="0">
              <a:solidFill>
                <a:srgbClr val="C00000"/>
              </a:solidFill>
              <a:latin typeface="Cambria" pitchFamily="18" charset="0"/>
            </a:endParaRPr>
          </a:p>
        </p:txBody>
      </p:sp>
      <p:sp>
        <p:nvSpPr>
          <p:cNvPr id="4" name="Rectangle 3"/>
          <p:cNvSpPr/>
          <p:nvPr/>
        </p:nvSpPr>
        <p:spPr>
          <a:xfrm>
            <a:off x="0" y="1066800"/>
            <a:ext cx="9144000" cy="4608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sp>
        <p:nvSpPr>
          <p:cNvPr id="12" name="Slide Number Placeholder 11"/>
          <p:cNvSpPr>
            <a:spLocks noGrp="1"/>
          </p:cNvSpPr>
          <p:nvPr>
            <p:ph type="sldNum" sz="quarter" idx="12"/>
          </p:nvPr>
        </p:nvSpPr>
        <p:spPr/>
        <p:txBody>
          <a:bodyPr/>
          <a:lstStyle/>
          <a:p>
            <a:fld id="{B6F15528-21DE-4FAA-801E-634DDDAF4B2B}" type="slidenum">
              <a:rPr lang="en-US" smtClean="0"/>
              <a:pPr/>
              <a:t>36</a:t>
            </a:fld>
            <a:endParaRPr lang="en-US" dirty="0"/>
          </a:p>
        </p:txBody>
      </p:sp>
      <p:sp>
        <p:nvSpPr>
          <p:cNvPr id="11" name="TextBox 10"/>
          <p:cNvSpPr txBox="1"/>
          <p:nvPr/>
        </p:nvSpPr>
        <p:spPr>
          <a:xfrm>
            <a:off x="723900" y="2682756"/>
            <a:ext cx="7696200" cy="646331"/>
          </a:xfrm>
          <a:prstGeom prst="rect">
            <a:avLst/>
          </a:prstGeom>
          <a:noFill/>
        </p:spPr>
        <p:txBody>
          <a:bodyPr wrap="square" rtlCol="0">
            <a:spAutoFit/>
          </a:bodyPr>
          <a:lstStyle/>
          <a:p>
            <a:pPr indent="177800" algn="just"/>
            <a:endParaRPr lang="pt-PT" dirty="0" smtClean="0">
              <a:latin typeface="Cambria" pitchFamily="18" charset="0"/>
            </a:endParaRPr>
          </a:p>
          <a:p>
            <a:pPr indent="177800" algn="just"/>
            <a:r>
              <a:rPr lang="pt-PT" dirty="0" smtClean="0">
                <a:latin typeface="Cambria" pitchFamily="18" charset="0"/>
              </a:rPr>
              <a:t> </a:t>
            </a:r>
          </a:p>
        </p:txBody>
      </p:sp>
      <p:sp>
        <p:nvSpPr>
          <p:cNvPr id="13313" name="Rectangle 1"/>
          <p:cNvSpPr>
            <a:spLocks noChangeArrowheads="1"/>
          </p:cNvSpPr>
          <p:nvPr/>
        </p:nvSpPr>
        <p:spPr bwMode="auto">
          <a:xfrm>
            <a:off x="650748" y="1980397"/>
            <a:ext cx="7734300" cy="28623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just">
              <a:buFontTx/>
              <a:buChar char="-"/>
            </a:pPr>
            <a:r>
              <a:rPr lang="pt-PT" sz="2000" dirty="0" smtClean="0">
                <a:latin typeface="Cambria" panose="02040503050406030204" pitchFamily="18" charset="0"/>
              </a:rPr>
              <a:t>É admissível (</a:t>
            </a:r>
            <a:r>
              <a:rPr lang="pt-PT" sz="2000" dirty="0" err="1" smtClean="0">
                <a:latin typeface="Cambria" panose="02040503050406030204" pitchFamily="18" charset="0"/>
              </a:rPr>
              <a:t>arts</a:t>
            </a:r>
            <a:r>
              <a:rPr lang="pt-PT" sz="2000" dirty="0" smtClean="0">
                <a:latin typeface="Cambria" panose="02040503050406030204" pitchFamily="18" charset="0"/>
              </a:rPr>
              <a:t>. 376, n.º 4, e 382, n.º 1), apesar de a natureza da providência (essencialmente </a:t>
            </a:r>
            <a:r>
              <a:rPr lang="pt-PT" sz="2000" b="1" dirty="0" smtClean="0">
                <a:latin typeface="Cambria" panose="02040503050406030204" pitchFamily="18" charset="0"/>
              </a:rPr>
              <a:t>conservatória</a:t>
            </a:r>
            <a:r>
              <a:rPr lang="pt-PT" sz="2000" dirty="0" smtClean="0">
                <a:latin typeface="Cambria" panose="02040503050406030204" pitchFamily="18" charset="0"/>
              </a:rPr>
              <a:t>, só secundariamente antecipatória) parecer indicar em sentido </a:t>
            </a:r>
            <a:r>
              <a:rPr lang="pt-PT" sz="2000" dirty="0" smtClean="0">
                <a:latin typeface="Cambria" panose="02040503050406030204" pitchFamily="18" charset="0"/>
              </a:rPr>
              <a:t>contrário;</a:t>
            </a:r>
            <a:endParaRPr lang="pt-PT" sz="2000" dirty="0" smtClean="0">
              <a:latin typeface="Cambria" panose="02040503050406030204" pitchFamily="18" charset="0"/>
            </a:endParaRPr>
          </a:p>
          <a:p>
            <a:pPr marL="342900" indent="-342900" algn="just">
              <a:buFontTx/>
              <a:buChar char="-"/>
            </a:pPr>
            <a:r>
              <a:rPr lang="pt-PT" sz="2000" dirty="0" smtClean="0">
                <a:latin typeface="Cambria" panose="02040503050406030204" pitchFamily="18" charset="0"/>
              </a:rPr>
              <a:t>O juiz não tem de decretar a inversão (</a:t>
            </a:r>
            <a:r>
              <a:rPr lang="pt-PT" sz="2000" dirty="0" err="1" smtClean="0">
                <a:latin typeface="Cambria" panose="02040503050406030204" pitchFamily="18" charset="0"/>
              </a:rPr>
              <a:t>art</a:t>
            </a:r>
            <a:r>
              <a:rPr lang="pt-PT" sz="2000" dirty="0" smtClean="0">
                <a:latin typeface="Cambria" panose="02040503050406030204" pitchFamily="18" charset="0"/>
              </a:rPr>
              <a:t>. 369, n.º 1</a:t>
            </a:r>
            <a:r>
              <a:rPr lang="pt-PT" sz="2000" dirty="0" smtClean="0">
                <a:latin typeface="Cambria" panose="02040503050406030204" pitchFamily="18" charset="0"/>
              </a:rPr>
              <a:t>);</a:t>
            </a:r>
            <a:endParaRPr lang="pt-PT" sz="2000" dirty="0" smtClean="0">
              <a:latin typeface="Cambria" panose="02040503050406030204" pitchFamily="18" charset="0"/>
            </a:endParaRPr>
          </a:p>
          <a:p>
            <a:pPr marL="342900" indent="-342900">
              <a:buFontTx/>
              <a:buChar char="-"/>
            </a:pPr>
            <a:r>
              <a:rPr lang="pt-PT" sz="2000" dirty="0" smtClean="0">
                <a:latin typeface="Cambria" panose="02040503050406030204" pitchFamily="18" charset="0"/>
              </a:rPr>
              <a:t>«As «devidas adaptações» (</a:t>
            </a:r>
            <a:r>
              <a:rPr lang="pt-PT" sz="2000" dirty="0" err="1" smtClean="0">
                <a:latin typeface="Cambria" panose="02040503050406030204" pitchFamily="18" charset="0"/>
              </a:rPr>
              <a:t>art</a:t>
            </a:r>
            <a:r>
              <a:rPr lang="pt-PT" sz="2000" dirty="0" smtClean="0">
                <a:latin typeface="Cambria" panose="02040503050406030204" pitchFamily="18" charset="0"/>
              </a:rPr>
              <a:t>. 376, n.º 4</a:t>
            </a:r>
            <a:r>
              <a:rPr lang="pt-PT" sz="2000" dirty="0" smtClean="0">
                <a:latin typeface="Cambria" panose="02040503050406030204" pitchFamily="18" charset="0"/>
              </a:rPr>
              <a:t>);</a:t>
            </a:r>
            <a:endParaRPr lang="pt-PT" sz="2000" dirty="0" smtClean="0">
              <a:latin typeface="Cambria" panose="02040503050406030204" pitchFamily="18" charset="0"/>
            </a:endParaRPr>
          </a:p>
          <a:p>
            <a:pPr marL="342900" indent="-342900" algn="just">
              <a:buFontTx/>
              <a:buChar char="-"/>
            </a:pPr>
            <a:r>
              <a:rPr lang="pt-PT" sz="2000" dirty="0" smtClean="0">
                <a:latin typeface="Cambria" panose="02040503050406030204" pitchFamily="18" charset="0"/>
              </a:rPr>
              <a:t>O n.º 2 do </a:t>
            </a:r>
            <a:r>
              <a:rPr lang="pt-PT" sz="2000" dirty="0" err="1" smtClean="0">
                <a:latin typeface="Cambria" panose="02040503050406030204" pitchFamily="18" charset="0"/>
              </a:rPr>
              <a:t>art</a:t>
            </a:r>
            <a:r>
              <a:rPr lang="pt-PT" sz="2000" dirty="0" smtClean="0">
                <a:latin typeface="Cambria" panose="02040503050406030204" pitchFamily="18" charset="0"/>
              </a:rPr>
              <a:t>. 382 determina que para </a:t>
            </a:r>
            <a:r>
              <a:rPr lang="pt-PT" sz="2000" dirty="0">
                <a:latin typeface="Cambria" panose="02040503050406030204" pitchFamily="18" charset="0"/>
              </a:rPr>
              <a:t>propor ou intervir </a:t>
            </a:r>
            <a:r>
              <a:rPr lang="pt-PT" sz="2000" dirty="0" smtClean="0">
                <a:latin typeface="Cambria" panose="02040503050406030204" pitchFamily="18" charset="0"/>
              </a:rPr>
              <a:t>a </a:t>
            </a:r>
            <a:r>
              <a:rPr lang="pt-PT" sz="2000" dirty="0">
                <a:latin typeface="Cambria" panose="02040503050406030204" pitchFamily="18" charset="0"/>
              </a:rPr>
              <a:t>ação </a:t>
            </a:r>
            <a:r>
              <a:rPr lang="pt-PT" sz="2000" dirty="0" smtClean="0">
                <a:latin typeface="Cambria" panose="02040503050406030204" pitchFamily="18" charset="0"/>
              </a:rPr>
              <a:t>têm </a:t>
            </a:r>
            <a:r>
              <a:rPr lang="pt-PT" sz="2000" dirty="0">
                <a:latin typeface="Cambria" panose="02040503050406030204" pitchFamily="18" charset="0"/>
              </a:rPr>
              <a:t>legitimidade, além do </a:t>
            </a:r>
            <a:r>
              <a:rPr lang="pt-PT" sz="2000" dirty="0" smtClean="0">
                <a:latin typeface="Cambria" panose="02040503050406030204" pitchFamily="18" charset="0"/>
              </a:rPr>
              <a:t>requerido, aqueles </a:t>
            </a:r>
            <a:r>
              <a:rPr lang="pt-PT" sz="2000" dirty="0">
                <a:latin typeface="Cambria" panose="02040503050406030204" pitchFamily="18" charset="0"/>
              </a:rPr>
              <a:t>que teriam legitimidade para a ação de nulidade ou anulação das deliberações sociais</a:t>
            </a:r>
            <a:r>
              <a:rPr lang="pt-PT" sz="2000" dirty="0" smtClean="0">
                <a:latin typeface="Cambria" panose="02040503050406030204" pitchFamily="18" charset="0"/>
              </a:rPr>
              <a:t>.</a:t>
            </a:r>
          </a:p>
        </p:txBody>
      </p:sp>
    </p:spTree>
    <p:extLst>
      <p:ext uri="{BB962C8B-B14F-4D97-AF65-F5344CB8AC3E}">
        <p14:creationId xmlns:p14="http://schemas.microsoft.com/office/powerpoint/2010/main" val="122373733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Posição do Número do Diapositivo 3"/>
          <p:cNvSpPr>
            <a:spLocks noGrp="1"/>
          </p:cNvSpPr>
          <p:nvPr>
            <p:ph type="sldNum" sz="quarter" idx="12"/>
          </p:nvPr>
        </p:nvSpPr>
        <p:spPr/>
        <p:txBody>
          <a:bodyPr/>
          <a:lstStyle/>
          <a:p>
            <a:fld id="{B6F15528-21DE-4FAA-801E-634DDDAF4B2B}" type="slidenum">
              <a:rPr lang="en-US" smtClean="0"/>
              <a:pPr/>
              <a:t>37</a:t>
            </a:fld>
            <a:endParaRPr lang="en-US"/>
          </a:p>
        </p:txBody>
      </p:sp>
      <p:sp>
        <p:nvSpPr>
          <p:cNvPr id="7" name="Rectangle 3"/>
          <p:cNvSpPr/>
          <p:nvPr/>
        </p:nvSpPr>
        <p:spPr>
          <a:xfrm>
            <a:off x="0" y="1066800"/>
            <a:ext cx="9144000" cy="4608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sp>
        <p:nvSpPr>
          <p:cNvPr id="8" name="Rectangle 1"/>
          <p:cNvSpPr>
            <a:spLocks noChangeArrowheads="1"/>
          </p:cNvSpPr>
          <p:nvPr/>
        </p:nvSpPr>
        <p:spPr bwMode="auto">
          <a:xfrm>
            <a:off x="650748" y="1980398"/>
            <a:ext cx="7734300" cy="28623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r>
              <a:rPr lang="pt-PT" sz="2000" dirty="0">
                <a:latin typeface="Cambria" panose="02040503050406030204" pitchFamily="18" charset="0"/>
              </a:rPr>
              <a:t>- O n.º 1 do </a:t>
            </a:r>
            <a:r>
              <a:rPr lang="pt-PT" sz="2000" dirty="0" err="1">
                <a:latin typeface="Cambria" panose="02040503050406030204" pitchFamily="18" charset="0"/>
              </a:rPr>
              <a:t>art</a:t>
            </a:r>
            <a:r>
              <a:rPr lang="pt-PT" sz="2000" dirty="0">
                <a:latin typeface="Cambria" panose="02040503050406030204" pitchFamily="18" charset="0"/>
              </a:rPr>
              <a:t>. 382 estabelece que, se tiver sido decretada a inversão do contencioso, o prazo para a propositura da ação a que alude o n.º 1 do </a:t>
            </a:r>
            <a:r>
              <a:rPr lang="pt-PT" sz="2000" dirty="0" err="1">
                <a:latin typeface="Cambria" panose="02040503050406030204" pitchFamily="18" charset="0"/>
              </a:rPr>
              <a:t>art</a:t>
            </a:r>
            <a:r>
              <a:rPr lang="pt-PT" sz="2000" dirty="0">
                <a:latin typeface="Cambria" panose="02040503050406030204" pitchFamily="18" charset="0"/>
              </a:rPr>
              <a:t>. 371 só se inicia com a notificação da decisão judicial que suspenda a deliberação ou com o registo, quando obrigatório, de decisão judicial;</a:t>
            </a:r>
          </a:p>
          <a:p>
            <a:pPr algn="just"/>
            <a:r>
              <a:rPr lang="pt-PT" sz="2000" dirty="0">
                <a:latin typeface="Cambria" panose="02040503050406030204" pitchFamily="18" charset="0"/>
              </a:rPr>
              <a:t>- O n.º 3 do </a:t>
            </a:r>
            <a:r>
              <a:rPr lang="pt-PT" sz="2000" dirty="0" err="1">
                <a:latin typeface="Cambria" panose="02040503050406030204" pitchFamily="18" charset="0"/>
              </a:rPr>
              <a:t>art</a:t>
            </a:r>
            <a:r>
              <a:rPr lang="pt-PT" sz="2000" dirty="0">
                <a:latin typeface="Cambria" panose="02040503050406030204" pitchFamily="18" charset="0"/>
              </a:rPr>
              <a:t>. 369 estabelece que, se o direito acautelado estiver sujeito a caducidade, esta interrompe-se com o pedido de inversão de contencioso, reiniciando-se a contagem do prazo a partir do trânsito em julgado da decisão que negue o </a:t>
            </a:r>
            <a:r>
              <a:rPr lang="pt-PT" sz="2000">
                <a:latin typeface="Cambria" panose="02040503050406030204" pitchFamily="18" charset="0"/>
              </a:rPr>
              <a:t>pedido</a:t>
            </a:r>
            <a:r>
              <a:rPr lang="pt-PT" sz="2000" smtClean="0">
                <a:latin typeface="Cambria" panose="02040503050406030204" pitchFamily="18" charset="0"/>
              </a:rPr>
              <a:t>.</a:t>
            </a:r>
            <a:endParaRPr lang="pt-PT" sz="2000" dirty="0">
              <a:latin typeface="Cambria" panose="02040503050406030204" pitchFamily="18" charset="0"/>
            </a:endParaRPr>
          </a:p>
        </p:txBody>
      </p:sp>
      <p:sp>
        <p:nvSpPr>
          <p:cNvPr id="9" name="Title 1"/>
          <p:cNvSpPr>
            <a:spLocks noGrp="1"/>
          </p:cNvSpPr>
          <p:nvPr>
            <p:ph type="title"/>
          </p:nvPr>
        </p:nvSpPr>
        <p:spPr>
          <a:xfrm>
            <a:off x="0" y="0"/>
            <a:ext cx="9144000" cy="1143000"/>
          </a:xfrm>
        </p:spPr>
        <p:txBody>
          <a:bodyPr vert="horz" lIns="91440" tIns="45720" rIns="91440" bIns="45720" rtlCol="0" anchor="ctr">
            <a:noAutofit/>
          </a:bodyPr>
          <a:lstStyle/>
          <a:p>
            <a:r>
              <a:rPr lang="pt-PT" sz="2000" b="1" dirty="0" smtClean="0">
                <a:latin typeface="Cambria" panose="02040503050406030204" pitchFamily="18" charset="0"/>
              </a:rPr>
              <a:t>11. Inversão do contencioso (2/2)</a:t>
            </a:r>
            <a:endParaRPr lang="pt-PT" sz="2000" b="1" dirty="0" smtClean="0">
              <a:solidFill>
                <a:srgbClr val="C00000"/>
              </a:solidFill>
              <a:latin typeface="Cambria" pitchFamily="18" charset="0"/>
            </a:endParaRPr>
          </a:p>
        </p:txBody>
      </p:sp>
    </p:spTree>
    <p:extLst>
      <p:ext uri="{BB962C8B-B14F-4D97-AF65-F5344CB8AC3E}">
        <p14:creationId xmlns:p14="http://schemas.microsoft.com/office/powerpoint/2010/main" val="126153369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vert="horz" lIns="91440" tIns="45720" rIns="91440" bIns="45720" rtlCol="0" anchor="ctr">
            <a:noAutofit/>
          </a:bodyPr>
          <a:lstStyle/>
          <a:p>
            <a:r>
              <a:rPr lang="pt-PT" sz="2000" b="1" dirty="0" smtClean="0">
                <a:latin typeface="Cambria" panose="02040503050406030204" pitchFamily="18" charset="0"/>
              </a:rPr>
              <a:t>12. Consequências da violação da decisão que decrete a suspensão</a:t>
            </a:r>
            <a:endParaRPr lang="pt-PT" sz="2400" b="1" dirty="0" smtClean="0">
              <a:solidFill>
                <a:srgbClr val="C00000"/>
              </a:solidFill>
              <a:latin typeface="Cambria" pitchFamily="18" charset="0"/>
            </a:endParaRPr>
          </a:p>
        </p:txBody>
      </p:sp>
      <p:sp>
        <p:nvSpPr>
          <p:cNvPr id="4" name="Rectangle 3"/>
          <p:cNvSpPr/>
          <p:nvPr/>
        </p:nvSpPr>
        <p:spPr>
          <a:xfrm>
            <a:off x="0" y="1066800"/>
            <a:ext cx="9144000" cy="4608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sp>
        <p:nvSpPr>
          <p:cNvPr id="12" name="Slide Number Placeholder 11"/>
          <p:cNvSpPr>
            <a:spLocks noGrp="1"/>
          </p:cNvSpPr>
          <p:nvPr>
            <p:ph type="sldNum" sz="quarter" idx="12"/>
          </p:nvPr>
        </p:nvSpPr>
        <p:spPr/>
        <p:txBody>
          <a:bodyPr/>
          <a:lstStyle/>
          <a:p>
            <a:fld id="{B6F15528-21DE-4FAA-801E-634DDDAF4B2B}" type="slidenum">
              <a:rPr lang="en-US" smtClean="0"/>
              <a:pPr/>
              <a:t>38</a:t>
            </a:fld>
            <a:endParaRPr lang="en-US" dirty="0"/>
          </a:p>
        </p:txBody>
      </p:sp>
      <p:sp>
        <p:nvSpPr>
          <p:cNvPr id="11" name="TextBox 10"/>
          <p:cNvSpPr txBox="1"/>
          <p:nvPr/>
        </p:nvSpPr>
        <p:spPr>
          <a:xfrm>
            <a:off x="723900" y="2682756"/>
            <a:ext cx="7696200" cy="646331"/>
          </a:xfrm>
          <a:prstGeom prst="rect">
            <a:avLst/>
          </a:prstGeom>
          <a:noFill/>
        </p:spPr>
        <p:txBody>
          <a:bodyPr wrap="square" rtlCol="0">
            <a:spAutoFit/>
          </a:bodyPr>
          <a:lstStyle/>
          <a:p>
            <a:pPr indent="177800" algn="just"/>
            <a:endParaRPr lang="pt-PT" dirty="0" smtClean="0">
              <a:latin typeface="Cambria" pitchFamily="18" charset="0"/>
            </a:endParaRPr>
          </a:p>
          <a:p>
            <a:pPr indent="177800" algn="just"/>
            <a:r>
              <a:rPr lang="pt-PT" dirty="0" smtClean="0">
                <a:latin typeface="Cambria" pitchFamily="18" charset="0"/>
              </a:rPr>
              <a:t> </a:t>
            </a:r>
          </a:p>
        </p:txBody>
      </p:sp>
      <p:sp>
        <p:nvSpPr>
          <p:cNvPr id="13313" name="Rectangle 1"/>
          <p:cNvSpPr>
            <a:spLocks noChangeArrowheads="1"/>
          </p:cNvSpPr>
          <p:nvPr/>
        </p:nvSpPr>
        <p:spPr bwMode="auto">
          <a:xfrm>
            <a:off x="885444" y="1990259"/>
            <a:ext cx="7543800" cy="26776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r>
              <a:rPr lang="pt-PT" sz="2400" dirty="0" smtClean="0">
                <a:latin typeface="Cambria" panose="02040503050406030204" pitchFamily="18" charset="0"/>
              </a:rPr>
              <a:t>- A violação da decisão que decrete a suspensão de deliberações gera responsabilidade criminal (</a:t>
            </a:r>
            <a:r>
              <a:rPr lang="pt-PT" sz="2400" dirty="0" err="1" smtClean="0">
                <a:latin typeface="Cambria" panose="02040503050406030204" pitchFamily="18" charset="0"/>
              </a:rPr>
              <a:t>art</a:t>
            </a:r>
            <a:r>
              <a:rPr lang="pt-PT" sz="2400" dirty="0" smtClean="0">
                <a:latin typeface="Cambria" panose="02040503050406030204" pitchFamily="18" charset="0"/>
              </a:rPr>
              <a:t>. 375 do CPC);</a:t>
            </a:r>
          </a:p>
          <a:p>
            <a:pPr algn="just"/>
            <a:r>
              <a:rPr lang="pt-PT" sz="2400" dirty="0" smtClean="0">
                <a:latin typeface="Cambria" panose="02040503050406030204" pitchFamily="18" charset="0"/>
              </a:rPr>
              <a:t>- Parece também claro que gera responsabilidade civil;</a:t>
            </a:r>
          </a:p>
          <a:p>
            <a:pPr algn="just"/>
            <a:r>
              <a:rPr lang="pt-PT" sz="2400" dirty="0" smtClean="0">
                <a:latin typeface="Cambria" panose="02040503050406030204" pitchFamily="18" charset="0"/>
              </a:rPr>
              <a:t>- Segundo opinião maioritária, não põe em causa a validade dos atos praticados, pelo menos na esfera externa. </a:t>
            </a:r>
            <a:endParaRPr lang="pt-PT" sz="2400" dirty="0">
              <a:latin typeface="Cambria" panose="02040503050406030204" pitchFamily="18" charset="0"/>
            </a:endParaRPr>
          </a:p>
        </p:txBody>
      </p:sp>
    </p:spTree>
    <p:extLst>
      <p:ext uri="{BB962C8B-B14F-4D97-AF65-F5344CB8AC3E}">
        <p14:creationId xmlns:p14="http://schemas.microsoft.com/office/powerpoint/2010/main" val="122373733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vert="horz" lIns="91440" tIns="45720" rIns="91440" bIns="45720" rtlCol="0" anchor="ctr">
            <a:noAutofit/>
          </a:bodyPr>
          <a:lstStyle/>
          <a:p>
            <a:r>
              <a:rPr lang="pt-PT" sz="2400" b="1" dirty="0" smtClean="0">
                <a:latin typeface="Cambria" panose="02040503050406030204" pitchFamily="18" charset="0"/>
              </a:rPr>
              <a:t>13. Considerações finais</a:t>
            </a:r>
            <a:r>
              <a:rPr lang="pt-PT" sz="2400" dirty="0" smtClean="0"/>
              <a:t/>
            </a:r>
            <a:br>
              <a:rPr lang="pt-PT" sz="2400" dirty="0" smtClean="0"/>
            </a:br>
            <a:endParaRPr lang="pt-PT" sz="2400" b="1" dirty="0" smtClean="0">
              <a:solidFill>
                <a:srgbClr val="C00000"/>
              </a:solidFill>
              <a:latin typeface="Cambria" pitchFamily="18" charset="0"/>
            </a:endParaRPr>
          </a:p>
        </p:txBody>
      </p:sp>
      <p:sp>
        <p:nvSpPr>
          <p:cNvPr id="4" name="Rectangle 3"/>
          <p:cNvSpPr/>
          <p:nvPr/>
        </p:nvSpPr>
        <p:spPr>
          <a:xfrm>
            <a:off x="0" y="1066800"/>
            <a:ext cx="9144000" cy="4608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sp>
        <p:nvSpPr>
          <p:cNvPr id="12" name="Slide Number Placeholder 11"/>
          <p:cNvSpPr>
            <a:spLocks noGrp="1"/>
          </p:cNvSpPr>
          <p:nvPr>
            <p:ph type="sldNum" sz="quarter" idx="12"/>
          </p:nvPr>
        </p:nvSpPr>
        <p:spPr/>
        <p:txBody>
          <a:bodyPr/>
          <a:lstStyle/>
          <a:p>
            <a:fld id="{B6F15528-21DE-4FAA-801E-634DDDAF4B2B}" type="slidenum">
              <a:rPr lang="en-US" smtClean="0"/>
              <a:pPr/>
              <a:t>39</a:t>
            </a:fld>
            <a:endParaRPr lang="en-US" dirty="0"/>
          </a:p>
        </p:txBody>
      </p:sp>
      <p:sp>
        <p:nvSpPr>
          <p:cNvPr id="11" name="TextBox 10"/>
          <p:cNvSpPr txBox="1"/>
          <p:nvPr/>
        </p:nvSpPr>
        <p:spPr>
          <a:xfrm>
            <a:off x="723900" y="2682756"/>
            <a:ext cx="7696200" cy="646331"/>
          </a:xfrm>
          <a:prstGeom prst="rect">
            <a:avLst/>
          </a:prstGeom>
          <a:noFill/>
        </p:spPr>
        <p:txBody>
          <a:bodyPr wrap="square" rtlCol="0">
            <a:spAutoFit/>
          </a:bodyPr>
          <a:lstStyle/>
          <a:p>
            <a:pPr indent="177800" algn="just"/>
            <a:endParaRPr lang="pt-PT" dirty="0" smtClean="0">
              <a:latin typeface="Cambria" pitchFamily="18" charset="0"/>
            </a:endParaRPr>
          </a:p>
          <a:p>
            <a:pPr indent="177800" algn="just"/>
            <a:r>
              <a:rPr lang="pt-PT" dirty="0" smtClean="0">
                <a:latin typeface="Cambria" pitchFamily="18" charset="0"/>
              </a:rPr>
              <a:t> </a:t>
            </a:r>
          </a:p>
        </p:txBody>
      </p:sp>
      <p:sp>
        <p:nvSpPr>
          <p:cNvPr id="13313" name="Rectangle 1"/>
          <p:cNvSpPr>
            <a:spLocks noChangeArrowheads="1"/>
          </p:cNvSpPr>
          <p:nvPr/>
        </p:nvSpPr>
        <p:spPr bwMode="auto">
          <a:xfrm>
            <a:off x="685800" y="1905000"/>
            <a:ext cx="7734300" cy="34778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pt-PT" sz="2000" b="1" dirty="0" smtClean="0">
                <a:latin typeface="Cambria" panose="02040503050406030204" pitchFamily="18" charset="0"/>
              </a:rPr>
              <a:t>Sugestões de medidas </a:t>
            </a:r>
            <a:r>
              <a:rPr lang="pt-PT" sz="2000" b="1" dirty="0" smtClean="0">
                <a:latin typeface="Cambria" panose="02040503050406030204" pitchFamily="18" charset="0"/>
              </a:rPr>
              <a:t>legislativas</a:t>
            </a:r>
          </a:p>
          <a:p>
            <a:endParaRPr lang="pt-PT" sz="2000" dirty="0" smtClean="0">
              <a:latin typeface="Cambria" panose="02040503050406030204" pitchFamily="18" charset="0"/>
            </a:endParaRPr>
          </a:p>
          <a:p>
            <a:pPr algn="just"/>
            <a:r>
              <a:rPr lang="pt-PT" sz="2000" b="1" dirty="0" smtClean="0">
                <a:latin typeface="Cambria" panose="02040503050406030204" pitchFamily="18" charset="0"/>
              </a:rPr>
              <a:t> </a:t>
            </a:r>
            <a:r>
              <a:rPr lang="pt-PT" sz="2000" dirty="0" smtClean="0">
                <a:latin typeface="Cambria" panose="02040503050406030204" pitchFamily="18" charset="0"/>
              </a:rPr>
              <a:t>- </a:t>
            </a:r>
            <a:r>
              <a:rPr lang="pt-PT" sz="2000" dirty="0" smtClean="0">
                <a:latin typeface="Cambria" panose="02040503050406030204" pitchFamily="18" charset="0"/>
              </a:rPr>
              <a:t>Clarificar o âmbito da providência (entidades e órgãos abrangidos</a:t>
            </a:r>
            <a:r>
              <a:rPr lang="pt-PT" sz="2000" dirty="0" smtClean="0">
                <a:latin typeface="Cambria" panose="02040503050406030204" pitchFamily="18" charset="0"/>
              </a:rPr>
              <a:t>);</a:t>
            </a:r>
          </a:p>
          <a:p>
            <a:pPr algn="just"/>
            <a:r>
              <a:rPr lang="pt-PT" sz="2000" dirty="0" smtClean="0">
                <a:latin typeface="Cambria" panose="02040503050406030204" pitchFamily="18" charset="0"/>
              </a:rPr>
              <a:t>- </a:t>
            </a:r>
            <a:r>
              <a:rPr lang="pt-PT" sz="2000" dirty="0" smtClean="0">
                <a:latin typeface="Cambria" panose="02040503050406030204" pitchFamily="18" charset="0"/>
              </a:rPr>
              <a:t>Aperfeiçoar a redação da regra sobre a legitimidade ativa</a:t>
            </a:r>
            <a:r>
              <a:rPr lang="pt-PT" sz="2000" dirty="0" smtClean="0">
                <a:latin typeface="Cambria" panose="02040503050406030204" pitchFamily="18" charset="0"/>
              </a:rPr>
              <a:t>;</a:t>
            </a:r>
          </a:p>
          <a:p>
            <a:pPr marL="342900" indent="-342900" algn="just">
              <a:buFontTx/>
              <a:buChar char="-"/>
            </a:pPr>
            <a:r>
              <a:rPr lang="pt-PT" sz="2000" dirty="0" smtClean="0">
                <a:latin typeface="Cambria" panose="02040503050406030204" pitchFamily="18" charset="0"/>
              </a:rPr>
              <a:t>Clarificar </a:t>
            </a:r>
            <a:r>
              <a:rPr lang="pt-PT" sz="2000" dirty="0" smtClean="0">
                <a:latin typeface="Cambria" panose="02040503050406030204" pitchFamily="18" charset="0"/>
              </a:rPr>
              <a:t>que o juiz não deve decretar a providência se o prejuízo resultante da suspensão da execução da deliberação for mais grave do que o resultante dessa execução; </a:t>
            </a:r>
            <a:endParaRPr lang="pt-PT" sz="2000" dirty="0" smtClean="0">
              <a:latin typeface="Cambria" panose="02040503050406030204" pitchFamily="18" charset="0"/>
            </a:endParaRPr>
          </a:p>
          <a:p>
            <a:pPr marL="342900" indent="-342900" algn="just">
              <a:buFontTx/>
              <a:buChar char="-"/>
            </a:pPr>
            <a:r>
              <a:rPr lang="pt-PT" sz="2000" dirty="0" smtClean="0">
                <a:latin typeface="Cambria" panose="02040503050406030204" pitchFamily="18" charset="0"/>
              </a:rPr>
              <a:t>Clarificar </a:t>
            </a:r>
            <a:r>
              <a:rPr lang="pt-PT" sz="2000" dirty="0" smtClean="0">
                <a:latin typeface="Cambria" panose="02040503050406030204" pitchFamily="18" charset="0"/>
              </a:rPr>
              <a:t>os efeitos do decretamento da providência (atos abrangidos e sua validade);</a:t>
            </a:r>
          </a:p>
          <a:p>
            <a:pPr marL="342900" indent="-342900" algn="just">
              <a:buFontTx/>
              <a:buChar char="-"/>
            </a:pPr>
            <a:r>
              <a:rPr lang="pt-PT" sz="2000" dirty="0" smtClean="0">
                <a:latin typeface="Cambria" panose="02040503050406030204" pitchFamily="18" charset="0"/>
              </a:rPr>
              <a:t>Alterar o regime dos efeitos da citação;</a:t>
            </a:r>
          </a:p>
          <a:p>
            <a:pPr marL="342900" indent="-342900" algn="just">
              <a:buFontTx/>
              <a:buChar char="-"/>
            </a:pPr>
            <a:r>
              <a:rPr lang="pt-PT" sz="2000" dirty="0" smtClean="0">
                <a:latin typeface="Cambria" panose="02040503050406030204" pitchFamily="18" charset="0"/>
              </a:rPr>
              <a:t>Pôr fim à permissão da inversão do contencioso.</a:t>
            </a:r>
            <a:endParaRPr lang="pt-PT" sz="2000" dirty="0">
              <a:latin typeface="Cambria" panose="02040503050406030204" pitchFamily="18" charset="0"/>
            </a:endParaRPr>
          </a:p>
        </p:txBody>
      </p:sp>
    </p:spTree>
    <p:extLst>
      <p:ext uri="{BB962C8B-B14F-4D97-AF65-F5344CB8AC3E}">
        <p14:creationId xmlns:p14="http://schemas.microsoft.com/office/powerpoint/2010/main" val="122373733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066800"/>
            <a:ext cx="9144000" cy="4608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sp>
        <p:nvSpPr>
          <p:cNvPr id="12" name="Slide Number Placeholder 11"/>
          <p:cNvSpPr>
            <a:spLocks noGrp="1"/>
          </p:cNvSpPr>
          <p:nvPr>
            <p:ph type="sldNum" sz="quarter" idx="12"/>
          </p:nvPr>
        </p:nvSpPr>
        <p:spPr>
          <a:xfrm>
            <a:off x="6553200" y="6356350"/>
            <a:ext cx="2133600" cy="365125"/>
          </a:xfrm>
        </p:spPr>
        <p:txBody>
          <a:bodyPr/>
          <a:lstStyle/>
          <a:p>
            <a:fld id="{B6F15528-21DE-4FAA-801E-634DDDAF4B2B}" type="slidenum">
              <a:rPr lang="en-US" smtClean="0"/>
              <a:pPr/>
              <a:t>4</a:t>
            </a:fld>
            <a:endParaRPr lang="en-US" dirty="0"/>
          </a:p>
        </p:txBody>
      </p:sp>
      <p:sp>
        <p:nvSpPr>
          <p:cNvPr id="22530" name="Rectangle 2"/>
          <p:cNvSpPr>
            <a:spLocks noChangeArrowheads="1"/>
          </p:cNvSpPr>
          <p:nvPr/>
        </p:nvSpPr>
        <p:spPr bwMode="auto">
          <a:xfrm>
            <a:off x="-27432" y="340235"/>
            <a:ext cx="9144000"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ctr" fontAlgn="base">
              <a:spcBef>
                <a:spcPct val="0"/>
              </a:spcBef>
              <a:spcAft>
                <a:spcPct val="0"/>
              </a:spcAft>
            </a:pPr>
            <a:r>
              <a:rPr lang="pt-PT" sz="2200" b="1" dirty="0" smtClean="0">
                <a:latin typeface="Cambria" panose="02040503050406030204" pitchFamily="18" charset="0"/>
                <a:ea typeface="Times New Roman" pitchFamily="18" charset="0"/>
                <a:cs typeface="Arial" pitchFamily="34" charset="0"/>
              </a:rPr>
              <a:t>1</a:t>
            </a:r>
            <a:r>
              <a:rPr kumimoji="0" lang="pt-PT" sz="2200" b="1" i="0" u="none" strike="noStrike" cap="none" normalizeH="0" baseline="0" dirty="0" smtClean="0">
                <a:ln>
                  <a:noFill/>
                </a:ln>
                <a:solidFill>
                  <a:schemeClr val="tx1"/>
                </a:solidFill>
                <a:effectLst/>
                <a:latin typeface="Cambria" panose="02040503050406030204" pitchFamily="18" charset="0"/>
                <a:ea typeface="Times New Roman" pitchFamily="18" charset="0"/>
                <a:cs typeface="Arial" pitchFamily="34" charset="0"/>
              </a:rPr>
              <a:t>. </a:t>
            </a:r>
            <a:r>
              <a:rPr lang="pt-PT" sz="2400" b="1" dirty="0" smtClean="0">
                <a:latin typeface="Cambria" panose="02040503050406030204" pitchFamily="18" charset="0"/>
              </a:rPr>
              <a:t>Os preceitos do </a:t>
            </a:r>
            <a:r>
              <a:rPr lang="pt-PT" sz="2400" b="1" dirty="0">
                <a:latin typeface="Cambria" panose="02040503050406030204" pitchFamily="18" charset="0"/>
              </a:rPr>
              <a:t>CPC </a:t>
            </a:r>
            <a:r>
              <a:rPr lang="pt-PT" sz="2400" b="1" dirty="0" smtClean="0">
                <a:latin typeface="Cambria" panose="02040503050406030204" pitchFamily="18" charset="0"/>
              </a:rPr>
              <a:t>(2/4</a:t>
            </a:r>
            <a:r>
              <a:rPr lang="pt-PT" sz="2400" b="1" dirty="0">
                <a:latin typeface="Cambria" panose="02040503050406030204" pitchFamily="18" charset="0"/>
              </a:rPr>
              <a:t>)</a:t>
            </a:r>
            <a:endParaRPr lang="pt-PT" sz="2400" dirty="0" smtClean="0">
              <a:latin typeface="Cambria" panose="02040503050406030204" pitchFamily="18" charset="0"/>
            </a:endParaRPr>
          </a:p>
        </p:txBody>
      </p:sp>
      <p:sp>
        <p:nvSpPr>
          <p:cNvPr id="3" name="Retângulo 2"/>
          <p:cNvSpPr/>
          <p:nvPr/>
        </p:nvSpPr>
        <p:spPr>
          <a:xfrm>
            <a:off x="762000" y="2057399"/>
            <a:ext cx="7772399" cy="4401205"/>
          </a:xfrm>
          <a:prstGeom prst="rect">
            <a:avLst/>
          </a:prstGeom>
        </p:spPr>
        <p:txBody>
          <a:bodyPr wrap="square">
            <a:spAutoFit/>
          </a:bodyPr>
          <a:lstStyle/>
          <a:p>
            <a:r>
              <a:rPr lang="pt-PT" sz="2000" b="1" dirty="0" smtClean="0">
                <a:latin typeface="Cambria" panose="02040503050406030204" pitchFamily="18" charset="0"/>
              </a:rPr>
              <a:t>«Artigo 381.º</a:t>
            </a:r>
            <a:endParaRPr lang="pt-PT" sz="2000" dirty="0" smtClean="0">
              <a:latin typeface="Cambria" panose="02040503050406030204" pitchFamily="18" charset="0"/>
            </a:endParaRPr>
          </a:p>
          <a:p>
            <a:pPr algn="just"/>
            <a:r>
              <a:rPr lang="pt-PT" sz="2000" b="1" dirty="0" smtClean="0">
                <a:latin typeface="Cambria" panose="02040503050406030204" pitchFamily="18" charset="0"/>
              </a:rPr>
              <a:t>Contestação e decisão</a:t>
            </a:r>
            <a:endParaRPr lang="pt-PT" sz="2000" dirty="0" smtClean="0">
              <a:latin typeface="Cambria" panose="02040503050406030204" pitchFamily="18" charset="0"/>
            </a:endParaRPr>
          </a:p>
          <a:p>
            <a:pPr algn="just"/>
            <a:r>
              <a:rPr lang="pt-PT" sz="2000" dirty="0" smtClean="0">
                <a:latin typeface="Cambria" panose="02040503050406030204" pitchFamily="18" charset="0"/>
              </a:rPr>
              <a:t>1 ‐ Se o requerente alegar que lhe não foi fornecida cópia da ata ou o documento correspondente, dentro do prazo fixado no artigo anterior, a citação da associação ou sociedade é feita com a cominação de que a contestação não é recebida sem</a:t>
            </a:r>
            <a:r>
              <a:rPr lang="pt-PT" sz="2000" dirty="0" smtClean="0">
                <a:solidFill>
                  <a:srgbClr val="C00000"/>
                </a:solidFill>
                <a:latin typeface="Cambria" panose="02040503050406030204" pitchFamily="18" charset="0"/>
              </a:rPr>
              <a:t> </a:t>
            </a:r>
            <a:r>
              <a:rPr lang="pt-PT" sz="2000" b="1" dirty="0" smtClean="0">
                <a:solidFill>
                  <a:srgbClr val="C00000"/>
                </a:solidFill>
                <a:latin typeface="Cambria" panose="02040503050406030204" pitchFamily="18" charset="0"/>
              </a:rPr>
              <a:t>entrar</a:t>
            </a:r>
            <a:r>
              <a:rPr lang="pt-PT" sz="2000" dirty="0" smtClean="0">
                <a:solidFill>
                  <a:srgbClr val="C00000"/>
                </a:solidFill>
                <a:latin typeface="Cambria" panose="02040503050406030204" pitchFamily="18" charset="0"/>
              </a:rPr>
              <a:t> </a:t>
            </a:r>
            <a:r>
              <a:rPr lang="pt-PT" sz="2000" b="1" dirty="0" smtClean="0">
                <a:solidFill>
                  <a:srgbClr val="00B050"/>
                </a:solidFill>
                <a:latin typeface="Cambria" panose="02040503050406030204" pitchFamily="18" charset="0"/>
              </a:rPr>
              <a:t>[vir]</a:t>
            </a:r>
            <a:r>
              <a:rPr lang="pt-PT" sz="2000" b="1" dirty="0" smtClean="0">
                <a:solidFill>
                  <a:srgbClr val="C00000"/>
                </a:solidFill>
                <a:latin typeface="Cambria" panose="02040503050406030204" pitchFamily="18" charset="0"/>
              </a:rPr>
              <a:t> </a:t>
            </a:r>
            <a:r>
              <a:rPr lang="pt-PT" sz="2000" dirty="0" smtClean="0">
                <a:latin typeface="Cambria" panose="02040503050406030204" pitchFamily="18" charset="0"/>
              </a:rPr>
              <a:t>acompanhada </a:t>
            </a:r>
            <a:r>
              <a:rPr lang="pt-PT" sz="2000" dirty="0" smtClean="0">
                <a:latin typeface="Cambria" panose="02040503050406030204" pitchFamily="18" charset="0"/>
              </a:rPr>
              <a:t>da cópia ou do documento em falta.</a:t>
            </a:r>
          </a:p>
          <a:p>
            <a:pPr algn="just"/>
            <a:r>
              <a:rPr lang="pt-PT" sz="2000" dirty="0" smtClean="0">
                <a:latin typeface="Cambria" panose="02040503050406030204" pitchFamily="18" charset="0"/>
              </a:rPr>
              <a:t>2 ‐ Ainda que a deliberação seja contrária à lei, aos estatutos ou ao contrato, o juiz pode deixar de suspendê‐la, desde que o prejuízo resultante da suspensão seja superior ao que pode derivar da execução.</a:t>
            </a:r>
          </a:p>
          <a:p>
            <a:pPr algn="just"/>
            <a:r>
              <a:rPr lang="pt-PT" sz="2000" dirty="0" smtClean="0">
                <a:latin typeface="Cambria" panose="02040503050406030204" pitchFamily="18" charset="0"/>
              </a:rPr>
              <a:t>3 ‐ A partir da citação, e enquanto não for julgado em 1.ª instância o pedido de suspensão, não é lícito à associação ou sociedade executar a deliberação impugnada.»</a:t>
            </a:r>
            <a:endParaRPr lang="pt-PT" sz="2000" dirty="0">
              <a:latin typeface="Cambria" panose="02040503050406030204" pitchFamily="18" charset="0"/>
              <a:cs typeface="Arial" pitchFamily="34" charset="0"/>
            </a:endParaRPr>
          </a:p>
        </p:txBody>
      </p:sp>
    </p:spTree>
    <p:extLst>
      <p:ext uri="{BB962C8B-B14F-4D97-AF65-F5344CB8AC3E}">
        <p14:creationId xmlns:p14="http://schemas.microsoft.com/office/powerpoint/2010/main" val="287276372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Posição de Conteúdo 2"/>
          <p:cNvSpPr>
            <a:spLocks noGrp="1"/>
          </p:cNvSpPr>
          <p:nvPr>
            <p:ph idx="1"/>
          </p:nvPr>
        </p:nvSpPr>
        <p:spPr>
          <a:xfrm>
            <a:off x="571500" y="2020686"/>
            <a:ext cx="8229600" cy="3687763"/>
          </a:xfrm>
        </p:spPr>
        <p:txBody>
          <a:bodyPr>
            <a:normAutofit/>
          </a:bodyPr>
          <a:lstStyle/>
          <a:p>
            <a:endParaRPr lang="pt-PT" dirty="0" smtClean="0"/>
          </a:p>
          <a:p>
            <a:endParaRPr lang="pt-PT" dirty="0" smtClean="0"/>
          </a:p>
          <a:p>
            <a:endParaRPr lang="pt-PT" b="1" dirty="0" smtClean="0"/>
          </a:p>
          <a:p>
            <a:endParaRPr lang="pt-PT" dirty="0"/>
          </a:p>
        </p:txBody>
      </p:sp>
      <p:sp>
        <p:nvSpPr>
          <p:cNvPr id="4" name="Marcador de Posição do Número do Diapositivo 3"/>
          <p:cNvSpPr>
            <a:spLocks noGrp="1"/>
          </p:cNvSpPr>
          <p:nvPr>
            <p:ph type="sldNum" sz="quarter" idx="12"/>
          </p:nvPr>
        </p:nvSpPr>
        <p:spPr/>
        <p:txBody>
          <a:bodyPr/>
          <a:lstStyle/>
          <a:p>
            <a:fld id="{B6F15528-21DE-4FAA-801E-634DDDAF4B2B}" type="slidenum">
              <a:rPr lang="en-US" smtClean="0"/>
              <a:pPr/>
              <a:t>5</a:t>
            </a:fld>
            <a:endParaRPr lang="en-US"/>
          </a:p>
        </p:txBody>
      </p:sp>
      <p:sp>
        <p:nvSpPr>
          <p:cNvPr id="5" name="Rectangle 3"/>
          <p:cNvSpPr/>
          <p:nvPr/>
        </p:nvSpPr>
        <p:spPr>
          <a:xfrm>
            <a:off x="0" y="1066800"/>
            <a:ext cx="9144000" cy="4608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sp>
        <p:nvSpPr>
          <p:cNvPr id="21505" name="Rectangle 1"/>
          <p:cNvSpPr>
            <a:spLocks noChangeArrowheads="1"/>
          </p:cNvSpPr>
          <p:nvPr/>
        </p:nvSpPr>
        <p:spPr bwMode="auto">
          <a:xfrm>
            <a:off x="0" y="366046"/>
            <a:ext cx="9144000"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ctr" fontAlgn="base">
              <a:spcBef>
                <a:spcPct val="0"/>
              </a:spcBef>
              <a:spcAft>
                <a:spcPct val="0"/>
              </a:spcAft>
            </a:pPr>
            <a:r>
              <a:rPr lang="pt-PT" sz="2200" b="1" dirty="0" smtClean="0">
                <a:latin typeface="Cambria" panose="02040503050406030204" pitchFamily="18" charset="0"/>
                <a:ea typeface="Times New Roman" pitchFamily="18" charset="0"/>
                <a:cs typeface="Arial" pitchFamily="34" charset="0"/>
              </a:rPr>
              <a:t>1</a:t>
            </a:r>
            <a:r>
              <a:rPr kumimoji="0" lang="pt-PT" sz="2200" b="1" i="0" u="none" strike="noStrike" cap="none" normalizeH="0" baseline="0" dirty="0" smtClean="0">
                <a:ln>
                  <a:noFill/>
                </a:ln>
                <a:solidFill>
                  <a:schemeClr val="tx1"/>
                </a:solidFill>
                <a:effectLst/>
                <a:latin typeface="Cambria" panose="02040503050406030204" pitchFamily="18" charset="0"/>
                <a:ea typeface="Times New Roman" pitchFamily="18" charset="0"/>
                <a:cs typeface="Arial" pitchFamily="34" charset="0"/>
              </a:rPr>
              <a:t>. </a:t>
            </a:r>
            <a:r>
              <a:rPr lang="pt-PT" sz="2400" b="1" dirty="0" smtClean="0">
                <a:latin typeface="Cambria" panose="02040503050406030204" pitchFamily="18" charset="0"/>
              </a:rPr>
              <a:t>Os preceitos do </a:t>
            </a:r>
            <a:r>
              <a:rPr lang="pt-PT" sz="2400" b="1" dirty="0">
                <a:latin typeface="Cambria" panose="02040503050406030204" pitchFamily="18" charset="0"/>
              </a:rPr>
              <a:t>CPC </a:t>
            </a:r>
            <a:r>
              <a:rPr lang="pt-PT" sz="2400" b="1" dirty="0" smtClean="0">
                <a:latin typeface="Cambria" panose="02040503050406030204" pitchFamily="18" charset="0"/>
              </a:rPr>
              <a:t>(3/4</a:t>
            </a:r>
            <a:r>
              <a:rPr lang="pt-PT" sz="2400" b="1" dirty="0">
                <a:latin typeface="Cambria" panose="02040503050406030204" pitchFamily="18" charset="0"/>
              </a:rPr>
              <a:t>)</a:t>
            </a:r>
            <a:endParaRPr lang="pt-PT" sz="2400" dirty="0" smtClean="0">
              <a:latin typeface="Cambria" panose="02040503050406030204" pitchFamily="18" charset="0"/>
            </a:endParaRPr>
          </a:p>
        </p:txBody>
      </p:sp>
      <p:sp>
        <p:nvSpPr>
          <p:cNvPr id="21506" name="Rectangle 2"/>
          <p:cNvSpPr>
            <a:spLocks noChangeArrowheads="1"/>
          </p:cNvSpPr>
          <p:nvPr/>
        </p:nvSpPr>
        <p:spPr bwMode="auto">
          <a:xfrm>
            <a:off x="838200" y="2406351"/>
            <a:ext cx="7696200" cy="31700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r>
              <a:rPr lang="pt-PT" sz="2000" b="1" dirty="0" smtClean="0">
                <a:latin typeface="Cambria" panose="02040503050406030204" pitchFamily="18" charset="0"/>
              </a:rPr>
              <a:t>«Artigo 382.º</a:t>
            </a:r>
            <a:endParaRPr lang="pt-PT" sz="2000" dirty="0" smtClean="0">
              <a:latin typeface="Cambria" panose="02040503050406030204" pitchFamily="18" charset="0"/>
            </a:endParaRPr>
          </a:p>
          <a:p>
            <a:pPr algn="just"/>
            <a:r>
              <a:rPr lang="pt-PT" sz="2000" b="1" dirty="0" smtClean="0">
                <a:solidFill>
                  <a:srgbClr val="C00000"/>
                </a:solidFill>
                <a:latin typeface="Cambria" panose="02040503050406030204" pitchFamily="18" charset="0"/>
              </a:rPr>
              <a:t>Inversão do contencioso</a:t>
            </a:r>
            <a:endParaRPr lang="pt-PT" sz="2000" dirty="0" smtClean="0">
              <a:solidFill>
                <a:srgbClr val="C00000"/>
              </a:solidFill>
              <a:latin typeface="Cambria" panose="02040503050406030204" pitchFamily="18" charset="0"/>
            </a:endParaRPr>
          </a:p>
          <a:p>
            <a:pPr algn="just"/>
            <a:r>
              <a:rPr lang="pt-PT" sz="2000" dirty="0" smtClean="0">
                <a:latin typeface="Cambria" panose="02040503050406030204" pitchFamily="18" charset="0"/>
              </a:rPr>
              <a:t>1 ‐ </a:t>
            </a:r>
            <a:r>
              <a:rPr lang="pt-PT" sz="2000" dirty="0" smtClean="0">
                <a:solidFill>
                  <a:srgbClr val="C00000"/>
                </a:solidFill>
                <a:latin typeface="Cambria" panose="02040503050406030204" pitchFamily="18" charset="0"/>
              </a:rPr>
              <a:t>Se tiver sido decretada a inversão do contencioso</a:t>
            </a:r>
            <a:r>
              <a:rPr lang="pt-PT" sz="2000" dirty="0" smtClean="0">
                <a:latin typeface="Cambria" panose="02040503050406030204" pitchFamily="18" charset="0"/>
              </a:rPr>
              <a:t>, o prazo para a propositura da ação a que alude o n.º 1 do artigo 371.º só se inicia:</a:t>
            </a:r>
          </a:p>
          <a:p>
            <a:pPr algn="just"/>
            <a:r>
              <a:rPr lang="pt-PT" sz="2000" dirty="0" smtClean="0">
                <a:latin typeface="Cambria" panose="02040503050406030204" pitchFamily="18" charset="0"/>
              </a:rPr>
              <a:t>a) Com a notificação da decisão judicial que haja suspendido a deliberação;</a:t>
            </a:r>
          </a:p>
          <a:p>
            <a:pPr algn="just"/>
            <a:r>
              <a:rPr lang="pt-PT" sz="2000" dirty="0" smtClean="0">
                <a:latin typeface="Cambria" panose="02040503050406030204" pitchFamily="18" charset="0"/>
              </a:rPr>
              <a:t>b) Com o registo, quando obrigatório, de decisão judicial.</a:t>
            </a:r>
          </a:p>
          <a:p>
            <a:pPr algn="just"/>
            <a:r>
              <a:rPr lang="pt-PT" sz="2000" dirty="0" smtClean="0">
                <a:latin typeface="Cambria" panose="02040503050406030204" pitchFamily="18" charset="0"/>
              </a:rPr>
              <a:t>2 ‐ Para propor ou intervir na ação referida no número anterior têm legitimidade, além do requerido, aqueles que teriam legitimidade para a ação de nulidade ou anulação das deliberações sociais.»</a:t>
            </a:r>
            <a:endParaRPr lang="pt-PT" sz="2000" dirty="0">
              <a:latin typeface="Cambria" panose="02040503050406030204"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969672"/>
            <a:ext cx="9144000" cy="4608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sp>
        <p:nvSpPr>
          <p:cNvPr id="12" name="Slide Number Placeholder 11"/>
          <p:cNvSpPr>
            <a:spLocks noGrp="1"/>
          </p:cNvSpPr>
          <p:nvPr>
            <p:ph type="sldNum" sz="quarter" idx="12"/>
          </p:nvPr>
        </p:nvSpPr>
        <p:spPr/>
        <p:txBody>
          <a:bodyPr/>
          <a:lstStyle/>
          <a:p>
            <a:fld id="{B6F15528-21DE-4FAA-801E-634DDDAF4B2B}" type="slidenum">
              <a:rPr lang="en-US" smtClean="0"/>
              <a:pPr/>
              <a:t>6</a:t>
            </a:fld>
            <a:endParaRPr lang="en-US" dirty="0"/>
          </a:p>
        </p:txBody>
      </p:sp>
      <p:sp>
        <p:nvSpPr>
          <p:cNvPr id="11" name="TextBox 10"/>
          <p:cNvSpPr txBox="1"/>
          <p:nvPr/>
        </p:nvSpPr>
        <p:spPr>
          <a:xfrm>
            <a:off x="609600" y="1854875"/>
            <a:ext cx="7696200" cy="923330"/>
          </a:xfrm>
          <a:prstGeom prst="rect">
            <a:avLst/>
          </a:prstGeom>
          <a:noFill/>
        </p:spPr>
        <p:txBody>
          <a:bodyPr wrap="square" rtlCol="0">
            <a:spAutoFit/>
          </a:bodyPr>
          <a:lstStyle/>
          <a:p>
            <a:pPr indent="177800" algn="just">
              <a:buFont typeface="Arial" pitchFamily="34" charset="0"/>
              <a:buChar char="•"/>
            </a:pPr>
            <a:endParaRPr lang="pt-PT" dirty="0" smtClean="0">
              <a:latin typeface="Cambria" pitchFamily="18" charset="0"/>
            </a:endParaRPr>
          </a:p>
          <a:p>
            <a:pPr indent="177800" algn="just"/>
            <a:endParaRPr lang="pt-PT" dirty="0" smtClean="0">
              <a:latin typeface="Cambria" pitchFamily="18" charset="0"/>
            </a:endParaRPr>
          </a:p>
          <a:p>
            <a:pPr indent="177800">
              <a:buFont typeface="Arial" pitchFamily="34" charset="0"/>
              <a:buChar char="•"/>
            </a:pPr>
            <a:endParaRPr lang="pt-PT" dirty="0" smtClean="0">
              <a:latin typeface="Cambria" pitchFamily="18" charset="0"/>
            </a:endParaRPr>
          </a:p>
        </p:txBody>
      </p:sp>
      <p:sp>
        <p:nvSpPr>
          <p:cNvPr id="20481" name="Rectangle 1"/>
          <p:cNvSpPr>
            <a:spLocks noChangeArrowheads="1"/>
          </p:cNvSpPr>
          <p:nvPr/>
        </p:nvSpPr>
        <p:spPr bwMode="auto">
          <a:xfrm>
            <a:off x="0" y="153888"/>
            <a:ext cx="9144000"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ctr" fontAlgn="base">
              <a:spcBef>
                <a:spcPct val="0"/>
              </a:spcBef>
              <a:spcAft>
                <a:spcPct val="0"/>
              </a:spcAft>
            </a:pPr>
            <a:r>
              <a:rPr lang="pt-PT" sz="2200" b="1" dirty="0" smtClean="0">
                <a:latin typeface="Cambria" panose="02040503050406030204" pitchFamily="18" charset="0"/>
                <a:ea typeface="Times New Roman" pitchFamily="18" charset="0"/>
                <a:cs typeface="Arial" pitchFamily="34" charset="0"/>
              </a:rPr>
              <a:t>1</a:t>
            </a:r>
            <a:r>
              <a:rPr kumimoji="0" lang="pt-PT" sz="2200" b="1" i="0" u="none" strike="noStrike" cap="none" normalizeH="0" baseline="0" dirty="0" smtClean="0">
                <a:ln>
                  <a:noFill/>
                </a:ln>
                <a:solidFill>
                  <a:schemeClr val="tx1"/>
                </a:solidFill>
                <a:effectLst/>
                <a:latin typeface="Cambria" panose="02040503050406030204" pitchFamily="18" charset="0"/>
                <a:ea typeface="Times New Roman" pitchFamily="18" charset="0"/>
                <a:cs typeface="Arial" pitchFamily="34" charset="0"/>
              </a:rPr>
              <a:t>. </a:t>
            </a:r>
            <a:r>
              <a:rPr lang="pt-PT" sz="2400" b="1" dirty="0" smtClean="0">
                <a:latin typeface="Cambria" panose="02040503050406030204" pitchFamily="18" charset="0"/>
              </a:rPr>
              <a:t>Os preceitos do CPC (4/4</a:t>
            </a:r>
            <a:r>
              <a:rPr lang="pt-PT" sz="2400" b="1" dirty="0">
                <a:latin typeface="Cambria" panose="02040503050406030204" pitchFamily="18" charset="0"/>
              </a:rPr>
              <a:t>)</a:t>
            </a:r>
            <a:endParaRPr lang="pt-PT" sz="2400" dirty="0" smtClean="0">
              <a:latin typeface="Cambria" panose="02040503050406030204" pitchFamily="18" charset="0"/>
            </a:endParaRPr>
          </a:p>
        </p:txBody>
      </p:sp>
      <p:sp>
        <p:nvSpPr>
          <p:cNvPr id="20482" name="Rectangle 2"/>
          <p:cNvSpPr>
            <a:spLocks noChangeArrowheads="1"/>
          </p:cNvSpPr>
          <p:nvPr/>
        </p:nvSpPr>
        <p:spPr bwMode="auto">
          <a:xfrm>
            <a:off x="800100" y="2329459"/>
            <a:ext cx="7848600" cy="261610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r>
              <a:rPr lang="pt-PT" sz="2000" b="1" dirty="0" smtClean="0">
                <a:latin typeface="Cambria" panose="02040503050406030204" pitchFamily="18" charset="0"/>
              </a:rPr>
              <a:t>«Artigo 383.º</a:t>
            </a:r>
            <a:endParaRPr lang="pt-PT" sz="2000" dirty="0" smtClean="0">
              <a:latin typeface="Cambria" panose="02040503050406030204" pitchFamily="18" charset="0"/>
            </a:endParaRPr>
          </a:p>
          <a:p>
            <a:pPr algn="just"/>
            <a:r>
              <a:rPr lang="pt-PT" sz="2000" b="1" dirty="0" smtClean="0">
                <a:latin typeface="Cambria" panose="02040503050406030204" pitchFamily="18" charset="0"/>
              </a:rPr>
              <a:t>Suspensão das deliberações da assembleia de condóminos</a:t>
            </a:r>
            <a:endParaRPr lang="pt-PT" sz="2000" dirty="0" smtClean="0">
              <a:latin typeface="Cambria" panose="02040503050406030204" pitchFamily="18" charset="0"/>
            </a:endParaRPr>
          </a:p>
          <a:p>
            <a:pPr algn="just"/>
            <a:r>
              <a:rPr lang="pt-PT" sz="2000" dirty="0" smtClean="0">
                <a:latin typeface="Cambria" panose="02040503050406030204" pitchFamily="18" charset="0"/>
              </a:rPr>
              <a:t>1 ‐ O disposto nesta secção é aplicável, com as necessárias adaptações, à suspensão de deliberações anuláveis da assembleia de condóminos de prédio sujeito ao regime de propriedade horizontal.</a:t>
            </a:r>
          </a:p>
          <a:p>
            <a:pPr algn="just"/>
            <a:r>
              <a:rPr lang="pt-PT" sz="2000" dirty="0" smtClean="0">
                <a:latin typeface="Cambria" panose="02040503050406030204" pitchFamily="18" charset="0"/>
              </a:rPr>
              <a:t>2 ‐ É citada para contestar a pessoa a quem compete a representação judiciária dos condóminos na ação de anulação.»</a:t>
            </a:r>
          </a:p>
          <a:p>
            <a:pPr marL="342900" lvl="0" indent="-342900"/>
            <a:endParaRPr kumimoji="0" lang="pt-PT" sz="2400" b="0" i="0" u="none" strike="noStrike" cap="none" normalizeH="0" baseline="0" dirty="0" smtClean="0">
              <a:ln>
                <a:noFill/>
              </a:ln>
              <a:solidFill>
                <a:schemeClr val="tx1"/>
              </a:solidFill>
              <a:effectLst/>
              <a:latin typeface="Cambria" panose="02040503050406030204" pitchFamily="18" charset="0"/>
              <a:cs typeface="Arial" pitchFamily="34" charset="0"/>
            </a:endParaRPr>
          </a:p>
        </p:txBody>
      </p:sp>
    </p:spTree>
    <p:extLst>
      <p:ext uri="{BB962C8B-B14F-4D97-AF65-F5344CB8AC3E}">
        <p14:creationId xmlns:p14="http://schemas.microsoft.com/office/powerpoint/2010/main" val="122373733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295400"/>
          </a:xfrm>
        </p:spPr>
        <p:txBody>
          <a:bodyPr>
            <a:noAutofit/>
          </a:bodyPr>
          <a:lstStyle/>
          <a:p>
            <a:r>
              <a:rPr lang="pt-PT" sz="1800" b="1" dirty="0" smtClean="0">
                <a:latin typeface="Cambria" panose="02040503050406030204" pitchFamily="18" charset="0"/>
              </a:rPr>
              <a:t>2. Regras sobre suspensão de deliberações constantes de outros diplomas (1/8)</a:t>
            </a:r>
            <a:r>
              <a:rPr lang="pt-PT" sz="2000" dirty="0"/>
              <a:t/>
            </a:r>
            <a:br>
              <a:rPr lang="pt-PT" sz="2000" dirty="0"/>
            </a:br>
            <a:r>
              <a:rPr lang="pt-PT" sz="2000" b="1" dirty="0" smtClean="0"/>
              <a:t/>
            </a:r>
            <a:br>
              <a:rPr lang="pt-PT" sz="2000" b="1" dirty="0" smtClean="0"/>
            </a:br>
            <a:endParaRPr lang="pt-PT" sz="2000" dirty="0">
              <a:latin typeface="Cambria" pitchFamily="18" charset="0"/>
            </a:endParaRPr>
          </a:p>
        </p:txBody>
      </p:sp>
      <p:sp>
        <p:nvSpPr>
          <p:cNvPr id="4" name="Rectangle 3"/>
          <p:cNvSpPr/>
          <p:nvPr/>
        </p:nvSpPr>
        <p:spPr>
          <a:xfrm>
            <a:off x="0" y="990600"/>
            <a:ext cx="9144000" cy="4608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sp>
        <p:nvSpPr>
          <p:cNvPr id="12" name="Slide Number Placeholder 11"/>
          <p:cNvSpPr>
            <a:spLocks noGrp="1"/>
          </p:cNvSpPr>
          <p:nvPr>
            <p:ph type="sldNum" sz="quarter" idx="12"/>
          </p:nvPr>
        </p:nvSpPr>
        <p:spPr/>
        <p:txBody>
          <a:bodyPr/>
          <a:lstStyle/>
          <a:p>
            <a:fld id="{B6F15528-21DE-4FAA-801E-634DDDAF4B2B}" type="slidenum">
              <a:rPr lang="en-US" smtClean="0"/>
              <a:pPr/>
              <a:t>7</a:t>
            </a:fld>
            <a:endParaRPr lang="en-US" dirty="0"/>
          </a:p>
        </p:txBody>
      </p:sp>
      <p:sp>
        <p:nvSpPr>
          <p:cNvPr id="19458" name="Rectangle 2"/>
          <p:cNvSpPr>
            <a:spLocks noChangeArrowheads="1"/>
          </p:cNvSpPr>
          <p:nvPr/>
        </p:nvSpPr>
        <p:spPr bwMode="auto">
          <a:xfrm>
            <a:off x="838200" y="1752600"/>
            <a:ext cx="7772400" cy="34778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r>
              <a:rPr lang="pt-PT" sz="2000" b="1" dirty="0" smtClean="0">
                <a:latin typeface="Cambria" panose="02040503050406030204" pitchFamily="18" charset="0"/>
              </a:rPr>
              <a:t>Código do Registo Comercial</a:t>
            </a:r>
            <a:endParaRPr lang="pt-PT" sz="2000" dirty="0" smtClean="0">
              <a:latin typeface="Cambria" panose="02040503050406030204" pitchFamily="18" charset="0"/>
            </a:endParaRPr>
          </a:p>
          <a:p>
            <a:pPr algn="just"/>
            <a:r>
              <a:rPr lang="pt-PT" sz="2000" b="1" dirty="0" smtClean="0">
                <a:latin typeface="Cambria" panose="02040503050406030204" pitchFamily="18" charset="0"/>
              </a:rPr>
              <a:t>«Artigo 9.º </a:t>
            </a:r>
            <a:endParaRPr lang="pt-PT" sz="2000" dirty="0" smtClean="0">
              <a:latin typeface="Cambria" panose="02040503050406030204" pitchFamily="18" charset="0"/>
            </a:endParaRPr>
          </a:p>
          <a:p>
            <a:pPr algn="just"/>
            <a:r>
              <a:rPr lang="pt-PT" sz="2000" b="1" dirty="0" smtClean="0">
                <a:latin typeface="Cambria" panose="02040503050406030204" pitchFamily="18" charset="0"/>
              </a:rPr>
              <a:t>Ações e decisões sujeitas a registo </a:t>
            </a:r>
            <a:endParaRPr lang="pt-PT" sz="2000" dirty="0" smtClean="0">
              <a:latin typeface="Cambria" panose="02040503050406030204" pitchFamily="18" charset="0"/>
            </a:endParaRPr>
          </a:p>
          <a:p>
            <a:pPr algn="just"/>
            <a:r>
              <a:rPr lang="pt-PT" sz="2000" dirty="0" smtClean="0">
                <a:latin typeface="Cambria" panose="02040503050406030204" pitchFamily="18" charset="0"/>
              </a:rPr>
              <a:t>Estão sujeitas a registo: </a:t>
            </a:r>
          </a:p>
          <a:p>
            <a:pPr algn="just"/>
            <a:r>
              <a:rPr lang="pt-PT" sz="2000" dirty="0" smtClean="0">
                <a:latin typeface="Cambria" panose="02040503050406030204" pitchFamily="18" charset="0"/>
              </a:rPr>
              <a:t>(…) </a:t>
            </a:r>
          </a:p>
          <a:p>
            <a:pPr algn="just"/>
            <a:r>
              <a:rPr lang="pt-PT" sz="2000" dirty="0" smtClean="0">
                <a:latin typeface="Cambria" panose="02040503050406030204" pitchFamily="18" charset="0"/>
              </a:rPr>
              <a:t>e) As ações de declaração de nulidade ou anulação de deliberações sociais, bem como os procedimentos cautelares de suspensão destas;</a:t>
            </a:r>
          </a:p>
          <a:p>
            <a:pPr algn="just"/>
            <a:r>
              <a:rPr lang="pt-PT" sz="2000" dirty="0" smtClean="0">
                <a:latin typeface="Cambria" panose="02040503050406030204" pitchFamily="18" charset="0"/>
              </a:rPr>
              <a:t>(…)</a:t>
            </a:r>
          </a:p>
          <a:p>
            <a:pPr algn="just"/>
            <a:r>
              <a:rPr lang="pt-PT" sz="2000" dirty="0" smtClean="0">
                <a:latin typeface="Cambria" panose="02040503050406030204" pitchFamily="18" charset="0"/>
              </a:rPr>
              <a:t>h) As decisões finais, com trânsito em julgado, proferidas nas ações e procedimentos cautelares referidos nas alíneas anteriores; </a:t>
            </a:r>
          </a:p>
          <a:p>
            <a:pPr algn="just"/>
            <a:r>
              <a:rPr lang="pt-PT" sz="2000" dirty="0" smtClean="0">
                <a:latin typeface="Cambria" panose="02040503050406030204" pitchFamily="18" charset="0"/>
              </a:rPr>
              <a:t>(…)»</a:t>
            </a:r>
            <a:endParaRPr kumimoji="0" lang="pt-PT" sz="2000" b="0" i="0" u="none" strike="noStrike" cap="none" normalizeH="0" baseline="0" dirty="0" smtClean="0">
              <a:ln>
                <a:noFill/>
              </a:ln>
              <a:solidFill>
                <a:schemeClr val="tx1"/>
              </a:solidFill>
              <a:effectLst/>
              <a:latin typeface="Cambria" panose="02040503050406030204" pitchFamily="18" charset="0"/>
              <a:cs typeface="Arial" pitchFamily="34" charset="0"/>
            </a:endParaRPr>
          </a:p>
        </p:txBody>
      </p:sp>
    </p:spTree>
    <p:extLst>
      <p:ext uri="{BB962C8B-B14F-4D97-AF65-F5344CB8AC3E}">
        <p14:creationId xmlns:p14="http://schemas.microsoft.com/office/powerpoint/2010/main" val="122373733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295400"/>
          </a:xfrm>
        </p:spPr>
        <p:txBody>
          <a:bodyPr>
            <a:noAutofit/>
          </a:bodyPr>
          <a:lstStyle/>
          <a:p>
            <a:r>
              <a:rPr lang="pt-PT" sz="1800" b="1" dirty="0" smtClean="0">
                <a:latin typeface="Cambria" panose="02040503050406030204" pitchFamily="18" charset="0"/>
              </a:rPr>
              <a:t>2. Regras sobre suspensão de deliberações constantes de outros diplomas (2/8)</a:t>
            </a:r>
            <a:r>
              <a:rPr lang="pt-PT" sz="2000" b="1" dirty="0" smtClean="0">
                <a:latin typeface="Cambria" panose="02040503050406030204" pitchFamily="18" charset="0"/>
              </a:rPr>
              <a:t/>
            </a:r>
            <a:br>
              <a:rPr lang="pt-PT" sz="2000" b="1" dirty="0" smtClean="0">
                <a:latin typeface="Cambria" panose="02040503050406030204" pitchFamily="18" charset="0"/>
              </a:rPr>
            </a:br>
            <a:endParaRPr lang="pt-PT" sz="2000" dirty="0">
              <a:latin typeface="Cambria" pitchFamily="18" charset="0"/>
            </a:endParaRPr>
          </a:p>
        </p:txBody>
      </p:sp>
      <p:sp>
        <p:nvSpPr>
          <p:cNvPr id="4" name="Rectangle 3"/>
          <p:cNvSpPr/>
          <p:nvPr/>
        </p:nvSpPr>
        <p:spPr>
          <a:xfrm>
            <a:off x="0" y="1066800"/>
            <a:ext cx="9144000" cy="4608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sp>
        <p:nvSpPr>
          <p:cNvPr id="12" name="Slide Number Placeholder 11"/>
          <p:cNvSpPr>
            <a:spLocks noGrp="1"/>
          </p:cNvSpPr>
          <p:nvPr>
            <p:ph type="sldNum" sz="quarter" idx="12"/>
          </p:nvPr>
        </p:nvSpPr>
        <p:spPr/>
        <p:txBody>
          <a:bodyPr/>
          <a:lstStyle/>
          <a:p>
            <a:fld id="{B6F15528-21DE-4FAA-801E-634DDDAF4B2B}" type="slidenum">
              <a:rPr lang="en-US" smtClean="0"/>
              <a:pPr/>
              <a:t>8</a:t>
            </a:fld>
            <a:endParaRPr lang="en-US" dirty="0"/>
          </a:p>
        </p:txBody>
      </p:sp>
      <p:sp>
        <p:nvSpPr>
          <p:cNvPr id="18433" name="Rectangle 1"/>
          <p:cNvSpPr>
            <a:spLocks noChangeArrowheads="1"/>
          </p:cNvSpPr>
          <p:nvPr/>
        </p:nvSpPr>
        <p:spPr bwMode="auto">
          <a:xfrm>
            <a:off x="381000" y="1621571"/>
            <a:ext cx="8763000" cy="498598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pt-PT" b="1" dirty="0" smtClean="0">
                <a:latin typeface="Cambria" panose="02040503050406030204" pitchFamily="18" charset="0"/>
              </a:rPr>
              <a:t>Código do Registo Comercial</a:t>
            </a:r>
            <a:endParaRPr lang="pt-PT" dirty="0" smtClean="0">
              <a:latin typeface="Cambria" panose="02040503050406030204" pitchFamily="18" charset="0"/>
            </a:endParaRPr>
          </a:p>
          <a:p>
            <a:r>
              <a:rPr lang="pt-PT" dirty="0" smtClean="0">
                <a:latin typeface="Cambria" panose="02040503050406030204" pitchFamily="18" charset="0"/>
              </a:rPr>
              <a:t> </a:t>
            </a:r>
          </a:p>
          <a:p>
            <a:r>
              <a:rPr lang="pt-PT" b="1" dirty="0" smtClean="0">
                <a:latin typeface="Cambria" panose="02040503050406030204" pitchFamily="18" charset="0"/>
              </a:rPr>
              <a:t>«Artigo 15.º </a:t>
            </a:r>
            <a:endParaRPr lang="pt-PT" dirty="0" smtClean="0">
              <a:latin typeface="Cambria" panose="02040503050406030204" pitchFamily="18" charset="0"/>
            </a:endParaRPr>
          </a:p>
          <a:p>
            <a:pPr algn="just"/>
            <a:r>
              <a:rPr lang="pt-PT" b="1" dirty="0" smtClean="0">
                <a:latin typeface="Cambria" panose="02040503050406030204" pitchFamily="18" charset="0"/>
              </a:rPr>
              <a:t>Factos sujeitos a registo obrigatório</a:t>
            </a:r>
            <a:endParaRPr lang="pt-PT" dirty="0" smtClean="0">
              <a:latin typeface="Cambria" panose="02040503050406030204" pitchFamily="18" charset="0"/>
            </a:endParaRPr>
          </a:p>
          <a:p>
            <a:pPr algn="just"/>
            <a:r>
              <a:rPr lang="pt-PT" dirty="0" smtClean="0">
                <a:latin typeface="Cambria" panose="02040503050406030204" pitchFamily="18" charset="0"/>
              </a:rPr>
              <a:t>(…) </a:t>
            </a:r>
          </a:p>
          <a:p>
            <a:pPr algn="just"/>
            <a:r>
              <a:rPr lang="pt-PT" dirty="0" smtClean="0">
                <a:latin typeface="Cambria" panose="02040503050406030204" pitchFamily="18" charset="0"/>
              </a:rPr>
              <a:t>5. Estão igualmente sujeitas a registo obrigatório as ações, decisões, procedimentos e providências cautelares previstas no artigo 9.º. </a:t>
            </a:r>
          </a:p>
          <a:p>
            <a:pPr algn="just"/>
            <a:r>
              <a:rPr lang="pt-PT" dirty="0" smtClean="0">
                <a:latin typeface="Cambria" panose="02040503050406030204" pitchFamily="18" charset="0"/>
              </a:rPr>
              <a:t>6. O registo do procedimento cautelar não é obrigatório se já se encontrar pedido o registo da providência cautelar requerida e o registo desta não é obrigatório se já se encontrar pedido o registo da ação principal. </a:t>
            </a:r>
          </a:p>
          <a:p>
            <a:pPr algn="just"/>
            <a:r>
              <a:rPr lang="pt-PT" dirty="0" smtClean="0">
                <a:latin typeface="Cambria" panose="02040503050406030204" pitchFamily="18" charset="0"/>
              </a:rPr>
              <a:t>7. O registo das ações e dos procedimentos cautelares de suspensão de deliberações sociais devem ser pedidos no prazo de dois meses a contar da data da sua propositura. </a:t>
            </a:r>
          </a:p>
          <a:p>
            <a:pPr algn="just"/>
            <a:r>
              <a:rPr lang="pt-PT" dirty="0" smtClean="0">
                <a:latin typeface="Cambria" panose="02040503050406030204" pitchFamily="18" charset="0"/>
              </a:rPr>
              <a:t>8. O registo das decisões finais proferidas nas ações e procedimentos referidos no número anterior deve ser pedido no prazo de dois meses a contar do trânsito em julgado.»</a:t>
            </a:r>
          </a:p>
          <a:p>
            <a:pPr marL="342900" lvl="0" indent="-342900">
              <a:buFontTx/>
              <a:buChar char="-"/>
            </a:pPr>
            <a:endParaRPr lang="pt-PT" sz="2400" dirty="0" smtClean="0">
              <a:latin typeface="Cambria" panose="02040503050406030204" pitchFamily="18" charset="0"/>
            </a:endParaRPr>
          </a:p>
          <a:p>
            <a:endParaRPr kumimoji="0" lang="pt-PT" sz="2400" b="0" i="0" u="none" strike="noStrike" cap="none" normalizeH="0" baseline="0" dirty="0" smtClean="0">
              <a:ln>
                <a:noFill/>
              </a:ln>
              <a:solidFill>
                <a:schemeClr val="tx1"/>
              </a:solidFill>
              <a:effectLst/>
              <a:latin typeface="Cambria" panose="02040503050406030204" pitchFamily="18" charset="0"/>
              <a:cs typeface="Arial" pitchFamily="34" charset="0"/>
            </a:endParaRPr>
          </a:p>
        </p:txBody>
      </p:sp>
    </p:spTree>
    <p:extLst>
      <p:ext uri="{BB962C8B-B14F-4D97-AF65-F5344CB8AC3E}">
        <p14:creationId xmlns:p14="http://schemas.microsoft.com/office/powerpoint/2010/main" val="122373733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04800" y="-27432"/>
            <a:ext cx="8229600" cy="1143000"/>
          </a:xfrm>
        </p:spPr>
        <p:txBody>
          <a:bodyPr>
            <a:normAutofit/>
          </a:bodyPr>
          <a:lstStyle/>
          <a:p>
            <a:pPr lvl="0" algn="just"/>
            <a:r>
              <a:rPr lang="pt-PT" sz="1600" b="1" dirty="0" smtClean="0">
                <a:latin typeface="Cambria" panose="02040503050406030204" pitchFamily="18" charset="0"/>
              </a:rPr>
              <a:t>2. Regras sobre suspensão de deliberações constantes de outros diplomas (3/8)</a:t>
            </a:r>
            <a:endParaRPr lang="pt-PT" sz="1600" dirty="0">
              <a:solidFill>
                <a:srgbClr val="C00000"/>
              </a:solidFill>
            </a:endParaRPr>
          </a:p>
        </p:txBody>
      </p:sp>
      <p:sp>
        <p:nvSpPr>
          <p:cNvPr id="3" name="Marcador de Posição de Conteúdo 2"/>
          <p:cNvSpPr>
            <a:spLocks noGrp="1"/>
          </p:cNvSpPr>
          <p:nvPr>
            <p:ph idx="1"/>
          </p:nvPr>
        </p:nvSpPr>
        <p:spPr>
          <a:xfrm>
            <a:off x="609600" y="1600200"/>
            <a:ext cx="8077200" cy="4523949"/>
          </a:xfrm>
        </p:spPr>
        <p:txBody>
          <a:bodyPr>
            <a:normAutofit/>
          </a:bodyPr>
          <a:lstStyle/>
          <a:p>
            <a:pPr>
              <a:buNone/>
            </a:pPr>
            <a:r>
              <a:rPr lang="pt-PT" sz="2000" b="1" dirty="0" smtClean="0"/>
              <a:t>Código do Registo Comercial</a:t>
            </a:r>
            <a:endParaRPr lang="pt-PT" sz="2000" dirty="0" smtClean="0"/>
          </a:p>
          <a:p>
            <a:endParaRPr lang="pt-PT" sz="2000" dirty="0" smtClean="0"/>
          </a:p>
          <a:p>
            <a:pPr algn="just">
              <a:buNone/>
            </a:pPr>
            <a:r>
              <a:rPr lang="pt-PT" sz="2000" b="1" dirty="0" smtClean="0"/>
              <a:t>«Artigo 43.º </a:t>
            </a:r>
            <a:endParaRPr lang="pt-PT" sz="2000" dirty="0" smtClean="0"/>
          </a:p>
          <a:p>
            <a:pPr algn="just">
              <a:buNone/>
            </a:pPr>
            <a:r>
              <a:rPr lang="pt-PT" sz="2000" b="1" dirty="0" smtClean="0"/>
              <a:t>Registo provisório de ação </a:t>
            </a:r>
            <a:endParaRPr lang="pt-PT" sz="2000" dirty="0" smtClean="0"/>
          </a:p>
          <a:p>
            <a:pPr algn="just">
              <a:buNone/>
            </a:pPr>
            <a:r>
              <a:rPr lang="pt-PT" sz="2000" dirty="0" smtClean="0"/>
              <a:t>1. Os registos provisórios de ação e o de procedimento cautelar de suspensão de deliberações sociais são feitos com base em certidão de teor do articulado ou em duplicado deste, acompanhado de prova da sua apresentação a juízo. </a:t>
            </a:r>
          </a:p>
          <a:p>
            <a:pPr algn="just">
              <a:buNone/>
            </a:pPr>
            <a:r>
              <a:rPr lang="pt-PT" sz="2000" dirty="0" smtClean="0"/>
              <a:t>2. Se a apresentação for feita pelo mandatário judicial é suficiente a entrega da cópia do articulado e de declaração da sua prévia ou simultânea apresentação em juízo com indicação da respetiva data.»</a:t>
            </a:r>
          </a:p>
          <a:p>
            <a:pPr marL="0" indent="0" algn="just">
              <a:buNone/>
            </a:pPr>
            <a:endParaRPr lang="pt-PT" sz="2400" dirty="0">
              <a:latin typeface="Arial" pitchFamily="34" charset="0"/>
              <a:cs typeface="Arial" pitchFamily="34" charset="0"/>
            </a:endParaRPr>
          </a:p>
          <a:p>
            <a:endParaRPr lang="pt-PT" dirty="0"/>
          </a:p>
        </p:txBody>
      </p:sp>
      <p:sp>
        <p:nvSpPr>
          <p:cNvPr id="4" name="Marcador de Posição do Número do Diapositivo 3"/>
          <p:cNvSpPr>
            <a:spLocks noGrp="1"/>
          </p:cNvSpPr>
          <p:nvPr>
            <p:ph type="sldNum" sz="quarter" idx="12"/>
          </p:nvPr>
        </p:nvSpPr>
        <p:spPr/>
        <p:txBody>
          <a:bodyPr/>
          <a:lstStyle/>
          <a:p>
            <a:fld id="{B6F15528-21DE-4FAA-801E-634DDDAF4B2B}" type="slidenum">
              <a:rPr lang="en-US" smtClean="0"/>
              <a:pPr/>
              <a:t>9</a:t>
            </a:fld>
            <a:endParaRPr lang="en-US"/>
          </a:p>
        </p:txBody>
      </p:sp>
      <p:sp>
        <p:nvSpPr>
          <p:cNvPr id="5" name="Rectangle 3"/>
          <p:cNvSpPr/>
          <p:nvPr/>
        </p:nvSpPr>
        <p:spPr>
          <a:xfrm>
            <a:off x="0" y="914400"/>
            <a:ext cx="9144000" cy="4608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spTree>
    <p:extLst>
      <p:ext uri="{BB962C8B-B14F-4D97-AF65-F5344CB8AC3E}">
        <p14:creationId xmlns:p14="http://schemas.microsoft.com/office/powerpoint/2010/main" val="5216949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1157</TotalTime>
  <Words>2910</Words>
  <Application>Microsoft Office PowerPoint</Application>
  <PresentationFormat>Apresentação no Ecrã (4:3)</PresentationFormat>
  <Paragraphs>329</Paragraphs>
  <Slides>39</Slides>
  <Notes>0</Notes>
  <HiddenSlides>0</HiddenSlides>
  <MMClips>0</MMClips>
  <ScaleCrop>false</ScaleCrop>
  <HeadingPairs>
    <vt:vector size="6" baseType="variant">
      <vt:variant>
        <vt:lpstr>Tipos de letra usados</vt:lpstr>
      </vt:variant>
      <vt:variant>
        <vt:i4>5</vt:i4>
      </vt:variant>
      <vt:variant>
        <vt:lpstr>Tema</vt:lpstr>
      </vt:variant>
      <vt:variant>
        <vt:i4>1</vt:i4>
      </vt:variant>
      <vt:variant>
        <vt:lpstr>Títulos dos diapositivos</vt:lpstr>
      </vt:variant>
      <vt:variant>
        <vt:i4>39</vt:i4>
      </vt:variant>
    </vt:vector>
  </HeadingPairs>
  <TitlesOfParts>
    <vt:vector size="45" baseType="lpstr">
      <vt:lpstr>Adobe Heiti Std R</vt:lpstr>
      <vt:lpstr>Arial</vt:lpstr>
      <vt:lpstr>Calibri</vt:lpstr>
      <vt:lpstr>Cambria</vt:lpstr>
      <vt:lpstr>Times New Roman</vt:lpstr>
      <vt:lpstr>Office Theme</vt:lpstr>
      <vt:lpstr>O Procedimento Cautelar de Suspensão de Deliberações Sociais</vt:lpstr>
      <vt:lpstr>Plano da intervenção </vt:lpstr>
      <vt:lpstr>1. Os preceitos do CPC (1/4) </vt:lpstr>
      <vt:lpstr>Apresentação do PowerPoint</vt:lpstr>
      <vt:lpstr>Apresentação do PowerPoint</vt:lpstr>
      <vt:lpstr>Apresentação do PowerPoint</vt:lpstr>
      <vt:lpstr>2. Regras sobre suspensão de deliberações constantes de outros diplomas (1/8)  </vt:lpstr>
      <vt:lpstr>2. Regras sobre suspensão de deliberações constantes de outros diplomas (2/8) </vt:lpstr>
      <vt:lpstr>2. Regras sobre suspensão de deliberações constantes de outros diplomas (3/8)</vt:lpstr>
      <vt:lpstr>2. Regras sobre suspensão de deliberações constantes de outros diplomas (4/8) </vt:lpstr>
      <vt:lpstr>2. Regras sobre suspensão de deliberações constantes de outros diplomas (5/8) </vt:lpstr>
      <vt:lpstr>2. Regras sobre suspensão de deliberações constantes de outros diplomas (6/8) </vt:lpstr>
      <vt:lpstr>2. Regras sobre suspensão de deliberações constantes de outros diplomas (7/8) </vt:lpstr>
      <vt:lpstr>2. Regras sobre suspensão de deliberações constantes de outros diplomas (8/8) </vt:lpstr>
      <vt:lpstr>3. Inovações do CPC de 2013 </vt:lpstr>
      <vt:lpstr>4. Origens das regras do CPC (1/2) </vt:lpstr>
      <vt:lpstr>4. Origens das regras do CPC (2/2)</vt:lpstr>
      <vt:lpstr>5. Legitimidade ativa (1/4) </vt:lpstr>
      <vt:lpstr>5. Legitimidade ativa (2/4)</vt:lpstr>
      <vt:lpstr>5. Legitimidade ativa (3/4)</vt:lpstr>
      <vt:lpstr>5. Legitimidade ativa (4/4)</vt:lpstr>
      <vt:lpstr>6. Questões respeitantes ao dano </vt:lpstr>
      <vt:lpstr>7. Dúvidas quanto ao âmbito do procedimento</vt:lpstr>
      <vt:lpstr>7. Dúvidas quanto ao âmbito do procedimento </vt:lpstr>
      <vt:lpstr>7. Dúvidas quanto ao âmbito do procedimento</vt:lpstr>
      <vt:lpstr>7. Dúvidas quanto ao âmbito do procedimento</vt:lpstr>
      <vt:lpstr>7. Dúvidas quanto ao âmbito do procedimento</vt:lpstr>
      <vt:lpstr>7. Dúvidas quanto ao âmbito do procedimento</vt:lpstr>
      <vt:lpstr>7. Dúvidas quanto ao âmbito do procedimento (fim)</vt:lpstr>
      <vt:lpstr>8. Tramitação da providência (1/3)</vt:lpstr>
      <vt:lpstr>8. Tramitação da providência (2/3)</vt:lpstr>
      <vt:lpstr>8. Tramitação da providência (3/3) </vt:lpstr>
      <vt:lpstr>9. O efeito da citação quanto à execução da deliberação (1/2) </vt:lpstr>
      <vt:lpstr>9. O efeito da citação quanto à execução da deliberação (2/2)</vt:lpstr>
      <vt:lpstr>10. Articulação da providência com a ação principal </vt:lpstr>
      <vt:lpstr>11. Inversão do contencioso (1/2)</vt:lpstr>
      <vt:lpstr>11. Inversão do contencioso (2/2)</vt:lpstr>
      <vt:lpstr>12. Consequências da violação da decisão que decrete a suspensão</vt:lpstr>
      <vt:lpstr>13. Considerações finais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Rui</dc:creator>
  <cp:lastModifiedBy>Rui Pinto Duarte</cp:lastModifiedBy>
  <cp:revision>139</cp:revision>
  <cp:lastPrinted>2017-01-23T16:07:38Z</cp:lastPrinted>
  <dcterms:created xsi:type="dcterms:W3CDTF">2006-08-16T00:00:00Z</dcterms:created>
  <dcterms:modified xsi:type="dcterms:W3CDTF">2017-05-01T10:42:39Z</dcterms:modified>
</cp:coreProperties>
</file>